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4" r:id="rId18"/>
    <p:sldId id="575" r:id="rId19"/>
    <p:sldId id="576" r:id="rId20"/>
    <p:sldId id="276" r:id="rId21"/>
    <p:sldId id="265" r:id="rId22"/>
    <p:sldId id="393" r:id="rId2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situación era tensa y peligrosa para Jesús, los principales sacerdotes y fariseos en ocasión de la Pascua, cuando muchos iban a Jerusalén, habían dado órdenes de que, si alguien sabía dónde estaba Jesús, lo informara para poder arrestarlo.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 atmósfera de tensión pudo influir en el sentido de que muchos en la fiesta estaban divididos, unos alegres y agradecidos celebrando la presencia de Jesús, mientras otros estaban planeando su muerte.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5172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5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Simón había recibido una gran bendición de parte de Jesús: había sido sanado de la lepra, una enfermedad que no solo implicaba sufrimiento físico, sino también aislamiento social y religioso...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…por esto, en ocasión de la última visita de Cristo a Betania deseaba manifestar su gratitud hacia Él, y ofreció un festín al Salvador y sus discípulos.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2000000" custScaleY="1599059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2000000" custScaleY="1644952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Suele darse la hipocresía oculta, donde las apariencias externas de cortesía y amabilidad esconden pensamientos de crítica, envidia, orgullo o incluso traición.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 la misma forma, en la fiesta en casa de Simón, detrás de escena había en los presentes actitudes de juicio, orgullo y malicia.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9965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María había experimentado el perdón de Jesús y estaba llena de gratitud por la resurrección de su hermano Lázaro; motivada por esto realizó un acto de profundo amor, humildad y adoración hacia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…quebrando el perfume de ‘nardo’ que había adquirido con mucho esfuerzo (su costo era equivalente al salario de un año), derramó su contenido sobre la cabeza y pies de Jesús, y llorando humedecía los pies con sus lágrimas y los secaba con su larga y flotante cabellera.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92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80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Judas consideró este acto con gran disgusto e indignación, sus palabras parecían reflejar preocupación por los necesitados…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…y buscando provocar descontento, astutamente susurró a sus compañeros críticas contra Jesús porque toleraba tal desperdicio.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27938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27938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Judas era el tesorero de los discípulos, y su crítica a María fue una excusa piadosa para disfrazar sus verdaderas intenciones…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…Judas era ladrón, así que él hubiera preferido que el perfume se vendiera para así tener acceso a ese dinero y robarlo.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447465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439776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el contexto de cuando Jesús anuncia la traición de Judas, los discípulos no le comprendieron, pues tenían una alta estima por Judas y no sospechaban de sus verdaderas intenciones ni de su carácter…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otra parte, Judas se consideraba muy superior a sus condiscípulos como hombre de finanzas, y los había inducido a ellos a considerarlo de la misma manera.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9014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698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murmuración nace de motivos egoístas, como el deseo de manipular, elevarse a sí mismos o desacreditar a otros.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murmuración puede desanimar y herir el corazón de las almas sensibles; María al oír las críticas dudó de lo que había hecho, temió ser reprendida por su hermana y pensó que hasta Jesús podía desaprobarla.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72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550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Simón, en lugar de reconocer su propio pecado del pasado (fue causa de la caída de María), se sentía moralmente superior a María, por eso se sorprendió de que Jesús permitiera que la mujer se le aproximara…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…pensó que, si Jesús fuera realmente un profeta, discerniría el carácter de María y no permitiría que ella lo tocara; él, aunque había experimentado personalmente un milagro, aún no lo reconocía como el Hijo de Dios..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33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836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reprendió a Simón contrastando su fría cortesía con las expresiones de gratitud de María…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 hizo así para mostrarle que él también necesitaba perdón, aunque su pecado no fuera tan visible como el de María.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649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528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0C5927-7060-4B0D-A9F6-0327FCC1CBF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0AF9216-ABB2-4316-AB50-8CDF1B61B8A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a través de la parábola de “los dos deudores” mostró que Él conocía la profundidad del pecado de ambos…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60CD61-A104-4EAC-9F31-E037A2FFB8C2}" type="parTrans" cxnId="{3A1CF4C1-6492-4817-B260-94F3C89DFB1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1DD5CF3-2CC1-4249-AD1C-F64846292DBB}" type="sibTrans" cxnId="{3A1CF4C1-6492-4817-B260-94F3C89DFB17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089B373-0A32-474F-AFA4-F93B422DBDE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deseaba que Simón viese cuan </a:t>
          </a:r>
          <a:r>
            <a:rPr lang="es-EC" sz="2200" dirty="0">
              <a:latin typeface="Bw Modelica" panose="00000600000000000000" pitchFamily="50" charset="0"/>
            </a:rPr>
            <a:t>grande era realmente su culpa, pues él había arrastrado a la mujer al pecado.</a:t>
          </a:r>
        </a:p>
      </dgm:t>
    </dgm:pt>
    <dgm:pt modelId="{7A26CB09-A5D6-4BD1-8D99-4B7845441053}" type="parTrans" cxnId="{9931D1E3-2EFB-4012-B486-B95C49AE7A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B72D87E-85BE-4FCB-B7D6-FFBD5B0E38F7}" type="sibTrans" cxnId="{9931D1E3-2EFB-4012-B486-B95C49AE7A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7B5918A-EBB4-4969-AE5F-1A231ACD7CDC}" type="pres">
      <dgm:prSet presAssocID="{FF0C5927-7060-4B0D-A9F6-0327FCC1CBF5}" presName="Name0" presStyleCnt="0">
        <dgm:presLayoutVars>
          <dgm:dir/>
          <dgm:resizeHandles val="exact"/>
        </dgm:presLayoutVars>
      </dgm:prSet>
      <dgm:spPr/>
    </dgm:pt>
    <dgm:pt modelId="{A16DDAF5-21C7-44CA-B314-7D86AC93770C}" type="pres">
      <dgm:prSet presAssocID="{A0AF9216-ABB2-4316-AB50-8CDF1B61B8A5}" presName="node" presStyleLbl="node1" presStyleIdx="0" presStyleCnt="2">
        <dgm:presLayoutVars>
          <dgm:bulletEnabled val="1"/>
        </dgm:presLayoutVars>
      </dgm:prSet>
      <dgm:spPr/>
    </dgm:pt>
    <dgm:pt modelId="{DB8B71FC-51AF-48A1-87F0-EBFFE934F430}" type="pres">
      <dgm:prSet presAssocID="{C1DD5CF3-2CC1-4249-AD1C-F64846292DBB}" presName="sibTrans" presStyleLbl="sibTrans2D1" presStyleIdx="0" presStyleCnt="1"/>
      <dgm:spPr/>
    </dgm:pt>
    <dgm:pt modelId="{F651A36F-6BD2-400C-BF1E-308098EEC648}" type="pres">
      <dgm:prSet presAssocID="{C1DD5CF3-2CC1-4249-AD1C-F64846292DBB}" presName="connectorText" presStyleLbl="sibTrans2D1" presStyleIdx="0" presStyleCnt="1"/>
      <dgm:spPr/>
    </dgm:pt>
    <dgm:pt modelId="{647CA6F4-A718-4FC3-8E90-2BBF531318D7}" type="pres">
      <dgm:prSet presAssocID="{5089B373-0A32-474F-AFA4-F93B422DBDEE}" presName="node" presStyleLbl="node1" presStyleIdx="1" presStyleCnt="2">
        <dgm:presLayoutVars>
          <dgm:bulletEnabled val="1"/>
        </dgm:presLayoutVars>
      </dgm:prSet>
      <dgm:spPr/>
    </dgm:pt>
  </dgm:ptLst>
  <dgm:cxnLst>
    <dgm:cxn modelId="{FAD2D446-D70D-409B-94E0-BBAE24B08F38}" type="presOf" srcId="{C1DD5CF3-2CC1-4249-AD1C-F64846292DBB}" destId="{F651A36F-6BD2-400C-BF1E-308098EEC648}" srcOrd="1" destOrd="0" presId="urn:microsoft.com/office/officeart/2005/8/layout/process1"/>
    <dgm:cxn modelId="{799E879F-DBCD-4508-8E96-DF959FD09607}" type="presOf" srcId="{A0AF9216-ABB2-4316-AB50-8CDF1B61B8A5}" destId="{A16DDAF5-21C7-44CA-B314-7D86AC93770C}" srcOrd="0" destOrd="0" presId="urn:microsoft.com/office/officeart/2005/8/layout/process1"/>
    <dgm:cxn modelId="{0E1202B0-AF40-4290-9209-0CC3771A0FBA}" type="presOf" srcId="{C1DD5CF3-2CC1-4249-AD1C-F64846292DBB}" destId="{DB8B71FC-51AF-48A1-87F0-EBFFE934F430}" srcOrd="0" destOrd="0" presId="urn:microsoft.com/office/officeart/2005/8/layout/process1"/>
    <dgm:cxn modelId="{3A1CF4C1-6492-4817-B260-94F3C89DFB17}" srcId="{FF0C5927-7060-4B0D-A9F6-0327FCC1CBF5}" destId="{A0AF9216-ABB2-4316-AB50-8CDF1B61B8A5}" srcOrd="0" destOrd="0" parTransId="{AC60CD61-A104-4EAC-9F31-E037A2FFB8C2}" sibTransId="{C1DD5CF3-2CC1-4249-AD1C-F64846292DBB}"/>
    <dgm:cxn modelId="{9931D1E3-2EFB-4012-B486-B95C49AE7A51}" srcId="{FF0C5927-7060-4B0D-A9F6-0327FCC1CBF5}" destId="{5089B373-0A32-474F-AFA4-F93B422DBDEE}" srcOrd="1" destOrd="0" parTransId="{7A26CB09-A5D6-4BD1-8D99-4B7845441053}" sibTransId="{9B72D87E-85BE-4FCB-B7D6-FFBD5B0E38F7}"/>
    <dgm:cxn modelId="{4FB7DAF1-5EDC-4E59-A8AA-18E1C8E45A9C}" type="presOf" srcId="{FF0C5927-7060-4B0D-A9F6-0327FCC1CBF5}" destId="{97B5918A-EBB4-4969-AE5F-1A231ACD7CDC}" srcOrd="0" destOrd="0" presId="urn:microsoft.com/office/officeart/2005/8/layout/process1"/>
    <dgm:cxn modelId="{F4249CF2-3919-4150-8B60-E90B1710BF67}" type="presOf" srcId="{5089B373-0A32-474F-AFA4-F93B422DBDEE}" destId="{647CA6F4-A718-4FC3-8E90-2BBF531318D7}" srcOrd="0" destOrd="0" presId="urn:microsoft.com/office/officeart/2005/8/layout/process1"/>
    <dgm:cxn modelId="{1FEC73F5-AFBD-4418-A85E-5AEDFBA0681A}" type="presParOf" srcId="{97B5918A-EBB4-4969-AE5F-1A231ACD7CDC}" destId="{A16DDAF5-21C7-44CA-B314-7D86AC93770C}" srcOrd="0" destOrd="0" presId="urn:microsoft.com/office/officeart/2005/8/layout/process1"/>
    <dgm:cxn modelId="{81774E17-66A7-4CA3-95F0-3F3561FB3C45}" type="presParOf" srcId="{97B5918A-EBB4-4969-AE5F-1A231ACD7CDC}" destId="{DB8B71FC-51AF-48A1-87F0-EBFFE934F430}" srcOrd="1" destOrd="0" presId="urn:microsoft.com/office/officeart/2005/8/layout/process1"/>
    <dgm:cxn modelId="{BF667F04-7F80-4F92-9F71-0C5074F54948}" type="presParOf" srcId="{DB8B71FC-51AF-48A1-87F0-EBFFE934F430}" destId="{F651A36F-6BD2-400C-BF1E-308098EEC648}" srcOrd="0" destOrd="0" presId="urn:microsoft.com/office/officeart/2005/8/layout/process1"/>
    <dgm:cxn modelId="{72C726E6-5710-4872-AACB-2B9870C3BD2E}" type="presParOf" srcId="{97B5918A-EBB4-4969-AE5F-1A231ACD7CDC}" destId="{647CA6F4-A718-4FC3-8E90-2BBF531318D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Simón reconoció su mal y empezó a verse a sí mismo desde un nuevo punto de vista…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…sobrecogido de vergüenza, comprendió que estaba en la presencia de uno que era superior a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291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5163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A45A21A-6767-4213-A6F7-89985A8E4D36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BBBEE8CE-6858-425C-B9F9-ED656410A68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escandalizaron y comenzaron a murmurar acerca de la autoridad divina de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9E79D4-5252-4D18-864C-D579333EE07B}" type="parTrans" cxnId="{BDEB763B-9503-4E50-8053-798C706236F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230D48F-E62A-4933-859F-157CCCDD958E}" type="sibTrans" cxnId="{BDEB763B-9503-4E50-8053-798C706236F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986EBF5-9997-40AD-9F9B-F7FB78555EE1}" type="pres">
      <dgm:prSet presAssocID="{EA45A21A-6767-4213-A6F7-89985A8E4D36}" presName="Name0" presStyleCnt="0">
        <dgm:presLayoutVars>
          <dgm:dir val="rev"/>
          <dgm:animLvl val="lvl"/>
          <dgm:resizeHandles val="exact"/>
        </dgm:presLayoutVars>
      </dgm:prSet>
      <dgm:spPr/>
    </dgm:pt>
    <dgm:pt modelId="{9CB307A2-57FF-4535-886C-CEDC33407EB2}" type="pres">
      <dgm:prSet presAssocID="{BBBEE8CE-6858-425C-B9F9-ED656410A681}" presName="parTxOnly" presStyleLbl="node1" presStyleIdx="0" presStyleCnt="1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</dgm:pt>
  </dgm:ptLst>
  <dgm:cxnLst>
    <dgm:cxn modelId="{BDEB763B-9503-4E50-8053-798C706236F4}" srcId="{EA45A21A-6767-4213-A6F7-89985A8E4D36}" destId="{BBBEE8CE-6858-425C-B9F9-ED656410A681}" srcOrd="0" destOrd="0" parTransId="{0C9E79D4-5252-4D18-864C-D579333EE07B}" sibTransId="{6230D48F-E62A-4933-859F-157CCCDD958E}"/>
    <dgm:cxn modelId="{20432DCC-9DFF-4707-AA99-B21ECBEDB6B4}" type="presOf" srcId="{BBBEE8CE-6858-425C-B9F9-ED656410A681}" destId="{9CB307A2-57FF-4535-886C-CEDC33407EB2}" srcOrd="0" destOrd="0" presId="urn:microsoft.com/office/officeart/2005/8/layout/chevron1"/>
    <dgm:cxn modelId="{41C0EFE8-42B3-4C60-BC9D-6177C18BD0F0}" type="presOf" srcId="{EA45A21A-6767-4213-A6F7-89985A8E4D36}" destId="{7986EBF5-9997-40AD-9F9B-F7FB78555EE1}" srcOrd="0" destOrd="0" presId="urn:microsoft.com/office/officeart/2005/8/layout/chevron1"/>
    <dgm:cxn modelId="{A9EE583E-58D9-4CDE-9B27-B3AC8381D5FF}" type="presParOf" srcId="{7986EBF5-9997-40AD-9F9B-F7FB78555EE1}" destId="{9CB307A2-57FF-4535-886C-CEDC33407EB2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Biblia nos enseña que debemos corregir con franqueza y amor a quien está en el error, sin justificar su falta…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…porque Dios puede usar nuestras palabras honestas para traer arrepentimiento, restauración y salvación.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590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4150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reveló que ella sin saberlo estaba preparando su cuerpo para la sepultura, y dijo que esta acción sería recordada en todo el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En una sociedad que la había juzgado y rechazado, Jesús afirmó públicamente la salvación de María, estas palabras fueron de aliento para ella.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27938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27938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671" y="760"/>
          <a:ext cx="6470334" cy="187306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situación era tensa y peligrosa para Jesús, los principales sacerdotes y fariseos en ocasión de la Pascua, cuando muchos iban a Jerusalén, habían dado órdenes de que, si alguien sabía dónde estaba Jesús, lo informara para poder arrestarlo.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671" y="760"/>
        <a:ext cx="6470334" cy="1873067"/>
      </dsp:txXfrm>
    </dsp:sp>
    <dsp:sp modelId="{9D041828-6AD9-46A5-9720-92B6CDC6F09B}">
      <dsp:nvSpPr>
        <dsp:cNvPr id="0" name=""/>
        <dsp:cNvSpPr/>
      </dsp:nvSpPr>
      <dsp:spPr>
        <a:xfrm>
          <a:off x="30671" y="2054897"/>
          <a:ext cx="6470334" cy="17206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 atmósfera de tensión pudo influir en el sentido de que muchos en la fiesta estaban divididos, unos alegres y agradecidos celebrando la presencia de Jesús, mientras otros estaban planeando su muerte.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671" y="2054897"/>
        <a:ext cx="6470334" cy="17206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67999" y="1132"/>
          <a:ext cx="6341380" cy="20280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Simón había recibido una gran bendición de parte de Jesús: había sido sanado de la lepra, una enfermedad que no solo implicaba sufrimiento físico, sino también aislamiento social y religioso...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75011" y="1132"/>
        <a:ext cx="5834368" cy="2028048"/>
      </dsp:txXfrm>
    </dsp:sp>
    <dsp:sp modelId="{8D044741-25DB-4DE0-8341-A6CE7CF03541}">
      <dsp:nvSpPr>
        <dsp:cNvPr id="0" name=""/>
        <dsp:cNvSpPr/>
      </dsp:nvSpPr>
      <dsp:spPr>
        <a:xfrm rot="10800000">
          <a:off x="67999" y="2046936"/>
          <a:ext cx="6341380" cy="208625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esto, en ocasión de la última visita de Cristo a Betania deseaba manifestar su gratitud hacia Él, y ofreció un festín al Salvador y sus discípulos.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89562" y="2046936"/>
        <a:ext cx="5819817" cy="20862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095"/>
          <a:ext cx="5694218" cy="14516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Suele darse la hipocresía oculta, donde las apariencias externas de cortesía y amabilidad esconden pensamientos de crítica, envidia, orgullo o incluso traición.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518" y="44613"/>
        <a:ext cx="5609182" cy="1366628"/>
      </dsp:txXfrm>
    </dsp:sp>
    <dsp:sp modelId="{453817D1-3B94-47AE-A879-A8732AC96949}">
      <dsp:nvSpPr>
        <dsp:cNvPr id="0" name=""/>
        <dsp:cNvSpPr/>
      </dsp:nvSpPr>
      <dsp:spPr>
        <a:xfrm rot="5400000">
          <a:off x="2469055" y="1504167"/>
          <a:ext cx="756106" cy="90732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74910" y="1579778"/>
        <a:ext cx="544396" cy="529274"/>
      </dsp:txXfrm>
    </dsp:sp>
    <dsp:sp modelId="{70437E02-45D0-47C9-80E5-FE6E70D5D88D}">
      <dsp:nvSpPr>
        <dsp:cNvPr id="0" name=""/>
        <dsp:cNvSpPr/>
      </dsp:nvSpPr>
      <dsp:spPr>
        <a:xfrm>
          <a:off x="0" y="2461902"/>
          <a:ext cx="5694218" cy="16123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 la misma forma, en la fiesta en casa de Simón, detrás de escena había en los presentes actitudes de juicio, orgullo y malicia.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223" y="2509125"/>
        <a:ext cx="5599772" cy="15178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057349"/>
          <a:ext cx="5964107" cy="229896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…quebrando el perfume de ‘nardo’ que había adquirido con mucho esfuerzo (su costo era equivalente al salario de un año), derramó su contenido sobre la cabeza y pies de Jesús, y llorando humedecía los pies con sus lágrimas y los secaba con su larga y flotante cabellera.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057349"/>
        <a:ext cx="5964107" cy="2298961"/>
      </dsp:txXfrm>
    </dsp:sp>
    <dsp:sp modelId="{EB05ED16-170E-4ABA-A9FC-1E534D3C8009}">
      <dsp:nvSpPr>
        <dsp:cNvPr id="0" name=""/>
        <dsp:cNvSpPr/>
      </dsp:nvSpPr>
      <dsp:spPr>
        <a:xfrm rot="10800000">
          <a:off x="0" y="5312"/>
          <a:ext cx="5964107" cy="313238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María había experimentado el perdón de Jesús y estaba llena de gratitud por la resurrección de su hermano Lázaro; motivada por esto realizó un acto de profundo amor, humildad y adoración hacia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5312"/>
        <a:ext cx="5964107" cy="20353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1022862"/>
          <a:ext cx="4226275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211313" y="78222"/>
          <a:ext cx="3784908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0" tIns="0" rIns="11182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Judas consideró este acto con gran disgusto e indignación, sus palabras parecían reflejar preocupación por los necesitados…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3540" y="170449"/>
        <a:ext cx="3600454" cy="1704826"/>
      </dsp:txXfrm>
    </dsp:sp>
    <dsp:sp modelId="{8DEFFA9F-E8A6-4AFA-806E-EF21D79CF252}">
      <dsp:nvSpPr>
        <dsp:cNvPr id="0" name=""/>
        <dsp:cNvSpPr/>
      </dsp:nvSpPr>
      <dsp:spPr>
        <a:xfrm>
          <a:off x="0" y="3925902"/>
          <a:ext cx="4226275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211313" y="2981263"/>
          <a:ext cx="3784908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0" tIns="0" rIns="11182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buscando provocar descontento, astutamente susurró a sus compañeros críticas contra Jesús porque toleraba tal desperdicio.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3540" y="3073490"/>
        <a:ext cx="3600454" cy="17048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268291" y="251"/>
          <a:ext cx="5542529" cy="190037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Judas era el tesorero de los discípulos, y su crítica a María fue una excusa piadosa para disfrazar sus verdaderas intenciones…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218480" y="251"/>
        <a:ext cx="3642151" cy="1900378"/>
      </dsp:txXfrm>
    </dsp:sp>
    <dsp:sp modelId="{8D044741-25DB-4DE0-8341-A6CE7CF03541}">
      <dsp:nvSpPr>
        <dsp:cNvPr id="0" name=""/>
        <dsp:cNvSpPr/>
      </dsp:nvSpPr>
      <dsp:spPr>
        <a:xfrm rot="10800000">
          <a:off x="297733" y="1922072"/>
          <a:ext cx="5513087" cy="19549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…Judas era ladrón, así que él hubiera preferido que el perfume se vendiera para así tener acceso a ese dinero y robarlo.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275192" y="1922072"/>
        <a:ext cx="3558169" cy="19549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002"/>
          <a:ext cx="5374500" cy="20135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el contexto de cuando Jesús anuncia la traición de Judas, los discípulos no le comprendieron, pues tenían una alta estima por Judas y no sospechaban de sus verdaderas intenciones ni de su carácter…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976" y="61978"/>
        <a:ext cx="5256548" cy="1895646"/>
      </dsp:txXfrm>
    </dsp:sp>
    <dsp:sp modelId="{453817D1-3B94-47AE-A879-A8732AC96949}">
      <dsp:nvSpPr>
        <dsp:cNvPr id="0" name=""/>
        <dsp:cNvSpPr/>
      </dsp:nvSpPr>
      <dsp:spPr>
        <a:xfrm rot="5400000">
          <a:off x="2209424" y="2080310"/>
          <a:ext cx="955652" cy="11467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43216" y="2175875"/>
        <a:ext cx="688069" cy="668956"/>
      </dsp:txXfrm>
    </dsp:sp>
    <dsp:sp modelId="{70437E02-45D0-47C9-80E5-FE6E70D5D88D}">
      <dsp:nvSpPr>
        <dsp:cNvPr id="0" name=""/>
        <dsp:cNvSpPr/>
      </dsp:nvSpPr>
      <dsp:spPr>
        <a:xfrm>
          <a:off x="0" y="3290804"/>
          <a:ext cx="5374500" cy="19619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otra parte, Judas se consideraba muy superior a sus condiscípulos como hombre de finanzas, y los había inducido a ellos a considerarlo de la misma manera.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464" y="3348268"/>
        <a:ext cx="5259572" cy="18470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896" y="56094"/>
          <a:ext cx="4830191" cy="15322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murmuración nace de motivos egoístas, como el deseo de manipular, elevarse a sí mismos o desacreditar a otros.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696" y="130894"/>
        <a:ext cx="4680591" cy="1382695"/>
      </dsp:txXfrm>
    </dsp:sp>
    <dsp:sp modelId="{9D041828-6AD9-46A5-9720-92B6CDC6F09B}">
      <dsp:nvSpPr>
        <dsp:cNvPr id="0" name=""/>
        <dsp:cNvSpPr/>
      </dsp:nvSpPr>
      <dsp:spPr>
        <a:xfrm>
          <a:off x="22896" y="1793807"/>
          <a:ext cx="4830191" cy="22624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murmuración puede desanimar y herir el corazón de las almas sensibles; María al oír las críticas dudó de lo que había hecho, temió ser reprendida por su hermana y pensó que hasta Jesús podía desaprobarla.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3341" y="1904252"/>
        <a:ext cx="4609301" cy="20415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337" y="66354"/>
          <a:ext cx="4501194" cy="24538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Simón, en lugar de reconocer su propio pecado del pasado (fue causa de la caída de María), se sentía moralmente superior a María, por eso se sorprendió de que Jesús permitiera que la mujer se le aproximara…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337" y="66354"/>
        <a:ext cx="4501194" cy="2453825"/>
      </dsp:txXfrm>
    </dsp:sp>
    <dsp:sp modelId="{9D041828-6AD9-46A5-9720-92B6CDC6F09B}">
      <dsp:nvSpPr>
        <dsp:cNvPr id="0" name=""/>
        <dsp:cNvSpPr/>
      </dsp:nvSpPr>
      <dsp:spPr>
        <a:xfrm>
          <a:off x="21337" y="2796916"/>
          <a:ext cx="4501194" cy="26768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…pensó que, si Jesús fuera realmente un profeta, discerniría el carácter de María y no permitiría que ella lo tocara; él, aunque había experimentado personalmente un milagro, aún no lo reconocía como el Hijo de Dios..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337" y="2796916"/>
        <a:ext cx="4501194" cy="267687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266" y="77"/>
          <a:ext cx="5330088" cy="1147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reprendió a Simón contrastando su fría cortesía con las expresiones de gratitud de María…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262" y="56073"/>
        <a:ext cx="5218096" cy="1035088"/>
      </dsp:txXfrm>
    </dsp:sp>
    <dsp:sp modelId="{9D041828-6AD9-46A5-9720-92B6CDC6F09B}">
      <dsp:nvSpPr>
        <dsp:cNvPr id="0" name=""/>
        <dsp:cNvSpPr/>
      </dsp:nvSpPr>
      <dsp:spPr>
        <a:xfrm>
          <a:off x="25266" y="1270519"/>
          <a:ext cx="5330088" cy="1304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 hizo así para mostrarle que él también necesitaba perdón, aunque su pecado no fuera tan visible como el de María.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959" y="1334212"/>
        <a:ext cx="5202702" cy="11773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DAF5-21C7-44CA-B314-7D86AC93770C}">
      <dsp:nvSpPr>
        <dsp:cNvPr id="0" name=""/>
        <dsp:cNvSpPr/>
      </dsp:nvSpPr>
      <dsp:spPr>
        <a:xfrm>
          <a:off x="5424" y="0"/>
          <a:ext cx="3302733" cy="185178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 través de la parábola de “los dos deudores” mostró que Él conocía la profundidad del pecado de ambos…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661" y="54237"/>
        <a:ext cx="3194259" cy="1743311"/>
      </dsp:txXfrm>
    </dsp:sp>
    <dsp:sp modelId="{DB8B71FC-51AF-48A1-87F0-EBFFE934F430}">
      <dsp:nvSpPr>
        <dsp:cNvPr id="0" name=""/>
        <dsp:cNvSpPr/>
      </dsp:nvSpPr>
      <dsp:spPr>
        <a:xfrm>
          <a:off x="3638431" y="516353"/>
          <a:ext cx="700179" cy="81907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638431" y="680168"/>
        <a:ext cx="490125" cy="491447"/>
      </dsp:txXfrm>
    </dsp:sp>
    <dsp:sp modelId="{647CA6F4-A718-4FC3-8E90-2BBF531318D7}">
      <dsp:nvSpPr>
        <dsp:cNvPr id="0" name=""/>
        <dsp:cNvSpPr/>
      </dsp:nvSpPr>
      <dsp:spPr>
        <a:xfrm>
          <a:off x="4629251" y="0"/>
          <a:ext cx="3302733" cy="185178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deseaba que Simón viese cuan </a:t>
          </a:r>
          <a:r>
            <a:rPr lang="es-EC" sz="2200" kern="1200" dirty="0">
              <a:latin typeface="Bw Modelica" panose="00000600000000000000" pitchFamily="50" charset="0"/>
            </a:rPr>
            <a:t>grande era realmente su culpa, pues él había arrastrado a la mujer al pecado.</a:t>
          </a:r>
        </a:p>
      </dsp:txBody>
      <dsp:txXfrm>
        <a:off x="4683488" y="54237"/>
        <a:ext cx="3194259" cy="174331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785" y="6787"/>
          <a:ext cx="4595887" cy="106362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Simón reconoció su mal y empezó a verse a sí mismo desde un nuevo punto de vista…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785" y="6787"/>
        <a:ext cx="4595887" cy="1063627"/>
      </dsp:txXfrm>
    </dsp:sp>
    <dsp:sp modelId="{9D041828-6AD9-46A5-9720-92B6CDC6F09B}">
      <dsp:nvSpPr>
        <dsp:cNvPr id="0" name=""/>
        <dsp:cNvSpPr/>
      </dsp:nvSpPr>
      <dsp:spPr>
        <a:xfrm>
          <a:off x="21785" y="1194325"/>
          <a:ext cx="4595887" cy="12795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…sobrecogido de vergüenza, comprendió que estaba en la presencia de uno que era superior a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785" y="1194325"/>
        <a:ext cx="4595887" cy="127953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307A2-57FF-4535-886C-CEDC33407EB2}">
      <dsp:nvSpPr>
        <dsp:cNvPr id="0" name=""/>
        <dsp:cNvSpPr/>
      </dsp:nvSpPr>
      <dsp:spPr>
        <a:xfrm rot="10800000">
          <a:off x="2394" y="0"/>
          <a:ext cx="4898938" cy="146179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37" tIns="29337" rIns="88011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escandalizaron y comenzaron a murmurar acerca de la autoridad divina de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367842" y="0"/>
        <a:ext cx="4533490" cy="146179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534599"/>
          <a:ext cx="4722493" cy="14382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…porque Dios puede usar nuestras palabras honestas para traer arrepentimiento, restauración y salvación.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534599"/>
        <a:ext cx="4722493" cy="1438276"/>
      </dsp:txXfrm>
    </dsp:sp>
    <dsp:sp modelId="{EB05ED16-170E-4ABA-A9FC-1E534D3C8009}">
      <dsp:nvSpPr>
        <dsp:cNvPr id="0" name=""/>
        <dsp:cNvSpPr/>
      </dsp:nvSpPr>
      <dsp:spPr>
        <a:xfrm rot="10800000">
          <a:off x="0" y="37381"/>
          <a:ext cx="4722493" cy="255731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Biblia nos enseña que debemos corregir con franqueza y amor a quien está en el error, sin justificar su falta…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37381"/>
        <a:ext cx="4722493" cy="166166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965546"/>
          <a:ext cx="5521403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276070" y="20906"/>
          <a:ext cx="4944780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87" tIns="0" rIns="146087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reveló que ella sin saberlo estaba preparando su cuerpo para la sepultura, y dijo que esta acción sería recordada en todo el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8297" y="113133"/>
        <a:ext cx="4760326" cy="1704826"/>
      </dsp:txXfrm>
    </dsp:sp>
    <dsp:sp modelId="{8DEFFA9F-E8A6-4AFA-806E-EF21D79CF252}">
      <dsp:nvSpPr>
        <dsp:cNvPr id="0" name=""/>
        <dsp:cNvSpPr/>
      </dsp:nvSpPr>
      <dsp:spPr>
        <a:xfrm>
          <a:off x="0" y="3868587"/>
          <a:ext cx="5521403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276070" y="2923947"/>
          <a:ext cx="4944780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87" tIns="0" rIns="146087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una sociedad que la había juzgado y rechazado, Jesús afirmó públicamente la salvación de María, estas palabras fueron de aliento para ella.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8297" y="3016174"/>
        <a:ext cx="4760326" cy="1704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408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0700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216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2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0.xml"/><Relationship Id="rId12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5" Type="http://schemas.microsoft.com/office/2007/relationships/diagramDrawing" Target="../diagrams/drawing11.xml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Relationship Id="rId14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diagramQuickStyle" Target="../diagrams/quickStyle13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2.xml"/><Relationship Id="rId12" Type="http://schemas.openxmlformats.org/officeDocument/2006/relationships/diagramLayout" Target="../diagrams/layou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5" Type="http://schemas.microsoft.com/office/2007/relationships/diagramDrawing" Target="../diagrams/drawing13.xml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Relationship Id="rId14" Type="http://schemas.openxmlformats.org/officeDocument/2006/relationships/diagramColors" Target="../diagrams/colors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5" Type="http://schemas.openxmlformats.org/officeDocument/2006/relationships/image" Target="../media/image18.png"/><Relationship Id="rId10" Type="http://schemas.microsoft.com/office/2007/relationships/diagramDrawing" Target="../diagrams/drawing1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5" Type="http://schemas.openxmlformats.org/officeDocument/2006/relationships/image" Target="../media/image18.png"/><Relationship Id="rId10" Type="http://schemas.microsoft.com/office/2007/relationships/diagramDrawing" Target="../diagrams/drawing1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5 de julio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Jesús, Simón y María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9856A9-C0ED-A99E-19B8-8F8424984E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900" y="301840"/>
            <a:ext cx="7326745" cy="36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4C8893D-B32A-AB0A-48FF-CCB45ACB9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5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16081" y="4458609"/>
            <a:ext cx="111598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80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Jesús, Simón y María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5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b="1" dirty="0"/>
              <a:t>“</a:t>
            </a:r>
            <a:r>
              <a:rPr lang="es-ES" b="1" dirty="0"/>
              <a:t>Jesús conoce las circunstancias que rodean a cada alma. Tú puedes decir: Soy pecador, muy pecador. Puedes serlo; pero cuanto peor seas, tanto más necesitas a Jesús. Él no se aparta de ninguno que llora contrito. No dice a nadie todo lo que podría revelar, pero ordena a toda alma temblorosa que cobre aliento. Perdonará libremente a todo aquel que acuda a él en busca de perdón y restauración.</a:t>
            </a:r>
            <a:r>
              <a:rPr lang="es-MX" b="1" dirty="0"/>
              <a:t>”</a:t>
            </a:r>
            <a:endParaRPr lang="es-EC" b="1" dirty="0"/>
          </a:p>
          <a:p>
            <a:r>
              <a:rPr lang="es-ES" sz="1400" i="1" dirty="0"/>
              <a:t>El Deseado de Todas las Gentes, p. 521</a:t>
            </a:r>
            <a:r>
              <a:rPr lang="en-US" sz="1400" i="1" dirty="0"/>
              <a:t>.</a:t>
            </a:r>
            <a:endParaRPr lang="es-EC" sz="14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“Por lo cual te digo que sus muchos pecados le son perdonados, porque amó mucho; mas aquel a quien se le perdona poco, poco ama.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(Lucas 7:47)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última visita a Betania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7140" y="3854095"/>
            <a:ext cx="120977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situación que existía en Jerusalén en el momento de la visita de Jesús a Betania, y cómo pudo influir esto en algunos de los asistentes a la fiesta de Simón.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B036756-379B-FB84-A972-490F1773E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952791"/>
              </p:ext>
            </p:extLst>
          </p:nvPr>
        </p:nvGraphicFramePr>
        <p:xfrm>
          <a:off x="191240" y="77795"/>
          <a:ext cx="6531677" cy="377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9E0F3DBB-BBE7-4255-067E-C7EBE207FBD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019" r="15868"/>
          <a:stretch/>
        </p:blipFill>
        <p:spPr>
          <a:xfrm>
            <a:off x="6808129" y="521"/>
            <a:ext cx="5383871" cy="38279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34E549E-B9BE-DB51-0CC2-6F11492C364D}"/>
              </a:ext>
            </a:extLst>
          </p:cNvPr>
          <p:cNvSpPr txBox="1"/>
          <p:nvPr/>
        </p:nvSpPr>
        <p:spPr>
          <a:xfrm>
            <a:off x="6808128" y="2899188"/>
            <a:ext cx="5383871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La oposición contra Jesús había alcanzado su punto culminante tras la resurrección de Lázaro.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83E3AB-BF45-61E4-CF4A-E35165AD9B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49" t="1298" r="258" b="702"/>
          <a:stretch/>
        </p:blipFill>
        <p:spPr>
          <a:xfrm>
            <a:off x="0" y="0"/>
            <a:ext cx="5548746" cy="583204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última visita a Betania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393706" y="4249281"/>
            <a:ext cx="67421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gran bendición había recibido Simón, y cómo mostró ahora su gratitud a Jesús?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216324"/>
              </p:ext>
            </p:extLst>
          </p:nvPr>
        </p:nvGraphicFramePr>
        <p:xfrm>
          <a:off x="5584596" y="114502"/>
          <a:ext cx="6477380" cy="413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Irradiando desde el corazón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3352" y="4190803"/>
            <a:ext cx="121589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situación oculta, detrás de escena, que suele darse en las reuniones sociales, y cómo existió en esta ocasión.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939804"/>
              </p:ext>
            </p:extLst>
          </p:nvPr>
        </p:nvGraphicFramePr>
        <p:xfrm>
          <a:off x="311727" y="114483"/>
          <a:ext cx="5694218" cy="407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C3CBC39C-3EC5-8A20-0971-B2B8CFE5B0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9627" y="0"/>
            <a:ext cx="5802666" cy="428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B6369B-B415-D11C-D445-A96CE2A217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727" r="3758"/>
          <a:stretch/>
        </p:blipFill>
        <p:spPr>
          <a:xfrm>
            <a:off x="0" y="1106277"/>
            <a:ext cx="6002443" cy="5715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Irradiando desde el corazón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21434" y="36723"/>
            <a:ext cx="59112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Relata las acciones de María en la fiesta de Simón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537425"/>
              </p:ext>
            </p:extLst>
          </p:nvPr>
        </p:nvGraphicFramePr>
        <p:xfrm>
          <a:off x="6106459" y="228160"/>
          <a:ext cx="5964107" cy="5361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E4A88EF-1778-AAFF-D281-846AD1723F43}"/>
              </a:ext>
            </a:extLst>
          </p:cNvPr>
          <p:cNvSpPr txBox="1"/>
          <p:nvPr/>
        </p:nvSpPr>
        <p:spPr>
          <a:xfrm>
            <a:off x="-1" y="5401314"/>
            <a:ext cx="5999088" cy="38472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900" dirty="0">
                <a:latin typeface="Bw Modelica" panose="00000600000000000000" pitchFamily="50" charset="0"/>
              </a:rPr>
              <a:t>María no escatimó nada para honrar al Salvador.</a:t>
            </a:r>
            <a:endParaRPr lang="es-EC" sz="19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33E0FA1-8057-D9BB-D6B9-D68266BEF7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504"/>
          <a:stretch/>
        </p:blipFill>
        <p:spPr>
          <a:xfrm>
            <a:off x="4632249" y="-6307"/>
            <a:ext cx="7559751" cy="509289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Irradiando desde el corazón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29380" y="5165008"/>
            <a:ext cx="75345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recibió Judas esta acción?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0869907"/>
              </p:ext>
            </p:extLst>
          </p:nvPr>
        </p:nvGraphicFramePr>
        <p:xfrm>
          <a:off x="249063" y="34945"/>
          <a:ext cx="4226275" cy="5616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Bocadillo: rectángulo con esquinas redondeadas 7">
            <a:extLst>
              <a:ext uri="{FF2B5EF4-FFF2-40B4-BE49-F238E27FC236}">
                <a16:creationId xmlns:a16="http://schemas.microsoft.com/office/drawing/2014/main" id="{7A0F6695-AED6-8A8C-EF92-8EEEE1312C0B}"/>
              </a:ext>
            </a:extLst>
          </p:cNvPr>
          <p:cNvSpPr/>
          <p:nvPr/>
        </p:nvSpPr>
        <p:spPr>
          <a:xfrm>
            <a:off x="5039592" y="249382"/>
            <a:ext cx="2921972" cy="1041672"/>
          </a:xfrm>
          <a:prstGeom prst="wedgeRoundRectCallout">
            <a:avLst>
              <a:gd name="adj1" fmla="val 67604"/>
              <a:gd name="adj2" fmla="val 13404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¿Por qué no fue este perfume vendido por trescientos denarios, y dado a los pobres?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Sub>
          <a:bldDgm bld="one"/>
        </p:bldSub>
      </p:bldGraphic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1E2E7D-003A-5E97-989C-C13C55FF1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56"/>
          <a:stretch/>
        </p:blipFill>
        <p:spPr>
          <a:xfrm>
            <a:off x="0" y="0"/>
            <a:ext cx="5950506" cy="583128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malicia de Judas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982862" y="36785"/>
            <a:ext cx="61308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 En realidad, ¿por qué Judas criticó el acto de María de ungir los pies de Jesús?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6848342"/>
              </p:ext>
            </p:extLst>
          </p:nvPr>
        </p:nvGraphicFramePr>
        <p:xfrm>
          <a:off x="5982862" y="1754855"/>
          <a:ext cx="6079113" cy="387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DFD9B77-6F2C-A5AA-8C3C-E863E10E81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919"/>
          <a:stretch>
            <a:fillRect/>
          </a:stretch>
        </p:blipFill>
        <p:spPr>
          <a:xfrm>
            <a:off x="5721627" y="-33541"/>
            <a:ext cx="6470373" cy="424726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malicia de Judas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976363" y="4213723"/>
            <a:ext cx="71898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consideraban los discípulos a Judas, y cómo se consideraba él a sí mismo?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1B8FD61-6122-B40C-632F-E607C8A24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4473521"/>
              </p:ext>
            </p:extLst>
          </p:nvPr>
        </p:nvGraphicFramePr>
        <p:xfrm>
          <a:off x="171533" y="231797"/>
          <a:ext cx="5374501" cy="5255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E752E527-E0E9-520C-9910-0C2D22E1D20E}"/>
              </a:ext>
            </a:extLst>
          </p:cNvPr>
          <p:cNvSpPr/>
          <p:nvPr/>
        </p:nvSpPr>
        <p:spPr>
          <a:xfrm>
            <a:off x="8378688" y="301371"/>
            <a:ext cx="1898373" cy="583212"/>
          </a:xfrm>
          <a:prstGeom prst="wedgeRoundRectCallout">
            <a:avLst>
              <a:gd name="adj1" fmla="val 30431"/>
              <a:gd name="adj2" fmla="val 10677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Lo que vas a hacer, hazlo  más pronto.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6" grpId="0">
        <p:bldSub>
          <a:bldDgm bld="one"/>
        </p:bldSub>
      </p:bldGraphic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CCA469-9148-70BA-AC65-ABB77502E6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7" r="1474"/>
          <a:stretch>
            <a:fillRect/>
          </a:stretch>
        </p:blipFill>
        <p:spPr>
          <a:xfrm>
            <a:off x="37911" y="0"/>
            <a:ext cx="6937513" cy="420401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malicia de Judas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7911" y="4226878"/>
            <a:ext cx="121063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lo que a menudo impulsa a los que murmuran calladamente a otros, y cómo puede afectar a las almas sensibles que son blanco de ello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378238"/>
              </p:ext>
            </p:extLst>
          </p:nvPr>
        </p:nvGraphicFramePr>
        <p:xfrm>
          <a:off x="7185991" y="114502"/>
          <a:ext cx="4875985" cy="4112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CBE936F-038D-79D6-02D0-73CAC2BE19D0}"/>
              </a:ext>
            </a:extLst>
          </p:cNvPr>
          <p:cNvSpPr txBox="1"/>
          <p:nvPr/>
        </p:nvSpPr>
        <p:spPr>
          <a:xfrm>
            <a:off x="2464148" y="332064"/>
            <a:ext cx="20850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w Modelica" panose="00000600000000000000" pitchFamily="50" charset="0"/>
              </a:rPr>
              <a:t>La murmuración es una herramienta del orgullo y del interés personal, no del amor cristiano.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20902F-582B-1DB6-AD44-0EA4E3FE0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512" y="0"/>
            <a:ext cx="7420488" cy="371024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Simón y María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771512" y="3726868"/>
            <a:ext cx="74007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fue afectado Simón por su propio orgullo farisaico y por el acto de María, y cómo juzgó a Jesús?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8E2ECE32-6FD3-553F-5F9C-A5EBC9D4A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4235547"/>
              </p:ext>
            </p:extLst>
          </p:nvPr>
        </p:nvGraphicFramePr>
        <p:xfrm>
          <a:off x="171532" y="131220"/>
          <a:ext cx="4543869" cy="5540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 nube: nube 4">
            <a:extLst>
              <a:ext uri="{FF2B5EF4-FFF2-40B4-BE49-F238E27FC236}">
                <a16:creationId xmlns:a16="http://schemas.microsoft.com/office/drawing/2014/main" id="{8C58B9F7-D589-A72E-BD49-1B03702821B4}"/>
              </a:ext>
            </a:extLst>
          </p:cNvPr>
          <p:cNvSpPr/>
          <p:nvPr/>
        </p:nvSpPr>
        <p:spPr>
          <a:xfrm>
            <a:off x="4802830" y="1383013"/>
            <a:ext cx="2454965" cy="944217"/>
          </a:xfrm>
          <a:prstGeom prst="cloudCallout">
            <a:avLst>
              <a:gd name="adj1" fmla="val 9126"/>
              <a:gd name="adj2" fmla="val -1248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Este, si fuera profeta, conocería quién y qué clase de mujer es la que le toca, que es pecadora.</a:t>
            </a:r>
            <a:endParaRPr lang="es-EC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FEBB88C-6EE0-0142-62B1-0E081DCA6B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473" b="2620"/>
          <a:stretch/>
        </p:blipFill>
        <p:spPr>
          <a:xfrm>
            <a:off x="-3867" y="0"/>
            <a:ext cx="6602094" cy="373286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Simón y María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0" y="3772435"/>
            <a:ext cx="421419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conocimiento de la vida íntima de Simón y María reveló Jesús?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2620B5-07E9-7DFC-88C5-CD49A72BC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395215"/>
              </p:ext>
            </p:extLst>
          </p:nvPr>
        </p:nvGraphicFramePr>
        <p:xfrm>
          <a:off x="6681355" y="1157511"/>
          <a:ext cx="5380621" cy="2575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A0B8EBA-ABCE-38ED-6364-A30294A4BB53}"/>
              </a:ext>
            </a:extLst>
          </p:cNvPr>
          <p:cNvSpPr txBox="1"/>
          <p:nvPr/>
        </p:nvSpPr>
        <p:spPr>
          <a:xfrm>
            <a:off x="6681356" y="47146"/>
            <a:ext cx="54909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reprendió Jesús a Simón, y por qué?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C993A77-28D6-EB65-C032-CA3690D86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1990614"/>
              </p:ext>
            </p:extLst>
          </p:nvPr>
        </p:nvGraphicFramePr>
        <p:xfrm>
          <a:off x="4104861" y="3880444"/>
          <a:ext cx="7937409" cy="1851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16DDAF5-21C7-44CA-B314-7D86AC937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B8B71FC-51AF-48A1-87F0-EBFFE934F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47CA6F4-A718-4FC3-8E90-2BBF53131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  <p:bldP spid="5" grpId="0"/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B10958-1C6A-EC1B-1E20-6F2116936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419"/>
            <a:ext cx="7315200" cy="41148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Simón y María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3920" y="4127349"/>
            <a:ext cx="72321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reaccionaron los judíos cuando Jesús dijo que los pecados de María estaban perdonados?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AE968E-B4B0-BAE8-DBCB-08FA2BF85697}"/>
              </a:ext>
            </a:extLst>
          </p:cNvPr>
          <p:cNvSpPr txBox="1"/>
          <p:nvPr/>
        </p:nvSpPr>
        <p:spPr>
          <a:xfrm>
            <a:off x="7306081" y="12549"/>
            <a:ext cx="48279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efecto tuvo la parábola de Cristo en el corazón de Simón?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96B8CD1-3183-FDAE-0856-BC6E88D7F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685166"/>
              </p:ext>
            </p:extLst>
          </p:nvPr>
        </p:nvGraphicFramePr>
        <p:xfrm>
          <a:off x="7433870" y="1569660"/>
          <a:ext cx="4639459" cy="2480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A8CD5E5-826A-AAC9-9B4D-B89D698BB3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826982"/>
              </p:ext>
            </p:extLst>
          </p:nvPr>
        </p:nvGraphicFramePr>
        <p:xfrm>
          <a:off x="7165644" y="4177453"/>
          <a:ext cx="4903727" cy="1461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531DBDFE-F406-BD57-D127-51FA8A13DC75}"/>
              </a:ext>
            </a:extLst>
          </p:cNvPr>
          <p:cNvSpPr/>
          <p:nvPr/>
        </p:nvSpPr>
        <p:spPr>
          <a:xfrm>
            <a:off x="2487291" y="118708"/>
            <a:ext cx="1741809" cy="473574"/>
          </a:xfrm>
          <a:prstGeom prst="wedgeRoundRectCallout">
            <a:avLst>
              <a:gd name="adj1" fmla="val 67540"/>
              <a:gd name="adj2" fmla="val 139560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Tus pecados te son perdonados.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2D7D0E57-AD28-3A76-F68E-B33038F71384}"/>
              </a:ext>
            </a:extLst>
          </p:cNvPr>
          <p:cNvSpPr/>
          <p:nvPr/>
        </p:nvSpPr>
        <p:spPr>
          <a:xfrm>
            <a:off x="4727862" y="2576276"/>
            <a:ext cx="2189019" cy="663002"/>
          </a:xfrm>
          <a:prstGeom prst="wedgeRoundRectCallout">
            <a:avLst>
              <a:gd name="adj1" fmla="val 67540"/>
              <a:gd name="adj2" fmla="val 139560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¿Quién es éste, que también perdona pecados?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Graphic spid="7" grpId="0">
        <p:bldSub>
          <a:bldDgm bld="one"/>
        </p:bldSub>
      </p:bldGraphic>
      <p:bldGraphic spid="8" grpId="0">
        <p:bldAsOne/>
      </p:bldGraphic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20BDD6-7DCB-2A1E-A6B9-1D335DB3F3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55"/>
          <a:stretch/>
        </p:blipFill>
        <p:spPr>
          <a:xfrm>
            <a:off x="4982822" y="0"/>
            <a:ext cx="7209178" cy="41268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conversión de Simón 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30025" y="4208345"/>
            <a:ext cx="119861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Por muy inseguro que nos parezca el resultado, ¿por qué se nos anima a hablar con franqueza con pecadores como Simón?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2B1CC1-451A-F8B1-C0D2-8E45942170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88499"/>
              </p:ext>
            </p:extLst>
          </p:nvPr>
        </p:nvGraphicFramePr>
        <p:xfrm>
          <a:off x="184511" y="116546"/>
          <a:ext cx="4722493" cy="4010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9970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93A6EA-9138-72A6-1583-3C5AA690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6464754" cy="419400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conversión de Simón 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7" y="4212046"/>
            <a:ext cx="64647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dijo Jesús sobre la acción de María, y qué palabras alentadoras le dirigió?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61B7FE9-E851-07DE-3B0D-90F5562747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502606"/>
              </p:ext>
            </p:extLst>
          </p:nvPr>
        </p:nvGraphicFramePr>
        <p:xfrm>
          <a:off x="6540572" y="122071"/>
          <a:ext cx="5521403" cy="5502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Bocadillo: rectángulo con esquinas redondeadas 7">
            <a:extLst>
              <a:ext uri="{FF2B5EF4-FFF2-40B4-BE49-F238E27FC236}">
                <a16:creationId xmlns:a16="http://schemas.microsoft.com/office/drawing/2014/main" id="{3F0800DB-3BAE-2B95-D5E0-6E261DCC3C45}"/>
              </a:ext>
            </a:extLst>
          </p:cNvPr>
          <p:cNvSpPr/>
          <p:nvPr/>
        </p:nvSpPr>
        <p:spPr>
          <a:xfrm>
            <a:off x="2524992" y="602720"/>
            <a:ext cx="1901536" cy="473574"/>
          </a:xfrm>
          <a:prstGeom prst="wedgeRoundRectCallout">
            <a:avLst>
              <a:gd name="adj1" fmla="val -1064"/>
              <a:gd name="adj2" fmla="val 194414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Tu fe te ha salvado; ve en paz.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9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67069" y="381783"/>
            <a:ext cx="246725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Debemos aprender que Jesús convenció a Simón de su error no con dureza ni humillación pública, sino con sabiduría, paciencia y amor redentor; apeló a su conciencia con ternura y así lo guio al autoexamen y al arrepentimiento.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24257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María no escatimó nada para honrar a su Salvador, también nosotros, movidos por el amor y no por obligación, debemos aprender a dar lo mejor de nosotros a Dios con gozo, humildad y fidelidad.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6" y="381783"/>
            <a:ext cx="241036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actitud de Judas en la fiesta nos advierte que: es posible estar cerca de Jesús externamente, pero tener un corazón endurecido por  ciertas inclinaciones, debemos examinarnos y rendirnos a Cristo cuando aún hay tiempo.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42691" y="381783"/>
            <a:ext cx="233135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Para evitar la trampa en la que cayó Simón, es esencial reconocer que el orgullo espiritual y el juicio hacia los demás pueden nublar nuestra visión de nuestra propia necesidad de gracia.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9640" y="381783"/>
            <a:ext cx="238735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Las palabras de consuelo de Cristo a María pueden aplicarse a nuestra vida cada vez que, con un corazón sincero y arrepentido, nos acercamos a Jesús reconociendo nuestra necesidad de perdón.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3516457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acudir a Jesús con un corazón humilde y agradecido, reconociendo mi necesidad de su perdón, y amarle con todo mi ser!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465960"/>
            <a:ext cx="67774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perdón de Cristo no tiene límites para quien se arrepiente sinceramente y que el amor hacia Él crece en la medida en que reconozco cuánto he sido perdonado.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1248827</TotalTime>
  <Words>1808</Words>
  <Application>Microsoft Office PowerPoint</Application>
  <PresentationFormat>Panorámica</PresentationFormat>
  <Paragraphs>144</Paragraphs>
  <Slides>22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42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Secretaría Unión Ecuatoriana</cp:lastModifiedBy>
  <cp:revision>9098</cp:revision>
  <dcterms:created xsi:type="dcterms:W3CDTF">2017-06-02T15:34:13Z</dcterms:created>
  <dcterms:modified xsi:type="dcterms:W3CDTF">2025-07-02T18:01:14Z</dcterms:modified>
</cp:coreProperties>
</file>