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El cristiano recibe justificación, paz con Dios, acceso a la gracia, esperanza segura de la salvación futura y de estar con Dios eternamente…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…recibe también fortaleza en medio de las pruebas y por medio del Espíritu Santo el amor de Dios es derramado en su corazón.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747412" custScaleY="124073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738131" custScaleY="127634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EBEFE3-BE35-4EB3-B369-AB524D659C18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B1F098E-4F36-4F29-A866-1E1117BCF0E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manifiesta en una vida continua de obediencia a sus mandamientos, no es una obediencia forzada, sino fruto del amor a Cristo...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95E2738-45C4-4ECB-951D-121E277290B3}" type="parTrans" cxnId="{925AEC7C-049C-4412-ACD3-B2FEEF119D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51C892C-6AEE-424A-8D65-C4D078FD5E1B}" type="sibTrans" cxnId="{925AEC7C-049C-4412-ACD3-B2FEEF119D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AD20F11-2C13-420B-88B9-2574B534AF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es el Espíritu Santo quien capacita al creyente para vivir en armonía con la voluntad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A4E22F0-2049-4A71-80A1-22D7BE480FB6}" type="parTrans" cxnId="{D4352AE3-8658-4218-ACDF-FAF1725D6B5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761BC54-84E7-402E-845D-1405966DCF5D}" type="sibTrans" cxnId="{D4352AE3-8658-4218-ACDF-FAF1725D6B5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6A28CE3-2716-4E2D-826B-679D85F47CAD}" type="pres">
      <dgm:prSet presAssocID="{A5EBEFE3-BE35-4EB3-B369-AB524D659C18}" presName="rootnode" presStyleCnt="0">
        <dgm:presLayoutVars>
          <dgm:chMax/>
          <dgm:chPref/>
          <dgm:dir/>
          <dgm:animLvl val="lvl"/>
        </dgm:presLayoutVars>
      </dgm:prSet>
      <dgm:spPr/>
    </dgm:pt>
    <dgm:pt modelId="{4878C20F-4A15-4CBD-A843-51022F72003B}" type="pres">
      <dgm:prSet presAssocID="{BB1F098E-4F36-4F29-A866-1E1117BCF0E1}" presName="composite" presStyleCnt="0"/>
      <dgm:spPr/>
    </dgm:pt>
    <dgm:pt modelId="{67AD5815-D48F-4B37-A501-28CE02066AF9}" type="pres">
      <dgm:prSet presAssocID="{BB1F098E-4F36-4F29-A866-1E1117BCF0E1}" presName="LShape" presStyleLbl="alignNode1" presStyleIdx="0" presStyleCnt="3"/>
      <dgm:spPr/>
    </dgm:pt>
    <dgm:pt modelId="{CE12C251-47EA-4FB5-A1F7-56C8D63FBC41}" type="pres">
      <dgm:prSet presAssocID="{BB1F098E-4F36-4F29-A866-1E1117BCF0E1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53A90E55-3685-4914-96D7-0C5C75D9D7EE}" type="pres">
      <dgm:prSet presAssocID="{BB1F098E-4F36-4F29-A866-1E1117BCF0E1}" presName="Triangle" presStyleLbl="alignNode1" presStyleIdx="1" presStyleCnt="3"/>
      <dgm:spPr/>
    </dgm:pt>
    <dgm:pt modelId="{FE9B625E-A58C-4B2C-B7E8-8A4D55EE83AB}" type="pres">
      <dgm:prSet presAssocID="{E51C892C-6AEE-424A-8D65-C4D078FD5E1B}" presName="sibTrans" presStyleCnt="0"/>
      <dgm:spPr/>
    </dgm:pt>
    <dgm:pt modelId="{21995B94-35BF-4354-835A-5C6401E25923}" type="pres">
      <dgm:prSet presAssocID="{E51C892C-6AEE-424A-8D65-C4D078FD5E1B}" presName="space" presStyleCnt="0"/>
      <dgm:spPr/>
    </dgm:pt>
    <dgm:pt modelId="{4368089D-6600-4247-A4AB-75C3BFD6F97B}" type="pres">
      <dgm:prSet presAssocID="{5AD20F11-2C13-420B-88B9-2574B534AF95}" presName="composite" presStyleCnt="0"/>
      <dgm:spPr/>
    </dgm:pt>
    <dgm:pt modelId="{904DA112-724A-4A4A-8BC4-4994604750E0}" type="pres">
      <dgm:prSet presAssocID="{5AD20F11-2C13-420B-88B9-2574B534AF95}" presName="LShape" presStyleLbl="alignNode1" presStyleIdx="2" presStyleCnt="3"/>
      <dgm:spPr/>
    </dgm:pt>
    <dgm:pt modelId="{2637FC9F-6592-4DE2-AD7B-2A2377799564}" type="pres">
      <dgm:prSet presAssocID="{5AD20F11-2C13-420B-88B9-2574B534AF95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1A7B192A-9766-492E-95AB-2AB44036F806}" type="presOf" srcId="{5AD20F11-2C13-420B-88B9-2574B534AF95}" destId="{2637FC9F-6592-4DE2-AD7B-2A2377799564}" srcOrd="0" destOrd="0" presId="urn:microsoft.com/office/officeart/2009/3/layout/StepUpProcess"/>
    <dgm:cxn modelId="{2008F45F-C9DC-46E6-9CE8-34A51E783A48}" type="presOf" srcId="{BB1F098E-4F36-4F29-A866-1E1117BCF0E1}" destId="{CE12C251-47EA-4FB5-A1F7-56C8D63FBC41}" srcOrd="0" destOrd="0" presId="urn:microsoft.com/office/officeart/2009/3/layout/StepUpProcess"/>
    <dgm:cxn modelId="{925AEC7C-049C-4412-ACD3-B2FEEF119DC2}" srcId="{A5EBEFE3-BE35-4EB3-B369-AB524D659C18}" destId="{BB1F098E-4F36-4F29-A866-1E1117BCF0E1}" srcOrd="0" destOrd="0" parTransId="{195E2738-45C4-4ECB-951D-121E277290B3}" sibTransId="{E51C892C-6AEE-424A-8D65-C4D078FD5E1B}"/>
    <dgm:cxn modelId="{60BFCB90-AF55-4529-A256-F30A8362CB87}" type="presOf" srcId="{A5EBEFE3-BE35-4EB3-B369-AB524D659C18}" destId="{76A28CE3-2716-4E2D-826B-679D85F47CAD}" srcOrd="0" destOrd="0" presId="urn:microsoft.com/office/officeart/2009/3/layout/StepUpProcess"/>
    <dgm:cxn modelId="{D4352AE3-8658-4218-ACDF-FAF1725D6B5A}" srcId="{A5EBEFE3-BE35-4EB3-B369-AB524D659C18}" destId="{5AD20F11-2C13-420B-88B9-2574B534AF95}" srcOrd="1" destOrd="0" parTransId="{7A4E22F0-2049-4A71-80A1-22D7BE480FB6}" sibTransId="{2761BC54-84E7-402E-845D-1405966DCF5D}"/>
    <dgm:cxn modelId="{11967CA2-A220-4CE6-84B6-2B0256EE35EF}" type="presParOf" srcId="{76A28CE3-2716-4E2D-826B-679D85F47CAD}" destId="{4878C20F-4A15-4CBD-A843-51022F72003B}" srcOrd="0" destOrd="0" presId="urn:microsoft.com/office/officeart/2009/3/layout/StepUpProcess"/>
    <dgm:cxn modelId="{195FB346-4726-4DE2-94C0-DD0CE4652E73}" type="presParOf" srcId="{4878C20F-4A15-4CBD-A843-51022F72003B}" destId="{67AD5815-D48F-4B37-A501-28CE02066AF9}" srcOrd="0" destOrd="0" presId="urn:microsoft.com/office/officeart/2009/3/layout/StepUpProcess"/>
    <dgm:cxn modelId="{92912AFB-3B36-41B7-AFD2-168F4AA2C80B}" type="presParOf" srcId="{4878C20F-4A15-4CBD-A843-51022F72003B}" destId="{CE12C251-47EA-4FB5-A1F7-56C8D63FBC41}" srcOrd="1" destOrd="0" presId="urn:microsoft.com/office/officeart/2009/3/layout/StepUpProcess"/>
    <dgm:cxn modelId="{76EFDEA6-36E2-449C-A719-9C51E212D1FC}" type="presParOf" srcId="{4878C20F-4A15-4CBD-A843-51022F72003B}" destId="{53A90E55-3685-4914-96D7-0C5C75D9D7EE}" srcOrd="2" destOrd="0" presId="urn:microsoft.com/office/officeart/2009/3/layout/StepUpProcess"/>
    <dgm:cxn modelId="{C08CB1A6-04B0-428A-AD6B-FE2093003F85}" type="presParOf" srcId="{76A28CE3-2716-4E2D-826B-679D85F47CAD}" destId="{FE9B625E-A58C-4B2C-B7E8-8A4D55EE83AB}" srcOrd="1" destOrd="0" presId="urn:microsoft.com/office/officeart/2009/3/layout/StepUpProcess"/>
    <dgm:cxn modelId="{47D85D34-D18A-42CA-93B7-31801E86593C}" type="presParOf" srcId="{FE9B625E-A58C-4B2C-B7E8-8A4D55EE83AB}" destId="{21995B94-35BF-4354-835A-5C6401E25923}" srcOrd="0" destOrd="0" presId="urn:microsoft.com/office/officeart/2009/3/layout/StepUpProcess"/>
    <dgm:cxn modelId="{DF04E6CA-494B-4734-966C-682E2BA3A217}" type="presParOf" srcId="{76A28CE3-2716-4E2D-826B-679D85F47CAD}" destId="{4368089D-6600-4247-A4AB-75C3BFD6F97B}" srcOrd="2" destOrd="0" presId="urn:microsoft.com/office/officeart/2009/3/layout/StepUpProcess"/>
    <dgm:cxn modelId="{DE4EBDEE-1F67-42FE-87D8-5FA2699887B9}" type="presParOf" srcId="{4368089D-6600-4247-A4AB-75C3BFD6F97B}" destId="{904DA112-724A-4A4A-8BC4-4994604750E0}" srcOrd="0" destOrd="0" presId="urn:microsoft.com/office/officeart/2009/3/layout/StepUpProcess"/>
    <dgm:cxn modelId="{45CC79D5-92B6-424E-B764-73DA8E321A16}" type="presParOf" srcId="{4368089D-6600-4247-A4AB-75C3BFD6F97B}" destId="{2637FC9F-6592-4DE2-AD7B-2A237779956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Jesús prometió enviar al Espíritu Santo, así les aseguró </a:t>
          </a:r>
          <a:r>
            <a:rPr lang="es-ES" sz="2200" dirty="0">
              <a:latin typeface="Bw Modelica" panose="00000600000000000000" pitchFamily="50" charset="0"/>
            </a:rPr>
            <a:t>que no los dejaría huérfanos</a:t>
          </a:r>
          <a:r>
            <a:rPr lang="es-EC" sz="2200" dirty="0">
              <a:latin typeface="Bw Modelica" panose="00000600000000000000" pitchFamily="50" charset="0"/>
            </a:rPr>
            <a:t>…</a:t>
          </a: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…pues, aunque se iría al Padre, su presencia seguiría viva por medio del Espíritu Santo.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109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Estorbado por la humanidad, Cristo no podía estar en todo lugar personalmente…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viviría en el corazón de los discípulos por medio del Espíritu Santo siempre que su amor y obediencia a Él permaneciesen.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 el Espíritu, el Salvador sería accesible a todos, en toda prueba y lugar, y en todas las tristezas y aflicciones.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844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621">
        <dgm:presLayoutVars>
          <dgm:chMax val="1"/>
          <dgm:bulletEnabled val="1"/>
        </dgm:presLayoutVars>
      </dgm:prSet>
      <dgm:spPr/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ver Jesús que no comprendían el significado de sus palabras, prometió a sus discípulos que el Espíritu Santo abriría su mente para que las comprendiesen…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…también les prometió que el Espíritu Santo les recordaría sus enseñanzas y les revelaría otras que había dejado sin decir porque no estaban preparados para entenderlas en ese tiempo.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8604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8023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El Espíritu Santo sería el guía divino que conduciría a los creyentes a una comprensión más profunda de la revelación divina, preparándolos para el tiempo del fin…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…pero para que esta promesa se cumpla y las enseñanzas sean recordadas en tiempo de peligro, sus seguidores al estudiar la Biblia deben poner de lado sus ideas preconcebidas y dejar que el Espíritu del cielo los guíe.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2000000" custScaleY="1320061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2000000" custScaleY="1352441"/>
      <dgm:spPr>
        <a:prstGeom prst="homePlate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Su último legado a los discípulos fue un legado de paz, no la paz que proviene de la conformidad con el mundo…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…sino una paz que da seguridad en medio de las pruebas, esto como resultado de la unión con Dios y del conocimiento de que Él tiene el control de todo.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2"/>
      <dgm:spPr/>
    </dgm:pt>
    <dgm:pt modelId="{9281C726-944D-483E-8AE8-CB58923C175B}" type="pres">
      <dgm:prSet presAssocID="{2E6BED3A-633B-4380-B68E-2FD8DB268C85}" presName="parentText" presStyleLbl="node1" presStyleIdx="0" presStyleCnt="2" custScaleX="140639" custScaleY="102182" custLinFactNeighborX="-45908" custLinFactNeighborY="2932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2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2"/>
      <dgm:spPr/>
    </dgm:pt>
    <dgm:pt modelId="{E468CAB8-F90F-41CE-B051-EA9FA18EC7C3}" type="pres">
      <dgm:prSet presAssocID="{D11E772A-304B-48D1-B9D4-FCAF255C20DE}" presName="parentText" presStyleLbl="node1" presStyleIdx="1" presStyleCnt="2" custScaleX="140639" custScaleY="111877" custLinFactNeighborX="-45908" custLinFactNeighborY="2932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pudo afirmar con plena autoridad: “Satanás no tiene ningún dominio sobre mí”…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…pues, aunque el enemigo lo tentó repetidamente, Jesús se mantuvo fiel, dependiendo de su comunión con el Padre y del poder del Espíritu Santo.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374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053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único medio por el cual podemos tener paz con Dios es por medio de Jesucristo, pues Él venció al mundo y nos reconcilió con Dios por su sangre.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Nuestro Señor, recorriendo el terreno que el hombre debe recorrer, ha preparado el camino para que también venzamos y alcancemos la paz con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34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238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Para tener paz con Dios, el creyente con la ayuda del Espíritu Santo debe amar y obedecer su ley…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 esta es la expresión de su carácter, y vivir conforme a ella significa caminar en armonía con su voluntad.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36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3610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0C5927-7060-4B0D-A9F6-0327FCC1CBF5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A0AF9216-ABB2-4316-AB50-8CDF1B61B8A5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Su experiencia será una vida de comunión con Dios, y al decidir hacer lo que le agrada a Él…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AC60CD61-A104-4EAC-9F31-E037A2FFB8C2}" type="parTrans" cxnId="{3A1CF4C1-6492-4817-B260-94F3C89DFB17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C1DD5CF3-2CC1-4249-AD1C-F64846292DBB}" type="sibTrans" cxnId="{3A1CF4C1-6492-4817-B260-94F3C89DFB17}">
      <dgm:prSet custT="1"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5089B373-0A32-474F-AFA4-F93B422DBDEE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…como resultado Dios escucha sus oraciones y le concede lo que pide conforme a su voluntad.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7A26CB09-A5D6-4BD1-8D99-4B7845441053}" type="parTrans" cxnId="{9931D1E3-2EFB-4012-B486-B95C49AE7A51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9B72D87E-85BE-4FCB-B7D6-FFBD5B0E38F7}" type="sibTrans" cxnId="{9931D1E3-2EFB-4012-B486-B95C49AE7A51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97B5918A-EBB4-4969-AE5F-1A231ACD7CDC}" type="pres">
      <dgm:prSet presAssocID="{FF0C5927-7060-4B0D-A9F6-0327FCC1CBF5}" presName="Name0" presStyleCnt="0">
        <dgm:presLayoutVars>
          <dgm:dir/>
          <dgm:resizeHandles val="exact"/>
        </dgm:presLayoutVars>
      </dgm:prSet>
      <dgm:spPr/>
    </dgm:pt>
    <dgm:pt modelId="{A16DDAF5-21C7-44CA-B314-7D86AC93770C}" type="pres">
      <dgm:prSet presAssocID="{A0AF9216-ABB2-4316-AB50-8CDF1B61B8A5}" presName="node" presStyleLbl="node1" presStyleIdx="0" presStyleCnt="2" custScaleX="101337">
        <dgm:presLayoutVars>
          <dgm:bulletEnabled val="1"/>
        </dgm:presLayoutVars>
      </dgm:prSet>
      <dgm:spPr/>
    </dgm:pt>
    <dgm:pt modelId="{DB8B71FC-51AF-48A1-87F0-EBFFE934F430}" type="pres">
      <dgm:prSet presAssocID="{C1DD5CF3-2CC1-4249-AD1C-F64846292DBB}" presName="sibTrans" presStyleLbl="sibTrans2D1" presStyleIdx="0" presStyleCnt="1"/>
      <dgm:spPr/>
    </dgm:pt>
    <dgm:pt modelId="{F651A36F-6BD2-400C-BF1E-308098EEC648}" type="pres">
      <dgm:prSet presAssocID="{C1DD5CF3-2CC1-4249-AD1C-F64846292DBB}" presName="connectorText" presStyleLbl="sibTrans2D1" presStyleIdx="0" presStyleCnt="1"/>
      <dgm:spPr/>
    </dgm:pt>
    <dgm:pt modelId="{647CA6F4-A718-4FC3-8E90-2BBF531318D7}" type="pres">
      <dgm:prSet presAssocID="{5089B373-0A32-474F-AFA4-F93B422DBDEE}" presName="node" presStyleLbl="node1" presStyleIdx="1" presStyleCnt="2" custScaleX="100370">
        <dgm:presLayoutVars>
          <dgm:bulletEnabled val="1"/>
        </dgm:presLayoutVars>
      </dgm:prSet>
      <dgm:spPr/>
    </dgm:pt>
  </dgm:ptLst>
  <dgm:cxnLst>
    <dgm:cxn modelId="{FAD2D446-D70D-409B-94E0-BBAE24B08F38}" type="presOf" srcId="{C1DD5CF3-2CC1-4249-AD1C-F64846292DBB}" destId="{F651A36F-6BD2-400C-BF1E-308098EEC648}" srcOrd="1" destOrd="0" presId="urn:microsoft.com/office/officeart/2005/8/layout/process1"/>
    <dgm:cxn modelId="{799E879F-DBCD-4508-8E96-DF959FD09607}" type="presOf" srcId="{A0AF9216-ABB2-4316-AB50-8CDF1B61B8A5}" destId="{A16DDAF5-21C7-44CA-B314-7D86AC93770C}" srcOrd="0" destOrd="0" presId="urn:microsoft.com/office/officeart/2005/8/layout/process1"/>
    <dgm:cxn modelId="{0E1202B0-AF40-4290-9209-0CC3771A0FBA}" type="presOf" srcId="{C1DD5CF3-2CC1-4249-AD1C-F64846292DBB}" destId="{DB8B71FC-51AF-48A1-87F0-EBFFE934F430}" srcOrd="0" destOrd="0" presId="urn:microsoft.com/office/officeart/2005/8/layout/process1"/>
    <dgm:cxn modelId="{3A1CF4C1-6492-4817-B260-94F3C89DFB17}" srcId="{FF0C5927-7060-4B0D-A9F6-0327FCC1CBF5}" destId="{A0AF9216-ABB2-4316-AB50-8CDF1B61B8A5}" srcOrd="0" destOrd="0" parTransId="{AC60CD61-A104-4EAC-9F31-E037A2FFB8C2}" sibTransId="{C1DD5CF3-2CC1-4249-AD1C-F64846292DBB}"/>
    <dgm:cxn modelId="{9931D1E3-2EFB-4012-B486-B95C49AE7A51}" srcId="{FF0C5927-7060-4B0D-A9F6-0327FCC1CBF5}" destId="{5089B373-0A32-474F-AFA4-F93B422DBDEE}" srcOrd="1" destOrd="0" parTransId="{7A26CB09-A5D6-4BD1-8D99-4B7845441053}" sibTransId="{9B72D87E-85BE-4FCB-B7D6-FFBD5B0E38F7}"/>
    <dgm:cxn modelId="{4FB7DAF1-5EDC-4E59-A8AA-18E1C8E45A9C}" type="presOf" srcId="{FF0C5927-7060-4B0D-A9F6-0327FCC1CBF5}" destId="{97B5918A-EBB4-4969-AE5F-1A231ACD7CDC}" srcOrd="0" destOrd="0" presId="urn:microsoft.com/office/officeart/2005/8/layout/process1"/>
    <dgm:cxn modelId="{F4249CF2-3919-4150-8B60-E90B1710BF67}" type="presOf" srcId="{5089B373-0A32-474F-AFA4-F93B422DBDEE}" destId="{647CA6F4-A718-4FC3-8E90-2BBF531318D7}" srcOrd="0" destOrd="0" presId="urn:microsoft.com/office/officeart/2005/8/layout/process1"/>
    <dgm:cxn modelId="{1FEC73F5-AFBD-4418-A85E-5AEDFBA0681A}" type="presParOf" srcId="{97B5918A-EBB4-4969-AE5F-1A231ACD7CDC}" destId="{A16DDAF5-21C7-44CA-B314-7D86AC93770C}" srcOrd="0" destOrd="0" presId="urn:microsoft.com/office/officeart/2005/8/layout/process1"/>
    <dgm:cxn modelId="{81774E17-66A7-4CA3-95F0-3F3561FB3C45}" type="presParOf" srcId="{97B5918A-EBB4-4969-AE5F-1A231ACD7CDC}" destId="{DB8B71FC-51AF-48A1-87F0-EBFFE934F430}" srcOrd="1" destOrd="0" presId="urn:microsoft.com/office/officeart/2005/8/layout/process1"/>
    <dgm:cxn modelId="{BF667F04-7F80-4F92-9F71-0C5074F54948}" type="presParOf" srcId="{DB8B71FC-51AF-48A1-87F0-EBFFE934F430}" destId="{F651A36F-6BD2-400C-BF1E-308098EEC648}" srcOrd="0" destOrd="0" presId="urn:microsoft.com/office/officeart/2005/8/layout/process1"/>
    <dgm:cxn modelId="{72C726E6-5710-4872-AACB-2B9870C3BD2E}" type="presParOf" srcId="{97B5918A-EBB4-4969-AE5F-1A231ACD7CDC}" destId="{647CA6F4-A718-4FC3-8E90-2BBF531318D7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2193" y="224369"/>
          <a:ext cx="6681581" cy="189768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cristiano recibe justificación, paz con Dios, acceso a la gracia, esperanza segura de la salvación futura y de estar con Dios eternamente…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51035" y="224369"/>
        <a:ext cx="4783897" cy="1897684"/>
      </dsp:txXfrm>
    </dsp:sp>
    <dsp:sp modelId="{8D044741-25DB-4DE0-8341-A6CE7CF03541}">
      <dsp:nvSpPr>
        <dsp:cNvPr id="0" name=""/>
        <dsp:cNvSpPr/>
      </dsp:nvSpPr>
      <dsp:spPr>
        <a:xfrm rot="10800000">
          <a:off x="37681" y="2143466"/>
          <a:ext cx="6646093" cy="195214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…recibe también fortaleza en medio de las pruebas y por medio del Espíritu Santo el amor de Dios es derramado en su corazón.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013754" y="2143466"/>
        <a:ext cx="4693946" cy="19521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D5815-D48F-4B37-A501-28CE02066AF9}">
      <dsp:nvSpPr>
        <dsp:cNvPr id="0" name=""/>
        <dsp:cNvSpPr/>
      </dsp:nvSpPr>
      <dsp:spPr>
        <a:xfrm rot="5400000">
          <a:off x="647586" y="488444"/>
          <a:ext cx="1943502" cy="323394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2C251-47EA-4FB5-A1F7-56C8D63FBC41}">
      <dsp:nvSpPr>
        <dsp:cNvPr id="0" name=""/>
        <dsp:cNvSpPr/>
      </dsp:nvSpPr>
      <dsp:spPr>
        <a:xfrm>
          <a:off x="323167" y="1454697"/>
          <a:ext cx="2919622" cy="2559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manifiesta en una vida continua de obediencia a sus mandamientos, no es una obediencia forzada, sino fruto del amor a Cristo...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3167" y="1454697"/>
        <a:ext cx="2919622" cy="2559220"/>
      </dsp:txXfrm>
    </dsp:sp>
    <dsp:sp modelId="{53A90E55-3685-4914-96D7-0C5C75D9D7EE}">
      <dsp:nvSpPr>
        <dsp:cNvPr id="0" name=""/>
        <dsp:cNvSpPr/>
      </dsp:nvSpPr>
      <dsp:spPr>
        <a:xfrm>
          <a:off x="2691918" y="250358"/>
          <a:ext cx="550872" cy="550872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DA112-724A-4A4A-8BC4-4994604750E0}">
      <dsp:nvSpPr>
        <dsp:cNvPr id="0" name=""/>
        <dsp:cNvSpPr/>
      </dsp:nvSpPr>
      <dsp:spPr>
        <a:xfrm rot="5400000">
          <a:off x="4221775" y="-395991"/>
          <a:ext cx="1943502" cy="323394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7FC9F-6592-4DE2-AD7B-2A2377799564}">
      <dsp:nvSpPr>
        <dsp:cNvPr id="0" name=""/>
        <dsp:cNvSpPr/>
      </dsp:nvSpPr>
      <dsp:spPr>
        <a:xfrm>
          <a:off x="3897356" y="570260"/>
          <a:ext cx="2919622" cy="2559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es el Espíritu Santo quien capacita al creyente para vivir en armonía con la voluntad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97356" y="570260"/>
        <a:ext cx="2919622" cy="25592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1412"/>
          <a:ext cx="4090228" cy="18077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Jesús prometió enviar al Espíritu Santo, así les aseguró </a:t>
          </a:r>
          <a:r>
            <a:rPr lang="es-ES" sz="2200" kern="1200" dirty="0">
              <a:latin typeface="Bw Modelica" panose="00000600000000000000" pitchFamily="50" charset="0"/>
            </a:rPr>
            <a:t>que no los dejaría huérfanos</a:t>
          </a:r>
          <a:r>
            <a:rPr lang="es-EC" sz="2200" kern="1200" dirty="0">
              <a:latin typeface="Bw Modelica" panose="00000600000000000000" pitchFamily="50" charset="0"/>
            </a:rPr>
            <a:t>…</a:t>
          </a:r>
        </a:p>
      </dsp:txBody>
      <dsp:txXfrm>
        <a:off x="52948" y="54360"/>
        <a:ext cx="3984332" cy="1701879"/>
      </dsp:txXfrm>
    </dsp:sp>
    <dsp:sp modelId="{453817D1-3B94-47AE-A879-A8732AC96949}">
      <dsp:nvSpPr>
        <dsp:cNvPr id="0" name=""/>
        <dsp:cNvSpPr/>
      </dsp:nvSpPr>
      <dsp:spPr>
        <a:xfrm rot="5400000">
          <a:off x="1574319" y="1871961"/>
          <a:ext cx="941589" cy="11299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706142" y="1966120"/>
        <a:ext cx="677945" cy="659112"/>
      </dsp:txXfrm>
    </dsp:sp>
    <dsp:sp modelId="{70437E02-45D0-47C9-80E5-FE6E70D5D88D}">
      <dsp:nvSpPr>
        <dsp:cNvPr id="0" name=""/>
        <dsp:cNvSpPr/>
      </dsp:nvSpPr>
      <dsp:spPr>
        <a:xfrm>
          <a:off x="0" y="3064641"/>
          <a:ext cx="4090228" cy="178520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…pues, aunque se iría al Padre, su presencia seguiría viva por medio del Espíritu Santo.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2287" y="3116928"/>
        <a:ext cx="3985654" cy="16806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17" y="79642"/>
          <a:ext cx="4706460" cy="163178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Estorbado por la humanidad, Cristo no podía estar en todo lugar personalmente…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1974" y="159299"/>
        <a:ext cx="4547146" cy="1472473"/>
      </dsp:txXfrm>
    </dsp:sp>
    <dsp:sp modelId="{9D041828-6AD9-46A5-9720-92B6CDC6F09B}">
      <dsp:nvSpPr>
        <dsp:cNvPr id="0" name=""/>
        <dsp:cNvSpPr/>
      </dsp:nvSpPr>
      <dsp:spPr>
        <a:xfrm>
          <a:off x="2317" y="1990998"/>
          <a:ext cx="4706460" cy="159041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viviría en el corazón de los discípulos por medio del Espíritu Santo siempre que su amor y obediencia a Él permaneciesen.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9954" y="2068635"/>
        <a:ext cx="4551186" cy="1435137"/>
      </dsp:txXfrm>
    </dsp:sp>
    <dsp:sp modelId="{EBB866DD-D083-4ED5-84F5-2F33000EBA59}">
      <dsp:nvSpPr>
        <dsp:cNvPr id="0" name=""/>
        <dsp:cNvSpPr/>
      </dsp:nvSpPr>
      <dsp:spPr>
        <a:xfrm>
          <a:off x="2317" y="3860978"/>
          <a:ext cx="4746445" cy="165622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 el Espíritu, el Salvador sería accesible a todos, en toda prueba y lugar, y en todas las tristezas y aflicciones.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167" y="3941828"/>
        <a:ext cx="4584745" cy="14945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132644"/>
          <a:ext cx="4686300" cy="204151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…también les prometió que el Espíritu Santo les recordaría sus enseñanzas y les revelaría otras que había dejado sin decir porque no estaban preparados para entenderlas en ese tiempo.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32644"/>
        <a:ext cx="4686300" cy="2041519"/>
      </dsp:txXfrm>
    </dsp:sp>
    <dsp:sp modelId="{EB05ED16-170E-4ABA-A9FC-1E534D3C8009}">
      <dsp:nvSpPr>
        <dsp:cNvPr id="0" name=""/>
        <dsp:cNvSpPr/>
      </dsp:nvSpPr>
      <dsp:spPr>
        <a:xfrm rot="10800000">
          <a:off x="0" y="119368"/>
          <a:ext cx="4686300" cy="3092601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ver Jesús que no comprendían el significado de sus palabras, prometió a sus discípulos que el Espíritu Santo abriría su mente para que las comprendiesen…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19368"/>
        <a:ext cx="4686300" cy="20094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790" y="234993"/>
          <a:ext cx="6474190" cy="170926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Espíritu Santo sería el guía divino que conduciría a los creyentes a una comprensión más profunda de la revelación divina, preparándolos para el tiempo del fin…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90" y="234993"/>
        <a:ext cx="6046874" cy="1709265"/>
      </dsp:txXfrm>
    </dsp:sp>
    <dsp:sp modelId="{8D044741-25DB-4DE0-8341-A6CE7CF03541}">
      <dsp:nvSpPr>
        <dsp:cNvPr id="0" name=""/>
        <dsp:cNvSpPr/>
      </dsp:nvSpPr>
      <dsp:spPr>
        <a:xfrm>
          <a:off x="790" y="1962386"/>
          <a:ext cx="6474190" cy="175119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para que esta promesa se cumpla y las enseñanzas sean recordadas en tiempo de peligro, sus seguidores al estudiar la Biblia deben poner de lado sus ideas preconcebidas y dejar que el Espíritu del cielo los guíe.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90" y="1962386"/>
        <a:ext cx="6036392" cy="17511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749751"/>
          <a:ext cx="5007539" cy="118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130804" y="66437"/>
          <a:ext cx="4761288" cy="141771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491" tIns="0" rIns="13249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Su último legado a los discípulos fue un legado de paz, no la paz que proviene de la conformidad con el mundo…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0011" y="135644"/>
        <a:ext cx="4622874" cy="1279299"/>
      </dsp:txXfrm>
    </dsp:sp>
    <dsp:sp modelId="{8DEFFA9F-E8A6-4AFA-806E-EF21D79CF252}">
      <dsp:nvSpPr>
        <dsp:cNvPr id="0" name=""/>
        <dsp:cNvSpPr/>
      </dsp:nvSpPr>
      <dsp:spPr>
        <a:xfrm>
          <a:off x="0" y="3046458"/>
          <a:ext cx="5007539" cy="118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130804" y="2228631"/>
          <a:ext cx="4761288" cy="155222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491" tIns="0" rIns="13249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…sino una paz que da seguridad en medio de las pruebas, esto como resultado de la unión con Dios y del conocimiento de que Él tiene el control de todo.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6577" y="2304404"/>
        <a:ext cx="4609742" cy="14006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395" y="298721"/>
          <a:ext cx="4091580" cy="24138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pudo afirmar con plena autoridad: “Satanás no tiene ningún dominio sobre mí”…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395" y="298721"/>
        <a:ext cx="4091580" cy="2413890"/>
      </dsp:txXfrm>
    </dsp:sp>
    <dsp:sp modelId="{9D041828-6AD9-46A5-9720-92B6CDC6F09B}">
      <dsp:nvSpPr>
        <dsp:cNvPr id="0" name=""/>
        <dsp:cNvSpPr/>
      </dsp:nvSpPr>
      <dsp:spPr>
        <a:xfrm>
          <a:off x="19395" y="2988548"/>
          <a:ext cx="4091580" cy="223684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…pues, aunque el enemigo lo tentó repetidamente, Jesús se mantuvo fiel, dependiendo de su comunión con el Padre y del poder del Espíritu Santo.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395" y="2988548"/>
        <a:ext cx="4091580" cy="22368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487" y="174847"/>
          <a:ext cx="5376767" cy="16487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único medio por el cual podemos tener paz con Dios es por medio de Jesucristo, pues Él venció al mundo y nos reconcilió con Dios por su sangre.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5972" y="255332"/>
        <a:ext cx="5215797" cy="1487764"/>
      </dsp:txXfrm>
    </dsp:sp>
    <dsp:sp modelId="{9D041828-6AD9-46A5-9720-92B6CDC6F09B}">
      <dsp:nvSpPr>
        <dsp:cNvPr id="0" name=""/>
        <dsp:cNvSpPr/>
      </dsp:nvSpPr>
      <dsp:spPr>
        <a:xfrm>
          <a:off x="25487" y="2013143"/>
          <a:ext cx="5376767" cy="16069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Nuestro Señor, recorriendo el terreno que el hombre debe recorrer, ha preparado el camino para que también venzamos y alcancemos la paz con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3932" y="2091588"/>
        <a:ext cx="5219877" cy="145006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386" y="100220"/>
          <a:ext cx="5566329" cy="111982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Para tener paz con Dios, el creyente con la ayuda del Espíritu Santo debe amar y obedecer su ley…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386" y="100220"/>
        <a:ext cx="5566329" cy="1119829"/>
      </dsp:txXfrm>
    </dsp:sp>
    <dsp:sp modelId="{9D041828-6AD9-46A5-9720-92B6CDC6F09B}">
      <dsp:nvSpPr>
        <dsp:cNvPr id="0" name=""/>
        <dsp:cNvSpPr/>
      </dsp:nvSpPr>
      <dsp:spPr>
        <a:xfrm>
          <a:off x="26386" y="1348262"/>
          <a:ext cx="5566329" cy="11182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 esta es la expresión de su carácter, y vivir conforme a ella significa caminar en armonía con su voluntad.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386" y="1348262"/>
        <a:ext cx="5566329" cy="111826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DAF5-21C7-44CA-B314-7D86AC93770C}">
      <dsp:nvSpPr>
        <dsp:cNvPr id="0" name=""/>
        <dsp:cNvSpPr/>
      </dsp:nvSpPr>
      <dsp:spPr>
        <a:xfrm>
          <a:off x="1524" y="0"/>
          <a:ext cx="3527272" cy="14131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Su experiencia será una vida de comunión con Dios, y al decidir hacer lo que le agrada a Él…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42914" y="41390"/>
        <a:ext cx="3444492" cy="1330365"/>
      </dsp:txXfrm>
    </dsp:sp>
    <dsp:sp modelId="{DB8B71FC-51AF-48A1-87F0-EBFFE934F430}">
      <dsp:nvSpPr>
        <dsp:cNvPr id="0" name=""/>
        <dsp:cNvSpPr/>
      </dsp:nvSpPr>
      <dsp:spPr>
        <a:xfrm>
          <a:off x="3876869" y="274961"/>
          <a:ext cx="737915" cy="8632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100" kern="1200">
            <a:latin typeface="Bw Modelica" panose="00000600000000000000" pitchFamily="50" charset="0"/>
          </a:endParaRPr>
        </a:p>
      </dsp:txBody>
      <dsp:txXfrm>
        <a:off x="3876869" y="447605"/>
        <a:ext cx="516541" cy="517934"/>
      </dsp:txXfrm>
    </dsp:sp>
    <dsp:sp modelId="{647CA6F4-A718-4FC3-8E90-2BBF531318D7}">
      <dsp:nvSpPr>
        <dsp:cNvPr id="0" name=""/>
        <dsp:cNvSpPr/>
      </dsp:nvSpPr>
      <dsp:spPr>
        <a:xfrm>
          <a:off x="4921090" y="0"/>
          <a:ext cx="3493613" cy="14131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…como resultado Dios escucha sus oraciones y le concede lo que pide conforme a su voluntad.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4962480" y="41390"/>
        <a:ext cx="3410833" cy="1330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8/8/2025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4.jpe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5.jpe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diagramQuickStyle" Target="../diagrams/quickStyle11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0.xml"/><Relationship Id="rId12" Type="http://schemas.openxmlformats.org/officeDocument/2006/relationships/diagramLayout" Target="../diagrams/layou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11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5" Type="http://schemas.microsoft.com/office/2007/relationships/diagramDrawing" Target="../diagrams/drawing11.xml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Relationship Id="rId14" Type="http://schemas.openxmlformats.org/officeDocument/2006/relationships/diagramColors" Target="../diagrams/colors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9 de agosto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68372" y="4466604"/>
            <a:ext cx="965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Promesa del Espíritu Santo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39EDC4C-ECF9-1010-9044-20C705138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3074" y="265774"/>
            <a:ext cx="6487708" cy="363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DA6501-EC2E-633B-D518-77361A3D28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97"/>
          <a:stretch/>
        </p:blipFill>
        <p:spPr>
          <a:xfrm>
            <a:off x="-20260" y="-1"/>
            <a:ext cx="12212260" cy="6616825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6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9 de agosto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704609" y="1499655"/>
            <a:ext cx="635736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S" sz="72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Promesa del Espíritu Santo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9 de agosto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La promesa del Espíritu Santo no se limita a ninguna edad ni raza. Cristo declaró que la influencia divina de su Espíritu estaría con sus seguidores hasta el fin.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Los Hechos de los Apóstoles, p. 40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“Y nosotros somos testigos suyos de estas cosas, y también el Espíritu Santo, el cual ha dado Dios a los que le obedecen.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(Hechos 5:32)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65DAE19B-74C8-D0C7-4FE1-4896B03258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71" r="23458"/>
          <a:stretch/>
        </p:blipFill>
        <p:spPr>
          <a:xfrm>
            <a:off x="0" y="-1"/>
            <a:ext cx="4728225" cy="583450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Obediencia, el fruto de la fe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746149" y="104313"/>
            <a:ext cx="73718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Al recibir a Jesús por la fe, ¿qué reciben los cristianos en sus corazones?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2980884"/>
              </p:ext>
            </p:extLst>
          </p:nvPr>
        </p:nvGraphicFramePr>
        <p:xfrm>
          <a:off x="5089073" y="1463399"/>
          <a:ext cx="6685968" cy="431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3CFBBA-D41E-7A05-FCFF-866E20C6D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828" y="-4932"/>
            <a:ext cx="5190539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Obediencia, el fruto de la fe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7087" y="4706166"/>
            <a:ext cx="6945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manifiesta el amor de Cristo en la vida del creyente?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3FF6D8C-0611-0A87-2FB6-27C7E7C3BE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7520951"/>
              </p:ext>
            </p:extLst>
          </p:nvPr>
        </p:nvGraphicFramePr>
        <p:xfrm>
          <a:off x="90609" y="410314"/>
          <a:ext cx="6819345" cy="4263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3A90E55-3685-4914-96D7-0C5C75D9D7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7AD5815-D48F-4B37-A501-28CE02066A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E12C251-47EA-4FB5-A1F7-56C8D63FB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04DA112-724A-4A4A-8BC4-499460475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637FC9F-6592-4DE2-AD7B-2A2377799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5F4B6708-2342-417E-27AE-76D6B7744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50" r="9279"/>
          <a:stretch/>
        </p:blipFill>
        <p:spPr>
          <a:xfrm>
            <a:off x="-10529" y="0"/>
            <a:ext cx="7627153" cy="452004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necesidad esencial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75817" y="4629869"/>
            <a:ext cx="76166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¿A quién prometió Jesús enviar para consolar a los discípulos?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5260288"/>
              </p:ext>
            </p:extLst>
          </p:nvPr>
        </p:nvGraphicFramePr>
        <p:xfrm>
          <a:off x="7855117" y="410314"/>
          <a:ext cx="4090228" cy="4851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Bocadillo: rectángulo con esquinas redondeadas 3">
            <a:extLst>
              <a:ext uri="{FF2B5EF4-FFF2-40B4-BE49-F238E27FC236}">
                <a16:creationId xmlns:a16="http://schemas.microsoft.com/office/drawing/2014/main" id="{7E89C844-6CB4-939E-66B4-08EEAF850770}"/>
              </a:ext>
            </a:extLst>
          </p:cNvPr>
          <p:cNvSpPr/>
          <p:nvPr/>
        </p:nvSpPr>
        <p:spPr>
          <a:xfrm>
            <a:off x="4373290" y="2702468"/>
            <a:ext cx="3212161" cy="612232"/>
          </a:xfrm>
          <a:prstGeom prst="wedgeRoundRectCallout">
            <a:avLst>
              <a:gd name="adj1" fmla="val 5301"/>
              <a:gd name="adj2" fmla="val -143471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Y yo rogaré al Padre, y os dará otro Consolador, para que esté con vosotros para siempre: el Espíritu de verdad...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8" grpId="0">
        <p:bldSub>
          <a:bldDgm bld="one"/>
        </p:bldSub>
      </p:bldGraphic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213F659-2ADD-059C-0DB7-0B12C9F00B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2" r="10524"/>
          <a:stretch/>
        </p:blipFill>
        <p:spPr>
          <a:xfrm>
            <a:off x="5094615" y="-7629"/>
            <a:ext cx="7093529" cy="459286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necesidad esencial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070415" y="4625547"/>
            <a:ext cx="70935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“viviría” Cristo en el corazón de los discípulos?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E3BB6EF3-0BBA-F743-9A43-33BF5871DA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7846164"/>
              </p:ext>
            </p:extLst>
          </p:nvPr>
        </p:nvGraphicFramePr>
        <p:xfrm>
          <a:off x="199584" y="74524"/>
          <a:ext cx="4751081" cy="5596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B439C1C-BD20-2DB5-1759-668C8E615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85" r="5572"/>
          <a:stretch/>
        </p:blipFill>
        <p:spPr>
          <a:xfrm>
            <a:off x="20262" y="0"/>
            <a:ext cx="6864860" cy="408415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Maestro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-35849" y="4122473"/>
            <a:ext cx="68648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manera influiría el Consolador en la memoria y la comprensión de los discípulos?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8339358"/>
              </p:ext>
            </p:extLst>
          </p:nvPr>
        </p:nvGraphicFramePr>
        <p:xfrm>
          <a:off x="7242464" y="250227"/>
          <a:ext cx="4686300" cy="5293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AEBEC11C-7A53-F0F7-8695-C37AAC814B2E}"/>
              </a:ext>
            </a:extLst>
          </p:cNvPr>
          <p:cNvSpPr/>
          <p:nvPr/>
        </p:nvSpPr>
        <p:spPr>
          <a:xfrm>
            <a:off x="4019744" y="1085923"/>
            <a:ext cx="2845116" cy="599911"/>
          </a:xfrm>
          <a:prstGeom prst="wedgeRoundRectCallout">
            <a:avLst>
              <a:gd name="adj1" fmla="val 25819"/>
              <a:gd name="adj2" fmla="val -10329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Mas el Consolador,… él os enseñará todas las cosas, y os recordará todo lo que yo os he dicho.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one"/>
        </p:bldSub>
      </p:bldGraphic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7637C9F-9350-1A11-2952-4395C29517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0" r="2155"/>
          <a:stretch/>
        </p:blipFill>
        <p:spPr>
          <a:xfrm>
            <a:off x="6593307" y="1479"/>
            <a:ext cx="5602186" cy="593606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Maestro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2617" y="4174426"/>
            <a:ext cx="64757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más haría el Consolador en favor de los verdaderos seguidores de Cristo?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3E7915D-F701-04F6-902C-C1F7D2851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0207137"/>
              </p:ext>
            </p:extLst>
          </p:nvPr>
        </p:nvGraphicFramePr>
        <p:xfrm>
          <a:off x="61426" y="207817"/>
          <a:ext cx="6475771" cy="3948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FBA0622-D519-749D-CC1E-13A087F67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28" r="8902" b="16213"/>
          <a:stretch>
            <a:fillRect/>
          </a:stretch>
        </p:blipFill>
        <p:spPr>
          <a:xfrm>
            <a:off x="1" y="0"/>
            <a:ext cx="6977270" cy="425661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legado de paz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75817" y="4274823"/>
            <a:ext cx="120684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maravillosa promesa dio Jesús a Sus fieles seguidores, una promesa que sería muy útil en tiempos de adversidad?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02A1718B-C976-E3B9-CCF1-36458B62B9DB}"/>
              </a:ext>
            </a:extLst>
          </p:cNvPr>
          <p:cNvSpPr/>
          <p:nvPr/>
        </p:nvSpPr>
        <p:spPr>
          <a:xfrm>
            <a:off x="4152984" y="2617883"/>
            <a:ext cx="2552700" cy="689059"/>
          </a:xfrm>
          <a:prstGeom prst="wedgeRoundRectCallout">
            <a:avLst>
              <a:gd name="adj1" fmla="val 7134"/>
              <a:gd name="adj2" fmla="val -131714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La paz os dejo, mi paz os doy; yo no os la doy como el mundo la da...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DA924F6C-B01F-0C93-5E32-1F1724ED0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4387860"/>
              </p:ext>
            </p:extLst>
          </p:nvPr>
        </p:nvGraphicFramePr>
        <p:xfrm>
          <a:off x="7108644" y="33819"/>
          <a:ext cx="5007539" cy="4256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animBg="1"/>
      <p:bldGraphic spid="11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 soy el camino, la verdad y la vida” (Juan 14) | La vida de Jesús">
            <a:extLst>
              <a:ext uri="{FF2B5EF4-FFF2-40B4-BE49-F238E27FC236}">
                <a16:creationId xmlns:a16="http://schemas.microsoft.com/office/drawing/2014/main" id="{5B93D647-355A-EB86-778F-4CFCC2171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5" r="14119"/>
          <a:stretch>
            <a:fillRect/>
          </a:stretch>
        </p:blipFill>
        <p:spPr bwMode="auto">
          <a:xfrm>
            <a:off x="5135217" y="0"/>
            <a:ext cx="7056783" cy="471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legado de paz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265839" y="4728405"/>
            <a:ext cx="79064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Al final de Su misión, ¿qué pudo afirmar Jesús acerca de sí mismo?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B1E2AFF-4CD6-3F44-9343-70C1A98F0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1760988"/>
              </p:ext>
            </p:extLst>
          </p:nvPr>
        </p:nvGraphicFramePr>
        <p:xfrm>
          <a:off x="499108" y="118338"/>
          <a:ext cx="4130371" cy="5524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Bocadillo: rectángulo con esquinas redondeadas 1">
            <a:extLst>
              <a:ext uri="{FF2B5EF4-FFF2-40B4-BE49-F238E27FC236}">
                <a16:creationId xmlns:a16="http://schemas.microsoft.com/office/drawing/2014/main" id="{B9F80B1D-A254-22FF-AFE9-237541DCD2A1}"/>
              </a:ext>
            </a:extLst>
          </p:cNvPr>
          <p:cNvSpPr/>
          <p:nvPr/>
        </p:nvSpPr>
        <p:spPr>
          <a:xfrm>
            <a:off x="7045270" y="79513"/>
            <a:ext cx="2575807" cy="851977"/>
          </a:xfrm>
          <a:prstGeom prst="wedgeRoundRectCallout">
            <a:avLst>
              <a:gd name="adj1" fmla="val 12957"/>
              <a:gd name="adj2" fmla="val 81425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No hablaré ya mucho con vosotros; porque viene el príncipe de este mundo, y él nada tiene en mí.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r qué la salvación es únicamente por medio de Cristo? - ¿Quién es  Jesucristo?">
            <a:extLst>
              <a:ext uri="{FF2B5EF4-FFF2-40B4-BE49-F238E27FC236}">
                <a16:creationId xmlns:a16="http://schemas.microsoft.com/office/drawing/2014/main" id="{922BB925-E94C-0099-DAB9-C9986581F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07" y="0"/>
            <a:ext cx="12211151" cy="638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paz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6096000" y="3987074"/>
            <a:ext cx="5965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¿Cuál es el único medio por el que podemos tener paz con Dios? </a:t>
            </a:r>
            <a:endParaRPr lang="es-EC" sz="32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31F12FF-6F00-A0B5-9B30-7FF6BE5EC8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0043"/>
              </p:ext>
            </p:extLst>
          </p:nvPr>
        </p:nvGraphicFramePr>
        <p:xfrm>
          <a:off x="6500191" y="192129"/>
          <a:ext cx="5427743" cy="3794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2159894-7C89-03C4-59AB-0DE5953B8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821" y="0"/>
            <a:ext cx="6331179" cy="421419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paz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111695" y="60891"/>
            <a:ext cx="567894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29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se requiere del creyente que desea estar en paz con Dios? </a:t>
            </a:r>
            <a:endParaRPr lang="es-EC" sz="29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696B8CD1-3183-FDAE-0856-BC6E88D7FE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5425365"/>
              </p:ext>
            </p:extLst>
          </p:nvPr>
        </p:nvGraphicFramePr>
        <p:xfrm>
          <a:off x="171533" y="1525201"/>
          <a:ext cx="5619102" cy="2566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C993A77-28D6-EB65-C032-CA3690D86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9081722"/>
              </p:ext>
            </p:extLst>
          </p:nvPr>
        </p:nvGraphicFramePr>
        <p:xfrm>
          <a:off x="171533" y="4308193"/>
          <a:ext cx="8416228" cy="1413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AEF88531-085E-0EE9-042C-2CAC594A8A8C}"/>
              </a:ext>
            </a:extLst>
          </p:cNvPr>
          <p:cNvSpPr txBox="1"/>
          <p:nvPr/>
        </p:nvSpPr>
        <p:spPr>
          <a:xfrm>
            <a:off x="8082080" y="4308193"/>
            <a:ext cx="4099115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29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¿Cuál será la experiencia de tal creyente? </a:t>
            </a:r>
            <a:endParaRPr lang="es-EC" sz="29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6DDAF5-21C7-44CA-B314-7D86AC937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8B71FC-51AF-48A1-87F0-EBFFE934F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7CA6F4-A718-4FC3-8E90-2BBF53131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  <p:bldGraphic spid="2" grpId="0">
        <p:bldSub>
          <a:bldDgm bld="one"/>
        </p:bldSub>
      </p:bldGraphic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77730" y="381783"/>
            <a:ext cx="2456598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único medio por el cual podemos tener paz con Dios es Jesucristo, quien, mediante su sacrificio en la cruz, derribó la barrera del pecado que nos separaba del Padre.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0" y="381783"/>
            <a:ext cx="2314448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obediencia es el resultado natural de una fe genuina en Cristo; no se trata de un esfuerzo humano para ganar el favor divino, sino del fruto de una vida transformada por la gracia de Dios.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56126" y="381783"/>
            <a:ext cx="2397422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Consolador, el Espíritu Santo, es una necesidad esencial en la vida del creyente, porque es a través de Él que Cristo habita en el corazón, se comprende la verdad y se recibe poder para vencer el pecado.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92403" y="381783"/>
            <a:ext cx="2326787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Espíritu Santo actúa como el Maestro divino enviado por Cristo para guiar al creyente a toda la verdad; Él no habla por su propia cuenta, sino que transmite fielmente lo que procede del Padre y del Hijo.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786" y="381783"/>
            <a:ext cx="2377797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legado de paz que Jesús dejó a sus discípulos sostiene al creyente en tiempos de prueba, fortalece su fe y le da seguridad en las promesas divinas, es el regalo del Salvador para todos los que lo aman y confían en Él.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102" y="2933820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abrir mi corazón a la dirección del Espíritu Santo, viviendo en obediencia y buscando su guía constante!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102" y="660062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el Espíritu Santo es un regalo disponible para todos los que obedecen y siguen a Cristo con sinceridad.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1250588</TotalTime>
  <Words>1342</Words>
  <Application>Microsoft Office PowerPoint</Application>
  <PresentationFormat>Panorámica</PresentationFormat>
  <Paragraphs>120</Paragraphs>
  <Slides>19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9182</cp:revision>
  <dcterms:created xsi:type="dcterms:W3CDTF">2017-06-02T15:34:13Z</dcterms:created>
  <dcterms:modified xsi:type="dcterms:W3CDTF">2025-08-08T16:21:27Z</dcterms:modified>
</cp:coreProperties>
</file>