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395" r:id="rId2"/>
    <p:sldId id="256" r:id="rId3"/>
    <p:sldId id="340" r:id="rId4"/>
    <p:sldId id="544" r:id="rId5"/>
    <p:sldId id="392" r:id="rId6"/>
    <p:sldId id="274" r:id="rId7"/>
    <p:sldId id="557" r:id="rId8"/>
    <p:sldId id="565" r:id="rId9"/>
    <p:sldId id="551" r:id="rId10"/>
    <p:sldId id="550" r:id="rId11"/>
    <p:sldId id="558" r:id="rId12"/>
    <p:sldId id="538" r:id="rId13"/>
    <p:sldId id="566" r:id="rId14"/>
    <p:sldId id="567" r:id="rId15"/>
    <p:sldId id="570" r:id="rId16"/>
    <p:sldId id="572" r:id="rId17"/>
    <p:sldId id="573" r:id="rId18"/>
    <p:sldId id="276" r:id="rId19"/>
    <p:sldId id="265" r:id="rId20"/>
    <p:sldId id="393" r:id="rId2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3621" autoAdjust="0"/>
  </p:normalViewPr>
  <p:slideViewPr>
    <p:cSldViewPr snapToGrid="0">
      <p:cViewPr varScale="1">
        <p:scale>
          <a:sx n="74" d="100"/>
          <a:sy n="74" d="100"/>
        </p:scale>
        <p:origin x="955" y="6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Jesús se comparó con la vid a fin de enseñarnos una lección de dependencia; la vid no puede sostenerse por sí misma, sino que necesita apoyo para crecer y dar fruto…</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…así, Jesús ilustró que, en su humanidad, Él dependía plenamente del poder divino para cumplir su misión en la tierra.</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7199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71098">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Cristo ilustró que solo por medio de Él se recibe la vida espiritual y la capacidad de dar fruto para gloria de Dios…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 través de esta ilustración, Cristo corrigió un concepto equivocado, Israel había sido representado como una vid que Dios había plantado en la tierra prometida…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…y esto indujo a los judíos a creer que por pertenecer a la nación tenían asegurada la salvación, pero Jesús enseñó que esta se alcanza mediante una unión viva con Él.</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5732">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9104">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621">
        <dgm:presLayoutVars>
          <dgm:chMax val="1"/>
          <dgm:bulletEnabled val="1"/>
        </dgm:presLayoutVars>
      </dgm:prSet>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condición esencial es permanecer en Cristo, tal como la rama depende del tronco para recibir vida y producir fruto…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…solo por la fe en Cristo como Salvador personal, se forma esta unión, entonces, el alma, antes muerta en delitos y pecados…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…recibe nueva vida espiritual, comienza a dar fruto para la gloria de Dios y llega a ser partícipe de la naturaleza divina.</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5732">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9104">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621">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EBEFE3-BE35-4EB3-B369-AB524D659C18}"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BB1F098E-4F36-4F29-A866-1E1117BCF0E1}">
      <dgm:prSet phldrT="[Texto]" custT="1"/>
      <dgm:spPr/>
      <dgm:t>
        <a:bodyPr/>
        <a:lstStyle/>
        <a:p>
          <a:r>
            <a:rPr lang="es-ES" sz="2200" dirty="0">
              <a:latin typeface="Bw Modelica" panose="00000600000000000000" pitchFamily="50" charset="0"/>
            </a:rPr>
            <a:t>Una persona separada de Cristo pierde la vida espiritual, se seca como una rama cortada de la vid y queda sin capacidad de dar fruto…</a:t>
          </a:r>
          <a:endParaRPr lang="es-EC" sz="2200" dirty="0">
            <a:latin typeface="Bw Modelica" panose="00000600000000000000" pitchFamily="50" charset="0"/>
          </a:endParaRPr>
        </a:p>
      </dgm:t>
    </dgm:pt>
    <dgm:pt modelId="{195E2738-45C4-4ECB-951D-121E277290B3}" type="parTrans" cxnId="{925AEC7C-049C-4412-ACD3-B2FEEF119DC2}">
      <dgm:prSet/>
      <dgm:spPr/>
      <dgm:t>
        <a:bodyPr/>
        <a:lstStyle/>
        <a:p>
          <a:endParaRPr lang="es-EC" sz="2200">
            <a:latin typeface="Bw Modelica" panose="00000600000000000000" pitchFamily="50" charset="0"/>
          </a:endParaRPr>
        </a:p>
      </dgm:t>
    </dgm:pt>
    <dgm:pt modelId="{E51C892C-6AEE-424A-8D65-C4D078FD5E1B}" type="sibTrans" cxnId="{925AEC7C-049C-4412-ACD3-B2FEEF119DC2}">
      <dgm:prSet/>
      <dgm:spPr/>
      <dgm:t>
        <a:bodyPr/>
        <a:lstStyle/>
        <a:p>
          <a:endParaRPr lang="es-EC" sz="2200">
            <a:latin typeface="Bw Modelica" panose="00000600000000000000" pitchFamily="50" charset="0"/>
          </a:endParaRPr>
        </a:p>
      </dgm:t>
    </dgm:pt>
    <dgm:pt modelId="{5AD20F11-2C13-420B-88B9-2574B534AF95}">
      <dgm:prSet phldrT="[Texto]" custT="1"/>
      <dgm:spPr/>
      <dgm:t>
        <a:bodyPr/>
        <a:lstStyle/>
        <a:p>
          <a:r>
            <a:rPr lang="es-ES" sz="2200" dirty="0">
              <a:latin typeface="Bw Modelica" panose="00000600000000000000" pitchFamily="50" charset="0"/>
            </a:rPr>
            <a:t>…es decir, la vida que hemos recibido de Cristo se pierde si no hay comunión continua con Él, el carácter deja de reflejar a Cristo y finalmente, el destino eterno se pierde. </a:t>
          </a:r>
          <a:endParaRPr lang="es-EC" sz="2200" dirty="0">
            <a:latin typeface="Bw Modelica" panose="00000600000000000000" pitchFamily="50" charset="0"/>
          </a:endParaRPr>
        </a:p>
      </dgm:t>
    </dgm:pt>
    <dgm:pt modelId="{7A4E22F0-2049-4A71-80A1-22D7BE480FB6}" type="parTrans" cxnId="{D4352AE3-8658-4218-ACDF-FAF1725D6B5A}">
      <dgm:prSet/>
      <dgm:spPr/>
      <dgm:t>
        <a:bodyPr/>
        <a:lstStyle/>
        <a:p>
          <a:endParaRPr lang="es-EC" sz="2200">
            <a:latin typeface="Bw Modelica" panose="00000600000000000000" pitchFamily="50" charset="0"/>
          </a:endParaRPr>
        </a:p>
      </dgm:t>
    </dgm:pt>
    <dgm:pt modelId="{2761BC54-84E7-402E-845D-1405966DCF5D}" type="sibTrans" cxnId="{D4352AE3-8658-4218-ACDF-FAF1725D6B5A}">
      <dgm:prSet/>
      <dgm:spPr/>
      <dgm:t>
        <a:bodyPr/>
        <a:lstStyle/>
        <a:p>
          <a:endParaRPr lang="es-EC" sz="2200">
            <a:latin typeface="Bw Modelica" panose="00000600000000000000" pitchFamily="50" charset="0"/>
          </a:endParaRPr>
        </a:p>
      </dgm:t>
    </dgm:pt>
    <dgm:pt modelId="{76A28CE3-2716-4E2D-826B-679D85F47CAD}" type="pres">
      <dgm:prSet presAssocID="{A5EBEFE3-BE35-4EB3-B369-AB524D659C18}" presName="rootnode" presStyleCnt="0">
        <dgm:presLayoutVars>
          <dgm:chMax/>
          <dgm:chPref/>
          <dgm:dir/>
          <dgm:animLvl val="lvl"/>
        </dgm:presLayoutVars>
      </dgm:prSet>
      <dgm:spPr/>
    </dgm:pt>
    <dgm:pt modelId="{4878C20F-4A15-4CBD-A843-51022F72003B}" type="pres">
      <dgm:prSet presAssocID="{BB1F098E-4F36-4F29-A866-1E1117BCF0E1}" presName="composite" presStyleCnt="0"/>
      <dgm:spPr/>
    </dgm:pt>
    <dgm:pt modelId="{67AD5815-D48F-4B37-A501-28CE02066AF9}" type="pres">
      <dgm:prSet presAssocID="{BB1F098E-4F36-4F29-A866-1E1117BCF0E1}" presName="LShape" presStyleLbl="alignNode1" presStyleIdx="0" presStyleCnt="3"/>
      <dgm:spPr/>
    </dgm:pt>
    <dgm:pt modelId="{CE12C251-47EA-4FB5-A1F7-56C8D63FBC41}" type="pres">
      <dgm:prSet presAssocID="{BB1F098E-4F36-4F29-A866-1E1117BCF0E1}" presName="ParentText" presStyleLbl="revTx" presStyleIdx="0" presStyleCnt="2">
        <dgm:presLayoutVars>
          <dgm:chMax val="0"/>
          <dgm:chPref val="0"/>
          <dgm:bulletEnabled val="1"/>
        </dgm:presLayoutVars>
      </dgm:prSet>
      <dgm:spPr/>
    </dgm:pt>
    <dgm:pt modelId="{53A90E55-3685-4914-96D7-0C5C75D9D7EE}" type="pres">
      <dgm:prSet presAssocID="{BB1F098E-4F36-4F29-A866-1E1117BCF0E1}" presName="Triangle" presStyleLbl="alignNode1" presStyleIdx="1" presStyleCnt="3"/>
      <dgm:spPr/>
    </dgm:pt>
    <dgm:pt modelId="{FE9B625E-A58C-4B2C-B7E8-8A4D55EE83AB}" type="pres">
      <dgm:prSet presAssocID="{E51C892C-6AEE-424A-8D65-C4D078FD5E1B}" presName="sibTrans" presStyleCnt="0"/>
      <dgm:spPr/>
    </dgm:pt>
    <dgm:pt modelId="{21995B94-35BF-4354-835A-5C6401E25923}" type="pres">
      <dgm:prSet presAssocID="{E51C892C-6AEE-424A-8D65-C4D078FD5E1B}" presName="space" presStyleCnt="0"/>
      <dgm:spPr/>
    </dgm:pt>
    <dgm:pt modelId="{4368089D-6600-4247-A4AB-75C3BFD6F97B}" type="pres">
      <dgm:prSet presAssocID="{5AD20F11-2C13-420B-88B9-2574B534AF95}" presName="composite" presStyleCnt="0"/>
      <dgm:spPr/>
    </dgm:pt>
    <dgm:pt modelId="{904DA112-724A-4A4A-8BC4-4994604750E0}" type="pres">
      <dgm:prSet presAssocID="{5AD20F11-2C13-420B-88B9-2574B534AF95}" presName="LShape" presStyleLbl="alignNode1" presStyleIdx="2" presStyleCnt="3"/>
      <dgm:spPr/>
    </dgm:pt>
    <dgm:pt modelId="{2637FC9F-6592-4DE2-AD7B-2A2377799564}" type="pres">
      <dgm:prSet presAssocID="{5AD20F11-2C13-420B-88B9-2574B534AF95}" presName="ParentText" presStyleLbl="revTx" presStyleIdx="1" presStyleCnt="2">
        <dgm:presLayoutVars>
          <dgm:chMax val="0"/>
          <dgm:chPref val="0"/>
          <dgm:bulletEnabled val="1"/>
        </dgm:presLayoutVars>
      </dgm:prSet>
      <dgm:spPr/>
    </dgm:pt>
  </dgm:ptLst>
  <dgm:cxnLst>
    <dgm:cxn modelId="{1A7B192A-9766-492E-95AB-2AB44036F806}" type="presOf" srcId="{5AD20F11-2C13-420B-88B9-2574B534AF95}" destId="{2637FC9F-6592-4DE2-AD7B-2A2377799564}" srcOrd="0" destOrd="0" presId="urn:microsoft.com/office/officeart/2009/3/layout/StepUpProcess"/>
    <dgm:cxn modelId="{2008F45F-C9DC-46E6-9CE8-34A51E783A48}" type="presOf" srcId="{BB1F098E-4F36-4F29-A866-1E1117BCF0E1}" destId="{CE12C251-47EA-4FB5-A1F7-56C8D63FBC41}" srcOrd="0" destOrd="0" presId="urn:microsoft.com/office/officeart/2009/3/layout/StepUpProcess"/>
    <dgm:cxn modelId="{925AEC7C-049C-4412-ACD3-B2FEEF119DC2}" srcId="{A5EBEFE3-BE35-4EB3-B369-AB524D659C18}" destId="{BB1F098E-4F36-4F29-A866-1E1117BCF0E1}" srcOrd="0" destOrd="0" parTransId="{195E2738-45C4-4ECB-951D-121E277290B3}" sibTransId="{E51C892C-6AEE-424A-8D65-C4D078FD5E1B}"/>
    <dgm:cxn modelId="{60BFCB90-AF55-4529-A256-F30A8362CB87}" type="presOf" srcId="{A5EBEFE3-BE35-4EB3-B369-AB524D659C18}" destId="{76A28CE3-2716-4E2D-826B-679D85F47CAD}" srcOrd="0" destOrd="0" presId="urn:microsoft.com/office/officeart/2009/3/layout/StepUpProcess"/>
    <dgm:cxn modelId="{D4352AE3-8658-4218-ACDF-FAF1725D6B5A}" srcId="{A5EBEFE3-BE35-4EB3-B369-AB524D659C18}" destId="{5AD20F11-2C13-420B-88B9-2574B534AF95}" srcOrd="1" destOrd="0" parTransId="{7A4E22F0-2049-4A71-80A1-22D7BE480FB6}" sibTransId="{2761BC54-84E7-402E-845D-1405966DCF5D}"/>
    <dgm:cxn modelId="{11967CA2-A220-4CE6-84B6-2B0256EE35EF}" type="presParOf" srcId="{76A28CE3-2716-4E2D-826B-679D85F47CAD}" destId="{4878C20F-4A15-4CBD-A843-51022F72003B}" srcOrd="0" destOrd="0" presId="urn:microsoft.com/office/officeart/2009/3/layout/StepUpProcess"/>
    <dgm:cxn modelId="{195FB346-4726-4DE2-94C0-DD0CE4652E73}" type="presParOf" srcId="{4878C20F-4A15-4CBD-A843-51022F72003B}" destId="{67AD5815-D48F-4B37-A501-28CE02066AF9}" srcOrd="0" destOrd="0" presId="urn:microsoft.com/office/officeart/2009/3/layout/StepUpProcess"/>
    <dgm:cxn modelId="{92912AFB-3B36-41B7-AFD2-168F4AA2C80B}" type="presParOf" srcId="{4878C20F-4A15-4CBD-A843-51022F72003B}" destId="{CE12C251-47EA-4FB5-A1F7-56C8D63FBC41}" srcOrd="1" destOrd="0" presId="urn:microsoft.com/office/officeart/2009/3/layout/StepUpProcess"/>
    <dgm:cxn modelId="{76EFDEA6-36E2-449C-A719-9C51E212D1FC}" type="presParOf" srcId="{4878C20F-4A15-4CBD-A843-51022F72003B}" destId="{53A90E55-3685-4914-96D7-0C5C75D9D7EE}" srcOrd="2" destOrd="0" presId="urn:microsoft.com/office/officeart/2009/3/layout/StepUpProcess"/>
    <dgm:cxn modelId="{C08CB1A6-04B0-428A-AD6B-FE2093003F85}" type="presParOf" srcId="{76A28CE3-2716-4E2D-826B-679D85F47CAD}" destId="{FE9B625E-A58C-4B2C-B7E8-8A4D55EE83AB}" srcOrd="1" destOrd="0" presId="urn:microsoft.com/office/officeart/2009/3/layout/StepUpProcess"/>
    <dgm:cxn modelId="{47D85D34-D18A-42CA-93B7-31801E86593C}" type="presParOf" srcId="{FE9B625E-A58C-4B2C-B7E8-8A4D55EE83AB}" destId="{21995B94-35BF-4354-835A-5C6401E25923}" srcOrd="0" destOrd="0" presId="urn:microsoft.com/office/officeart/2009/3/layout/StepUpProcess"/>
    <dgm:cxn modelId="{DF04E6CA-494B-4734-966C-682E2BA3A217}" type="presParOf" srcId="{76A28CE3-2716-4E2D-826B-679D85F47CAD}" destId="{4368089D-6600-4247-A4AB-75C3BFD6F97B}" srcOrd="2" destOrd="0" presId="urn:microsoft.com/office/officeart/2009/3/layout/StepUpProcess"/>
    <dgm:cxn modelId="{DE4EBDEE-1F67-42FE-87D8-5FA2699887B9}" type="presParOf" srcId="{4368089D-6600-4247-A4AB-75C3BFD6F97B}" destId="{904DA112-724A-4A4A-8BC4-4994604750E0}" srcOrd="0" destOrd="0" presId="urn:microsoft.com/office/officeart/2009/3/layout/StepUpProcess"/>
    <dgm:cxn modelId="{45CC79D5-92B6-424E-B764-73DA8E321A16}" type="presParOf" srcId="{4368089D-6600-4247-A4AB-75C3BFD6F97B}" destId="{2637FC9F-6592-4DE2-AD7B-2A2377799564}"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CA36347-2BB8-4F37-A744-C35875A5AE2C}" type="doc">
      <dgm:prSet loTypeId="urn:microsoft.com/office/officeart/2005/8/layout/hierarchy3" loCatId="list" qsTypeId="urn:microsoft.com/office/officeart/2005/8/quickstyle/simple1" qsCatId="simple" csTypeId="urn:microsoft.com/office/officeart/2005/8/colors/accent0_3" csCatId="mainScheme" phldr="1"/>
      <dgm:spPr/>
      <dgm:t>
        <a:bodyPr/>
        <a:lstStyle/>
        <a:p>
          <a:endParaRPr lang="es-EC"/>
        </a:p>
      </dgm:t>
    </dgm:pt>
    <dgm:pt modelId="{F813C900-2FBB-4219-B2FF-48A5B6263A53}">
      <dgm:prSet phldrT="[Texto]" custT="1"/>
      <dgm:spPr/>
      <dgm:t>
        <a:bodyPr/>
        <a:lstStyle/>
        <a:p>
          <a:r>
            <a:rPr lang="es-ES" sz="2200" dirty="0">
              <a:latin typeface="Bw Modelica" panose="00000600000000000000" pitchFamily="50" charset="0"/>
            </a:rPr>
            <a:t>Se revela…</a:t>
          </a:r>
          <a:endParaRPr lang="es-EC" sz="2200" dirty="0">
            <a:latin typeface="Bw Modelica" panose="00000600000000000000" pitchFamily="50" charset="0"/>
          </a:endParaRPr>
        </a:p>
      </dgm:t>
    </dgm:pt>
    <dgm:pt modelId="{7E7CD163-93AD-4284-B3DC-902F107E535E}" type="parTrans" cxnId="{AA0DDF48-D143-4021-84EE-454E4A5A9001}">
      <dgm:prSet/>
      <dgm:spPr/>
      <dgm:t>
        <a:bodyPr/>
        <a:lstStyle/>
        <a:p>
          <a:endParaRPr lang="es-EC" sz="2200">
            <a:latin typeface="Bw Modelica" panose="00000600000000000000" pitchFamily="50" charset="0"/>
          </a:endParaRPr>
        </a:p>
      </dgm:t>
    </dgm:pt>
    <dgm:pt modelId="{2FF483ED-987A-4182-A604-35555D84469E}" type="sibTrans" cxnId="{AA0DDF48-D143-4021-84EE-454E4A5A9001}">
      <dgm:prSet/>
      <dgm:spPr/>
      <dgm:t>
        <a:bodyPr/>
        <a:lstStyle/>
        <a:p>
          <a:endParaRPr lang="es-EC" sz="2200">
            <a:latin typeface="Bw Modelica" panose="00000600000000000000" pitchFamily="50" charset="0"/>
          </a:endParaRPr>
        </a:p>
      </dgm:t>
    </dgm:pt>
    <dgm:pt modelId="{9C040AD9-CB23-48BD-9FC7-6F6CF49C89D8}">
      <dgm:prSet phldrT="[Texto]" custT="1"/>
      <dgm:spPr/>
      <dgm:t>
        <a:bodyPr/>
        <a:lstStyle/>
        <a:p>
          <a:r>
            <a:rPr lang="es-ES" sz="2200" dirty="0">
              <a:latin typeface="Bw Modelica" panose="00000600000000000000" pitchFamily="50" charset="0"/>
            </a:rPr>
            <a:t>…por mantener una comunión constante y profunda con Jesús.</a:t>
          </a:r>
          <a:endParaRPr lang="es-EC" sz="2200" dirty="0">
            <a:latin typeface="Bw Modelica" panose="00000600000000000000" pitchFamily="50" charset="0"/>
          </a:endParaRPr>
        </a:p>
      </dgm:t>
    </dgm:pt>
    <dgm:pt modelId="{B2CFC0F8-FA8B-457D-8F27-BDAB2901E0B8}" type="parTrans" cxnId="{ADB776D0-3F50-411E-A646-AD32CCB9AD08}">
      <dgm:prSet/>
      <dgm:spPr/>
      <dgm:t>
        <a:bodyPr/>
        <a:lstStyle/>
        <a:p>
          <a:endParaRPr lang="es-EC" sz="2200">
            <a:latin typeface="Bw Modelica" panose="00000600000000000000" pitchFamily="50" charset="0"/>
          </a:endParaRPr>
        </a:p>
      </dgm:t>
    </dgm:pt>
    <dgm:pt modelId="{5BAD5CDA-E16A-42D2-A024-6D75684B9754}" type="sibTrans" cxnId="{ADB776D0-3F50-411E-A646-AD32CCB9AD08}">
      <dgm:prSet/>
      <dgm:spPr/>
      <dgm:t>
        <a:bodyPr/>
        <a:lstStyle/>
        <a:p>
          <a:endParaRPr lang="es-EC" sz="2200">
            <a:latin typeface="Bw Modelica" panose="00000600000000000000" pitchFamily="50" charset="0"/>
          </a:endParaRPr>
        </a:p>
      </dgm:t>
    </dgm:pt>
    <dgm:pt modelId="{2868A0BE-BE39-439E-80F9-ABAAC97F83E8}">
      <dgm:prSet phldrT="[Texto]" custT="1"/>
      <dgm:spPr/>
      <dgm:t>
        <a:bodyPr/>
        <a:lstStyle/>
        <a:p>
          <a:r>
            <a:rPr lang="es-ES" sz="2200" dirty="0">
              <a:latin typeface="Bw Modelica" panose="00000600000000000000" pitchFamily="50" charset="0"/>
            </a:rPr>
            <a:t>…por permanecer en la Palabra, obedeciendo y viviendo conforme a las enseñanzas de Cristo.</a:t>
          </a:r>
          <a:endParaRPr lang="es-EC" sz="2200" dirty="0">
            <a:latin typeface="Bw Modelica" panose="00000600000000000000" pitchFamily="50" charset="0"/>
          </a:endParaRPr>
        </a:p>
      </dgm:t>
    </dgm:pt>
    <dgm:pt modelId="{7B05BFF1-A617-45EC-B4BF-B89754BFF85F}" type="parTrans" cxnId="{35290A0B-2189-4C0B-AF02-ABA4B2BC01ED}">
      <dgm:prSet/>
      <dgm:spPr/>
      <dgm:t>
        <a:bodyPr/>
        <a:lstStyle/>
        <a:p>
          <a:endParaRPr lang="es-EC" sz="2200">
            <a:latin typeface="Bw Modelica" panose="00000600000000000000" pitchFamily="50" charset="0"/>
          </a:endParaRPr>
        </a:p>
      </dgm:t>
    </dgm:pt>
    <dgm:pt modelId="{05FEC964-F08C-4E7E-A58B-E8AE0CD5D7E3}" type="sibTrans" cxnId="{35290A0B-2189-4C0B-AF02-ABA4B2BC01ED}">
      <dgm:prSet/>
      <dgm:spPr/>
      <dgm:t>
        <a:bodyPr/>
        <a:lstStyle/>
        <a:p>
          <a:endParaRPr lang="es-EC" sz="2200">
            <a:latin typeface="Bw Modelica" panose="00000600000000000000" pitchFamily="50" charset="0"/>
          </a:endParaRPr>
        </a:p>
      </dgm:t>
    </dgm:pt>
    <dgm:pt modelId="{929983EF-DFAA-40D8-A02E-FCD8DA6FDFD5}">
      <dgm:prSet custT="1"/>
      <dgm:spPr/>
      <dgm:t>
        <a:bodyPr/>
        <a:lstStyle/>
        <a:p>
          <a:r>
            <a:rPr lang="es-ES" sz="2200" dirty="0">
              <a:latin typeface="Bw Modelica" panose="00000600000000000000" pitchFamily="50" charset="0"/>
            </a:rPr>
            <a:t>…por manifestar amor hacia los demás, especialmente hacia los hermanos en la fe.</a:t>
          </a:r>
          <a:endParaRPr lang="es-EC" sz="2200" dirty="0">
            <a:latin typeface="Bw Modelica" panose="00000600000000000000" pitchFamily="50" charset="0"/>
          </a:endParaRPr>
        </a:p>
      </dgm:t>
    </dgm:pt>
    <dgm:pt modelId="{262950E5-AA91-4D3C-AFFD-22933585EAA9}" type="parTrans" cxnId="{E147B947-7835-4562-BF92-C5BAEEDD7F21}">
      <dgm:prSet/>
      <dgm:spPr/>
      <dgm:t>
        <a:bodyPr/>
        <a:lstStyle/>
        <a:p>
          <a:endParaRPr lang="es-EC" sz="2200">
            <a:latin typeface="Bw Modelica" panose="00000600000000000000" pitchFamily="50" charset="0"/>
          </a:endParaRPr>
        </a:p>
      </dgm:t>
    </dgm:pt>
    <dgm:pt modelId="{C4A7C25C-CBD9-4143-B4C7-14EAF14B54F9}" type="sibTrans" cxnId="{E147B947-7835-4562-BF92-C5BAEEDD7F21}">
      <dgm:prSet/>
      <dgm:spPr/>
      <dgm:t>
        <a:bodyPr/>
        <a:lstStyle/>
        <a:p>
          <a:endParaRPr lang="es-EC" sz="2200">
            <a:latin typeface="Bw Modelica" panose="00000600000000000000" pitchFamily="50" charset="0"/>
          </a:endParaRPr>
        </a:p>
      </dgm:t>
    </dgm:pt>
    <dgm:pt modelId="{456D7762-7B6B-4DDB-8B1D-3B720EB99EB5}" type="pres">
      <dgm:prSet presAssocID="{3CA36347-2BB8-4F37-A744-C35875A5AE2C}" presName="diagram" presStyleCnt="0">
        <dgm:presLayoutVars>
          <dgm:chPref val="1"/>
          <dgm:dir/>
          <dgm:animOne val="branch"/>
          <dgm:animLvl val="lvl"/>
          <dgm:resizeHandles/>
        </dgm:presLayoutVars>
      </dgm:prSet>
      <dgm:spPr/>
    </dgm:pt>
    <dgm:pt modelId="{ACDA88EE-8550-4776-BB26-D0B115A0A58D}" type="pres">
      <dgm:prSet presAssocID="{F813C900-2FBB-4219-B2FF-48A5B6263A53}" presName="root" presStyleCnt="0"/>
      <dgm:spPr/>
    </dgm:pt>
    <dgm:pt modelId="{11CCC3AC-E238-43A0-8F07-489F3779A7DA}" type="pres">
      <dgm:prSet presAssocID="{F813C900-2FBB-4219-B2FF-48A5B6263A53}" presName="rootComposite" presStyleCnt="0"/>
      <dgm:spPr/>
    </dgm:pt>
    <dgm:pt modelId="{C2738AC8-570C-4F5F-A69D-38468D909363}" type="pres">
      <dgm:prSet presAssocID="{F813C900-2FBB-4219-B2FF-48A5B6263A53}" presName="rootText" presStyleLbl="node1" presStyleIdx="0" presStyleCnt="1" custScaleX="90258" custScaleY="32550"/>
      <dgm:spPr/>
    </dgm:pt>
    <dgm:pt modelId="{452DC475-C862-4E84-8F63-E1B22CB55FF1}" type="pres">
      <dgm:prSet presAssocID="{F813C900-2FBB-4219-B2FF-48A5B6263A53}" presName="rootConnector" presStyleLbl="node1" presStyleIdx="0" presStyleCnt="1"/>
      <dgm:spPr/>
    </dgm:pt>
    <dgm:pt modelId="{3C0E69C3-6CAD-4C35-A0BC-075C62033CB4}" type="pres">
      <dgm:prSet presAssocID="{F813C900-2FBB-4219-B2FF-48A5B6263A53}" presName="childShape" presStyleCnt="0"/>
      <dgm:spPr/>
    </dgm:pt>
    <dgm:pt modelId="{76726EAD-0F37-4168-9563-B0AF9F59BC19}" type="pres">
      <dgm:prSet presAssocID="{B2CFC0F8-FA8B-457D-8F27-BDAB2901E0B8}" presName="Name13" presStyleLbl="parChTrans1D2" presStyleIdx="0" presStyleCnt="3"/>
      <dgm:spPr/>
    </dgm:pt>
    <dgm:pt modelId="{1835CD61-4AD6-4276-8C75-84FFB9085FC6}" type="pres">
      <dgm:prSet presAssocID="{9C040AD9-CB23-48BD-9FC7-6F6CF49C89D8}" presName="childText" presStyleLbl="bgAcc1" presStyleIdx="0" presStyleCnt="3" custScaleX="159330">
        <dgm:presLayoutVars>
          <dgm:bulletEnabled val="1"/>
        </dgm:presLayoutVars>
      </dgm:prSet>
      <dgm:spPr/>
    </dgm:pt>
    <dgm:pt modelId="{619FBB98-A6A7-4D35-B540-EE155DBD2EF6}" type="pres">
      <dgm:prSet presAssocID="{7B05BFF1-A617-45EC-B4BF-B89754BFF85F}" presName="Name13" presStyleLbl="parChTrans1D2" presStyleIdx="1" presStyleCnt="3"/>
      <dgm:spPr/>
    </dgm:pt>
    <dgm:pt modelId="{B699B9C6-0B17-453E-8D56-50244D14CE5F}" type="pres">
      <dgm:prSet presAssocID="{2868A0BE-BE39-439E-80F9-ABAAC97F83E8}" presName="childText" presStyleLbl="bgAcc1" presStyleIdx="1" presStyleCnt="3" custScaleX="159330">
        <dgm:presLayoutVars>
          <dgm:bulletEnabled val="1"/>
        </dgm:presLayoutVars>
      </dgm:prSet>
      <dgm:spPr/>
    </dgm:pt>
    <dgm:pt modelId="{5619D3DC-9C7A-4DD8-A4EF-45123AC5B93C}" type="pres">
      <dgm:prSet presAssocID="{262950E5-AA91-4D3C-AFFD-22933585EAA9}" presName="Name13" presStyleLbl="parChTrans1D2" presStyleIdx="2" presStyleCnt="3"/>
      <dgm:spPr/>
    </dgm:pt>
    <dgm:pt modelId="{D013DE25-2732-40CD-B899-CEBD1D6CDA15}" type="pres">
      <dgm:prSet presAssocID="{929983EF-DFAA-40D8-A02E-FCD8DA6FDFD5}" presName="childText" presStyleLbl="bgAcc1" presStyleIdx="2" presStyleCnt="3" custScaleX="159330">
        <dgm:presLayoutVars>
          <dgm:bulletEnabled val="1"/>
        </dgm:presLayoutVars>
      </dgm:prSet>
      <dgm:spPr/>
    </dgm:pt>
  </dgm:ptLst>
  <dgm:cxnLst>
    <dgm:cxn modelId="{35290A0B-2189-4C0B-AF02-ABA4B2BC01ED}" srcId="{F813C900-2FBB-4219-B2FF-48A5B6263A53}" destId="{2868A0BE-BE39-439E-80F9-ABAAC97F83E8}" srcOrd="1" destOrd="0" parTransId="{7B05BFF1-A617-45EC-B4BF-B89754BFF85F}" sibTransId="{05FEC964-F08C-4E7E-A58B-E8AE0CD5D7E3}"/>
    <dgm:cxn modelId="{74976627-79C8-43C6-BA4F-80229A691917}" type="presOf" srcId="{262950E5-AA91-4D3C-AFFD-22933585EAA9}" destId="{5619D3DC-9C7A-4DD8-A4EF-45123AC5B93C}" srcOrd="0" destOrd="0" presId="urn:microsoft.com/office/officeart/2005/8/layout/hierarchy3"/>
    <dgm:cxn modelId="{F0FB973A-4BE9-47C6-B9FD-C76F3DE15E52}" type="presOf" srcId="{3CA36347-2BB8-4F37-A744-C35875A5AE2C}" destId="{456D7762-7B6B-4DDB-8B1D-3B720EB99EB5}" srcOrd="0" destOrd="0" presId="urn:microsoft.com/office/officeart/2005/8/layout/hierarchy3"/>
    <dgm:cxn modelId="{C3DB5C3E-6420-42B0-A270-371436177AE8}" type="presOf" srcId="{2868A0BE-BE39-439E-80F9-ABAAC97F83E8}" destId="{B699B9C6-0B17-453E-8D56-50244D14CE5F}" srcOrd="0" destOrd="0" presId="urn:microsoft.com/office/officeart/2005/8/layout/hierarchy3"/>
    <dgm:cxn modelId="{E147B947-7835-4562-BF92-C5BAEEDD7F21}" srcId="{F813C900-2FBB-4219-B2FF-48A5B6263A53}" destId="{929983EF-DFAA-40D8-A02E-FCD8DA6FDFD5}" srcOrd="2" destOrd="0" parTransId="{262950E5-AA91-4D3C-AFFD-22933585EAA9}" sibTransId="{C4A7C25C-CBD9-4143-B4C7-14EAF14B54F9}"/>
    <dgm:cxn modelId="{AA0DDF48-D143-4021-84EE-454E4A5A9001}" srcId="{3CA36347-2BB8-4F37-A744-C35875A5AE2C}" destId="{F813C900-2FBB-4219-B2FF-48A5B6263A53}" srcOrd="0" destOrd="0" parTransId="{7E7CD163-93AD-4284-B3DC-902F107E535E}" sibTransId="{2FF483ED-987A-4182-A604-35555D84469E}"/>
    <dgm:cxn modelId="{B7F6B36E-B8B8-4DD6-8084-20BB0CA0F383}" type="presOf" srcId="{929983EF-DFAA-40D8-A02E-FCD8DA6FDFD5}" destId="{D013DE25-2732-40CD-B899-CEBD1D6CDA15}" srcOrd="0" destOrd="0" presId="urn:microsoft.com/office/officeart/2005/8/layout/hierarchy3"/>
    <dgm:cxn modelId="{99073195-828C-4B51-88F2-0AF3D0B2C52A}" type="presOf" srcId="{9C040AD9-CB23-48BD-9FC7-6F6CF49C89D8}" destId="{1835CD61-4AD6-4276-8C75-84FFB9085FC6}" srcOrd="0" destOrd="0" presId="urn:microsoft.com/office/officeart/2005/8/layout/hierarchy3"/>
    <dgm:cxn modelId="{F7B2B0AC-03B1-4196-B497-89B9C70157C3}" type="presOf" srcId="{F813C900-2FBB-4219-B2FF-48A5B6263A53}" destId="{452DC475-C862-4E84-8F63-E1B22CB55FF1}" srcOrd="1" destOrd="0" presId="urn:microsoft.com/office/officeart/2005/8/layout/hierarchy3"/>
    <dgm:cxn modelId="{306486B7-0F08-47E7-9BE7-CE0840BA336F}" type="presOf" srcId="{B2CFC0F8-FA8B-457D-8F27-BDAB2901E0B8}" destId="{76726EAD-0F37-4168-9563-B0AF9F59BC19}" srcOrd="0" destOrd="0" presId="urn:microsoft.com/office/officeart/2005/8/layout/hierarchy3"/>
    <dgm:cxn modelId="{74C165BF-2C65-4D45-B1E4-E8E324DC3975}" type="presOf" srcId="{F813C900-2FBB-4219-B2FF-48A5B6263A53}" destId="{C2738AC8-570C-4F5F-A69D-38468D909363}" srcOrd="0" destOrd="0" presId="urn:microsoft.com/office/officeart/2005/8/layout/hierarchy3"/>
    <dgm:cxn modelId="{1B148DC4-0C77-4B06-883F-366C36C2F762}" type="presOf" srcId="{7B05BFF1-A617-45EC-B4BF-B89754BFF85F}" destId="{619FBB98-A6A7-4D35-B540-EE155DBD2EF6}" srcOrd="0" destOrd="0" presId="urn:microsoft.com/office/officeart/2005/8/layout/hierarchy3"/>
    <dgm:cxn modelId="{ADB776D0-3F50-411E-A646-AD32CCB9AD08}" srcId="{F813C900-2FBB-4219-B2FF-48A5B6263A53}" destId="{9C040AD9-CB23-48BD-9FC7-6F6CF49C89D8}" srcOrd="0" destOrd="0" parTransId="{B2CFC0F8-FA8B-457D-8F27-BDAB2901E0B8}" sibTransId="{5BAD5CDA-E16A-42D2-A024-6D75684B9754}"/>
    <dgm:cxn modelId="{7ABE1C45-0BA1-4256-9A2F-AD9DDF162B4D}" type="presParOf" srcId="{456D7762-7B6B-4DDB-8B1D-3B720EB99EB5}" destId="{ACDA88EE-8550-4776-BB26-D0B115A0A58D}" srcOrd="0" destOrd="0" presId="urn:microsoft.com/office/officeart/2005/8/layout/hierarchy3"/>
    <dgm:cxn modelId="{8B667CEA-DBE2-4147-869A-4773D52ECFF4}" type="presParOf" srcId="{ACDA88EE-8550-4776-BB26-D0B115A0A58D}" destId="{11CCC3AC-E238-43A0-8F07-489F3779A7DA}" srcOrd="0" destOrd="0" presId="urn:microsoft.com/office/officeart/2005/8/layout/hierarchy3"/>
    <dgm:cxn modelId="{5FDAA67D-70F9-4ED8-AA6C-912F392FD6C3}" type="presParOf" srcId="{11CCC3AC-E238-43A0-8F07-489F3779A7DA}" destId="{C2738AC8-570C-4F5F-A69D-38468D909363}" srcOrd="0" destOrd="0" presId="urn:microsoft.com/office/officeart/2005/8/layout/hierarchy3"/>
    <dgm:cxn modelId="{F296E5F7-CB97-4DDE-8A8F-3EBB9AC57628}" type="presParOf" srcId="{11CCC3AC-E238-43A0-8F07-489F3779A7DA}" destId="{452DC475-C862-4E84-8F63-E1B22CB55FF1}" srcOrd="1" destOrd="0" presId="urn:microsoft.com/office/officeart/2005/8/layout/hierarchy3"/>
    <dgm:cxn modelId="{D7BB8CBE-0C33-49DF-B902-956F44DF3F3C}" type="presParOf" srcId="{ACDA88EE-8550-4776-BB26-D0B115A0A58D}" destId="{3C0E69C3-6CAD-4C35-A0BC-075C62033CB4}" srcOrd="1" destOrd="0" presId="urn:microsoft.com/office/officeart/2005/8/layout/hierarchy3"/>
    <dgm:cxn modelId="{00771F45-7E4A-45CF-AF81-9C4AEA80E87E}" type="presParOf" srcId="{3C0E69C3-6CAD-4C35-A0BC-075C62033CB4}" destId="{76726EAD-0F37-4168-9563-B0AF9F59BC19}" srcOrd="0" destOrd="0" presId="urn:microsoft.com/office/officeart/2005/8/layout/hierarchy3"/>
    <dgm:cxn modelId="{6AA8CAA5-6975-40E1-911F-E5B0670BE6A3}" type="presParOf" srcId="{3C0E69C3-6CAD-4C35-A0BC-075C62033CB4}" destId="{1835CD61-4AD6-4276-8C75-84FFB9085FC6}" srcOrd="1" destOrd="0" presId="urn:microsoft.com/office/officeart/2005/8/layout/hierarchy3"/>
    <dgm:cxn modelId="{88DA2F46-D535-401A-B882-05BB5F6DD0FB}" type="presParOf" srcId="{3C0E69C3-6CAD-4C35-A0BC-075C62033CB4}" destId="{619FBB98-A6A7-4D35-B540-EE155DBD2EF6}" srcOrd="2" destOrd="0" presId="urn:microsoft.com/office/officeart/2005/8/layout/hierarchy3"/>
    <dgm:cxn modelId="{534C018D-05A6-42BC-84E8-A40617E6DB7D}" type="presParOf" srcId="{3C0E69C3-6CAD-4C35-A0BC-075C62033CB4}" destId="{B699B9C6-0B17-453E-8D56-50244D14CE5F}" srcOrd="3" destOrd="0" presId="urn:microsoft.com/office/officeart/2005/8/layout/hierarchy3"/>
    <dgm:cxn modelId="{BEE47AD2-708D-4F21-B797-D0B10529391F}" type="presParOf" srcId="{3C0E69C3-6CAD-4C35-A0BC-075C62033CB4}" destId="{5619D3DC-9C7A-4DD8-A4EF-45123AC5B93C}" srcOrd="4" destOrd="0" presId="urn:microsoft.com/office/officeart/2005/8/layout/hierarchy3"/>
    <dgm:cxn modelId="{DB34D484-C63A-4D45-B03C-AB2F8542A08F}" type="presParOf" srcId="{3C0E69C3-6CAD-4C35-A0BC-075C62033CB4}" destId="{D013DE25-2732-40CD-B899-CEBD1D6CDA15}" srcOrd="5"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4BC733-0B21-4E39-A411-5BF95E86423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2E6BED3A-633B-4380-B68E-2FD8DB268C85}">
      <dgm:prSet phldrT="[Texto]" custT="1"/>
      <dgm:spPr/>
      <dgm:t>
        <a:bodyPr/>
        <a:lstStyle/>
        <a:p>
          <a:pPr algn="ctr"/>
          <a:r>
            <a:rPr lang="es-ES" sz="2200" dirty="0">
              <a:latin typeface="Bw Modelica" panose="00000600000000000000" pitchFamily="50" charset="0"/>
            </a:rPr>
            <a:t>El resultado seguro de una conexión constante con Cristo es la manifestación de los frutos del Espíritu en nuestra vida; no faltará uno solo…</a:t>
          </a:r>
          <a:endParaRPr lang="es-EC" sz="2200" dirty="0">
            <a:latin typeface="Bw Modelica" panose="00000600000000000000" pitchFamily="50" charset="0"/>
          </a:endParaRPr>
        </a:p>
      </dgm:t>
    </dgm:pt>
    <dgm:pt modelId="{81995443-6BCA-4EBE-B35C-EBB3C8971F62}" type="parTrans" cxnId="{B9D9208A-A897-4572-B387-F04ABE8A991E}">
      <dgm:prSet/>
      <dgm:spPr/>
      <dgm:t>
        <a:bodyPr/>
        <a:lstStyle/>
        <a:p>
          <a:pPr algn="ctr"/>
          <a:endParaRPr lang="es-EC" sz="2200">
            <a:latin typeface="Bw Modelica" panose="00000600000000000000" pitchFamily="50" charset="0"/>
          </a:endParaRPr>
        </a:p>
      </dgm:t>
    </dgm:pt>
    <dgm:pt modelId="{9819A95A-849F-4083-9BCC-308B45EC0435}" type="sibTrans" cxnId="{B9D9208A-A897-4572-B387-F04ABE8A991E}">
      <dgm:prSet/>
      <dgm:spPr/>
      <dgm:t>
        <a:bodyPr/>
        <a:lstStyle/>
        <a:p>
          <a:pPr algn="ctr"/>
          <a:endParaRPr lang="es-EC" sz="2200">
            <a:latin typeface="Bw Modelica" panose="00000600000000000000" pitchFamily="50" charset="0"/>
          </a:endParaRPr>
        </a:p>
      </dgm:t>
    </dgm:pt>
    <dgm:pt modelId="{D11E772A-304B-48D1-B9D4-FCAF255C20DE}">
      <dgm:prSet phldrT="[Texto]" custT="1"/>
      <dgm:spPr/>
      <dgm:t>
        <a:bodyPr/>
        <a:lstStyle/>
        <a:p>
          <a:pPr algn="ctr"/>
          <a:r>
            <a:rPr lang="es-ES" sz="2200" dirty="0">
              <a:latin typeface="Bw Modelica" panose="00000600000000000000" pitchFamily="50" charset="0"/>
            </a:rPr>
            <a:t>…entonces el creyente experimenta un carácter renovado a imagen de Cristo, y su vida transformada se convierte en evidencia viva del poder salvador de Cristo.</a:t>
          </a:r>
          <a:endParaRPr lang="es-EC" sz="2200" dirty="0">
            <a:latin typeface="Bw Modelica" panose="00000600000000000000" pitchFamily="50" charset="0"/>
          </a:endParaRPr>
        </a:p>
      </dgm:t>
    </dgm:pt>
    <dgm:pt modelId="{BB942086-968E-4CB9-B7B9-F1FCCD56B1C6}" type="parTrans" cxnId="{AD995D0F-6AC6-4A96-BEE3-0D5418ECB219}">
      <dgm:prSet/>
      <dgm:spPr/>
      <dgm:t>
        <a:bodyPr/>
        <a:lstStyle/>
        <a:p>
          <a:pPr algn="ctr"/>
          <a:endParaRPr lang="es-EC" sz="2200">
            <a:latin typeface="Bw Modelica" panose="00000600000000000000" pitchFamily="50" charset="0"/>
          </a:endParaRPr>
        </a:p>
      </dgm:t>
    </dgm:pt>
    <dgm:pt modelId="{5A65AE7C-97C9-4F58-97C6-00F54379C9D6}" type="sibTrans" cxnId="{AD995D0F-6AC6-4A96-BEE3-0D5418ECB219}">
      <dgm:prSet/>
      <dgm:spPr/>
      <dgm:t>
        <a:bodyPr/>
        <a:lstStyle/>
        <a:p>
          <a:pPr algn="ctr"/>
          <a:endParaRPr lang="es-EC" sz="2200">
            <a:latin typeface="Bw Modelica" panose="00000600000000000000" pitchFamily="50" charset="0"/>
          </a:endParaRPr>
        </a:p>
      </dgm:t>
    </dgm:pt>
    <dgm:pt modelId="{8ACB301A-86DA-4995-A71A-AED5FBB8F38C}" type="pres">
      <dgm:prSet presAssocID="{DB4BC733-0B21-4E39-A411-5BF95E864233}" presName="linear" presStyleCnt="0">
        <dgm:presLayoutVars>
          <dgm:dir/>
          <dgm:animLvl val="lvl"/>
          <dgm:resizeHandles val="exact"/>
        </dgm:presLayoutVars>
      </dgm:prSet>
      <dgm:spPr/>
    </dgm:pt>
    <dgm:pt modelId="{E043AF91-0644-42D2-A1BF-621614A7C6DA}" type="pres">
      <dgm:prSet presAssocID="{2E6BED3A-633B-4380-B68E-2FD8DB268C85}" presName="parentLin" presStyleCnt="0"/>
      <dgm:spPr/>
    </dgm:pt>
    <dgm:pt modelId="{302E8991-E018-4569-B5E8-CD7B89D42CD0}" type="pres">
      <dgm:prSet presAssocID="{2E6BED3A-633B-4380-B68E-2FD8DB268C85}" presName="parentLeftMargin" presStyleLbl="node1" presStyleIdx="0" presStyleCnt="2"/>
      <dgm:spPr/>
    </dgm:pt>
    <dgm:pt modelId="{9281C726-944D-483E-8AE8-CB58923C175B}" type="pres">
      <dgm:prSet presAssocID="{2E6BED3A-633B-4380-B68E-2FD8DB268C85}" presName="parentText" presStyleLbl="node1" presStyleIdx="0" presStyleCnt="2" custScaleX="140639" custScaleY="102182" custLinFactNeighborX="-45908" custLinFactNeighborY="2932">
        <dgm:presLayoutVars>
          <dgm:chMax val="0"/>
          <dgm:bulletEnabled val="1"/>
        </dgm:presLayoutVars>
      </dgm:prSet>
      <dgm:spPr/>
    </dgm:pt>
    <dgm:pt modelId="{D224B9EF-50EF-4F5D-8110-DFE75FDE344A}" type="pres">
      <dgm:prSet presAssocID="{2E6BED3A-633B-4380-B68E-2FD8DB268C85}" presName="negativeSpace" presStyleCnt="0"/>
      <dgm:spPr/>
    </dgm:pt>
    <dgm:pt modelId="{E9391944-25AF-46C4-B1AF-05FE159529E1}" type="pres">
      <dgm:prSet presAssocID="{2E6BED3A-633B-4380-B68E-2FD8DB268C85}" presName="childText" presStyleLbl="conFgAcc1" presStyleIdx="0" presStyleCnt="2">
        <dgm:presLayoutVars>
          <dgm:bulletEnabled val="1"/>
        </dgm:presLayoutVars>
      </dgm:prSet>
      <dgm:spPr/>
    </dgm:pt>
    <dgm:pt modelId="{6C5011E1-84B1-47CC-AC4D-3EDC1064E2BF}" type="pres">
      <dgm:prSet presAssocID="{9819A95A-849F-4083-9BCC-308B45EC0435}" presName="spaceBetweenRectangles" presStyleCnt="0"/>
      <dgm:spPr/>
    </dgm:pt>
    <dgm:pt modelId="{9E88A217-247C-43DE-AB53-89EB25FD8AE5}" type="pres">
      <dgm:prSet presAssocID="{D11E772A-304B-48D1-B9D4-FCAF255C20DE}" presName="parentLin" presStyleCnt="0"/>
      <dgm:spPr/>
    </dgm:pt>
    <dgm:pt modelId="{C6B259CA-C6F9-4898-A7FA-5E5F14161EF2}" type="pres">
      <dgm:prSet presAssocID="{D11E772A-304B-48D1-B9D4-FCAF255C20DE}" presName="parentLeftMargin" presStyleLbl="node1" presStyleIdx="0" presStyleCnt="2"/>
      <dgm:spPr/>
    </dgm:pt>
    <dgm:pt modelId="{E468CAB8-F90F-41CE-B051-EA9FA18EC7C3}" type="pres">
      <dgm:prSet presAssocID="{D11E772A-304B-48D1-B9D4-FCAF255C20DE}" presName="parentText" presStyleLbl="node1" presStyleIdx="1" presStyleCnt="2" custScaleX="140639" custScaleY="111877" custLinFactNeighborX="-45908" custLinFactNeighborY="2932">
        <dgm:presLayoutVars>
          <dgm:chMax val="0"/>
          <dgm:bulletEnabled val="1"/>
        </dgm:presLayoutVars>
      </dgm:prSet>
      <dgm:spPr/>
    </dgm:pt>
    <dgm:pt modelId="{9995D742-500E-4BEC-82D9-D337BF5B8D27}" type="pres">
      <dgm:prSet presAssocID="{D11E772A-304B-48D1-B9D4-FCAF255C20DE}" presName="negativeSpace" presStyleCnt="0"/>
      <dgm:spPr/>
    </dgm:pt>
    <dgm:pt modelId="{8DEFFA9F-E8A6-4AFA-806E-EF21D79CF252}" type="pres">
      <dgm:prSet presAssocID="{D11E772A-304B-48D1-B9D4-FCAF255C20DE}" presName="childText" presStyleLbl="conFgAcc1" presStyleIdx="1" presStyleCnt="2">
        <dgm:presLayoutVars>
          <dgm:bulletEnabled val="1"/>
        </dgm:presLayoutVars>
      </dgm:prSet>
      <dgm:spPr/>
    </dgm:pt>
  </dgm:ptLst>
  <dgm:cxnLst>
    <dgm:cxn modelId="{AD995D0F-6AC6-4A96-BEE3-0D5418ECB219}" srcId="{DB4BC733-0B21-4E39-A411-5BF95E864233}" destId="{D11E772A-304B-48D1-B9D4-FCAF255C20DE}" srcOrd="1" destOrd="0" parTransId="{BB942086-968E-4CB9-B7B9-F1FCCD56B1C6}" sibTransId="{5A65AE7C-97C9-4F58-97C6-00F54379C9D6}"/>
    <dgm:cxn modelId="{80DBE16D-0424-47AD-9485-EEA1BB4F1079}" type="presOf" srcId="{D11E772A-304B-48D1-B9D4-FCAF255C20DE}" destId="{E468CAB8-F90F-41CE-B051-EA9FA18EC7C3}" srcOrd="1" destOrd="0" presId="urn:microsoft.com/office/officeart/2005/8/layout/list1"/>
    <dgm:cxn modelId="{22CBB95A-5759-40D6-BE1F-4696AC07EA6B}" type="presOf" srcId="{2E6BED3A-633B-4380-B68E-2FD8DB268C85}" destId="{9281C726-944D-483E-8AE8-CB58923C175B}" srcOrd="1" destOrd="0" presId="urn:microsoft.com/office/officeart/2005/8/layout/list1"/>
    <dgm:cxn modelId="{B9D9208A-A897-4572-B387-F04ABE8A991E}" srcId="{DB4BC733-0B21-4E39-A411-5BF95E864233}" destId="{2E6BED3A-633B-4380-B68E-2FD8DB268C85}" srcOrd="0" destOrd="0" parTransId="{81995443-6BCA-4EBE-B35C-EBB3C8971F62}" sibTransId="{9819A95A-849F-4083-9BCC-308B45EC0435}"/>
    <dgm:cxn modelId="{02D01193-D423-40EC-BA3C-AE873D0415F8}" type="presOf" srcId="{DB4BC733-0B21-4E39-A411-5BF95E864233}" destId="{8ACB301A-86DA-4995-A71A-AED5FBB8F38C}" srcOrd="0" destOrd="0" presId="urn:microsoft.com/office/officeart/2005/8/layout/list1"/>
    <dgm:cxn modelId="{350D67A7-9336-4431-828C-034DBB46211E}" type="presOf" srcId="{2E6BED3A-633B-4380-B68E-2FD8DB268C85}" destId="{302E8991-E018-4569-B5E8-CD7B89D42CD0}" srcOrd="0" destOrd="0" presId="urn:microsoft.com/office/officeart/2005/8/layout/list1"/>
    <dgm:cxn modelId="{8C64A5DF-BBDE-46D8-8FD7-ACFC6F6301DA}" type="presOf" srcId="{D11E772A-304B-48D1-B9D4-FCAF255C20DE}" destId="{C6B259CA-C6F9-4898-A7FA-5E5F14161EF2}" srcOrd="0" destOrd="0" presId="urn:microsoft.com/office/officeart/2005/8/layout/list1"/>
    <dgm:cxn modelId="{0A5EA2E5-660A-44C9-9059-4C8224BB38E7}" type="presParOf" srcId="{8ACB301A-86DA-4995-A71A-AED5FBB8F38C}" destId="{E043AF91-0644-42D2-A1BF-621614A7C6DA}" srcOrd="0" destOrd="0" presId="urn:microsoft.com/office/officeart/2005/8/layout/list1"/>
    <dgm:cxn modelId="{3E78AB1E-F92F-4E68-B38F-D83906C75416}" type="presParOf" srcId="{E043AF91-0644-42D2-A1BF-621614A7C6DA}" destId="{302E8991-E018-4569-B5E8-CD7B89D42CD0}" srcOrd="0" destOrd="0" presId="urn:microsoft.com/office/officeart/2005/8/layout/list1"/>
    <dgm:cxn modelId="{F02F9A59-ED9A-4628-9C6A-44B2ACD2CBD7}" type="presParOf" srcId="{E043AF91-0644-42D2-A1BF-621614A7C6DA}" destId="{9281C726-944D-483E-8AE8-CB58923C175B}" srcOrd="1" destOrd="0" presId="urn:microsoft.com/office/officeart/2005/8/layout/list1"/>
    <dgm:cxn modelId="{1DAA0A0F-ADCD-4BFC-8698-596D618C9C07}" type="presParOf" srcId="{8ACB301A-86DA-4995-A71A-AED5FBB8F38C}" destId="{D224B9EF-50EF-4F5D-8110-DFE75FDE344A}" srcOrd="1" destOrd="0" presId="urn:microsoft.com/office/officeart/2005/8/layout/list1"/>
    <dgm:cxn modelId="{318A8463-FC2A-4AD3-B86B-1F9D0CD39C83}" type="presParOf" srcId="{8ACB301A-86DA-4995-A71A-AED5FBB8F38C}" destId="{E9391944-25AF-46C4-B1AF-05FE159529E1}" srcOrd="2" destOrd="0" presId="urn:microsoft.com/office/officeart/2005/8/layout/list1"/>
    <dgm:cxn modelId="{B93BC27E-2249-49D2-8353-760EC63F1163}" type="presParOf" srcId="{8ACB301A-86DA-4995-A71A-AED5FBB8F38C}" destId="{6C5011E1-84B1-47CC-AC4D-3EDC1064E2BF}" srcOrd="3" destOrd="0" presId="urn:microsoft.com/office/officeart/2005/8/layout/list1"/>
    <dgm:cxn modelId="{35E04D04-7D6B-40B2-AFBA-C38ED9A666AC}" type="presParOf" srcId="{8ACB301A-86DA-4995-A71A-AED5FBB8F38C}" destId="{9E88A217-247C-43DE-AB53-89EB25FD8AE5}" srcOrd="4" destOrd="0" presId="urn:microsoft.com/office/officeart/2005/8/layout/list1"/>
    <dgm:cxn modelId="{3958CBF2-EFED-449E-A088-B9E65DDA210B}" type="presParOf" srcId="{9E88A217-247C-43DE-AB53-89EB25FD8AE5}" destId="{C6B259CA-C6F9-4898-A7FA-5E5F14161EF2}" srcOrd="0" destOrd="0" presId="urn:microsoft.com/office/officeart/2005/8/layout/list1"/>
    <dgm:cxn modelId="{A5C57BDE-66C4-4E68-A6B2-A7EE43B253CA}" type="presParOf" srcId="{9E88A217-247C-43DE-AB53-89EB25FD8AE5}" destId="{E468CAB8-F90F-41CE-B051-EA9FA18EC7C3}" srcOrd="1" destOrd="0" presId="urn:microsoft.com/office/officeart/2005/8/layout/list1"/>
    <dgm:cxn modelId="{B0504894-6284-4897-88B0-2B69AEAF79E9}" type="presParOf" srcId="{8ACB301A-86DA-4995-A71A-AED5FBB8F38C}" destId="{9995D742-500E-4BEC-82D9-D337BF5B8D27}" srcOrd="5" destOrd="0" presId="urn:microsoft.com/office/officeart/2005/8/layout/list1"/>
    <dgm:cxn modelId="{EED7E3F0-84DE-4958-8679-6F5D033A9793}" type="presParOf" srcId="{8ACB301A-86DA-4995-A71A-AED5FBB8F38C}" destId="{8DEFFA9F-E8A6-4AFA-806E-EF21D79CF252}"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La condición para permanecer en el amor de Cristo es vivir en obediencia a su Palabra y a sus mandamientos…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…esta obediencia no es un medio para ganar el amor de Dios, sino la evidencia de que ese amor mora en nosotros.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1583825" custScaleY="1761663"/>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1575413" custScaleY="1812222"/>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r"/>
          <a:r>
            <a:rPr lang="es-ES" sz="2200" dirty="0">
              <a:latin typeface="Bw Modelica" panose="00000600000000000000" pitchFamily="50" charset="0"/>
            </a:rPr>
            <a:t>Por la Palabra es como Cristo mora entre los seguidores, al recibir su Palabra, recibimos su vida y reflejamos los mismos frutos que Él…</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r"/>
          <a:endParaRPr lang="es-EC" sz="2200">
            <a:latin typeface="Bw Modelica" panose="00000600000000000000" pitchFamily="50" charset="0"/>
          </a:endParaRPr>
        </a:p>
      </dgm:t>
    </dgm:pt>
    <dgm:pt modelId="{FC40C24D-3E42-43AA-8F5B-476FC54DA11A}">
      <dgm:prSet custT="1"/>
      <dgm:spPr/>
      <dgm:t>
        <a:bodyPr/>
        <a:lstStyle/>
        <a:p>
          <a:pPr algn="r"/>
          <a:r>
            <a:rPr lang="es-ES" sz="2200" dirty="0">
              <a:latin typeface="Bw Modelica" panose="00000600000000000000" pitchFamily="50" charset="0"/>
            </a:rPr>
            <a:t>…así, el ser alimentados por la Palabra debe ser una experiencia diaria que asegure nuestra unión con Cristo y nos capacite para vivir de acuerdo con su voluntad.</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r"/>
          <a:endParaRPr lang="es-EC"/>
        </a:p>
      </dgm:t>
    </dgm:pt>
    <dgm:pt modelId="{5707764E-9E11-4CA4-8E19-B2DFAAA2F56C}" type="sibTrans" cxnId="{B1BAD1DF-D96C-46E9-91BD-0FF2298E089D}">
      <dgm:prSet/>
      <dgm:spPr/>
      <dgm:t>
        <a:bodyPr/>
        <a:lstStyle/>
        <a:p>
          <a:pPr algn="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2000000" custScaleY="192580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2000000" custScaleY="1973047"/>
      <dgm:spPr>
        <a:prstGeom prst="homePlate">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La Biblia describe la acción de la Palabra de Dios como una cirugía espiritual profunda que llega a lo más íntimo del ser, revelando el pecado arraigado…</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…su propósito es producir una transformación completa: iluminar el entendimiento oscurecido, quebrantar el corazón soberbio y someter la voluntad del transgresor rebelde, con el fin supremo de salvarlo.</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7477"/>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4532"/>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Cristo, como la Vid verdadera, y el Padre, como el Labrador no permitirán que una rama estéril permanezca unida solo de manera nominal…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…el creyente que afirma estar en Cristo pero no da fruto será finalmente separado de la vid, porque su vida no refleja la transformación ni el carácter de Jesús.</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35006">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37157">
        <dgm:presLayoutVars>
          <dgm:chMax val="1"/>
          <dgm:bulletEnabled val="1"/>
        </dgm:presLayoutVars>
      </dgm:prSet>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Padre, como el Labrador, los “limpia” o poda , quitando todo aquello que estorba su crecimiento espiritual…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…esta poda, aunque pueda causar dolor, es realizada con ternura y amor, nunca con indiferencia…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…la poda representa las pruebas, correcciones y experiencias que Dios permite para purificar el carácter, fortalecer la fe y dirigir nuestros afectos hacia el cielo. </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5732">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3080">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621">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4196"/>
          <a:ext cx="4609358" cy="200469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se comparó con la vid a fin de enseñarnos una lección de dependencia; la vid no puede sostenerse por sí misma, sino que necesita apoyo para crecer y dar fruto…</a:t>
          </a:r>
          <a:endParaRPr lang="es-EC" sz="2200" kern="1200" dirty="0">
            <a:latin typeface="Bw Modelica" panose="00000600000000000000" pitchFamily="50" charset="0"/>
          </a:endParaRPr>
        </a:p>
      </dsp:txBody>
      <dsp:txXfrm>
        <a:off x="58716" y="62912"/>
        <a:ext cx="4491926" cy="1887263"/>
      </dsp:txXfrm>
    </dsp:sp>
    <dsp:sp modelId="{453817D1-3B94-47AE-A879-A8732AC96949}">
      <dsp:nvSpPr>
        <dsp:cNvPr id="0" name=""/>
        <dsp:cNvSpPr/>
      </dsp:nvSpPr>
      <dsp:spPr>
        <a:xfrm rot="5400000">
          <a:off x="1782601" y="2078502"/>
          <a:ext cx="1044155" cy="125298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928783" y="2182917"/>
        <a:ext cx="751792" cy="730909"/>
      </dsp:txXfrm>
    </dsp:sp>
    <dsp:sp modelId="{70437E02-45D0-47C9-80E5-FE6E70D5D88D}">
      <dsp:nvSpPr>
        <dsp:cNvPr id="0" name=""/>
        <dsp:cNvSpPr/>
      </dsp:nvSpPr>
      <dsp:spPr>
        <a:xfrm>
          <a:off x="0" y="3401099"/>
          <a:ext cx="4609358" cy="197966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Jesús ilustró que, en su humanidad, Él dependía plenamente del poder divino para cumplir su misión en la tierra.</a:t>
          </a:r>
          <a:endParaRPr lang="es-EC" sz="2200" kern="1200" dirty="0">
            <a:latin typeface="Bw Modelica" panose="00000600000000000000" pitchFamily="50" charset="0"/>
          </a:endParaRPr>
        </a:p>
      </dsp:txBody>
      <dsp:txXfrm>
        <a:off x="57982" y="3459081"/>
        <a:ext cx="4493394" cy="18636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72" y="157697"/>
          <a:ext cx="5020752" cy="143877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ilustró que solo por medio de Él se recibe la vida espiritual y la capacidad de dar fruto para gloria de Dios…</a:t>
          </a:r>
          <a:endParaRPr lang="es-EC" sz="2200" kern="1200" dirty="0">
            <a:latin typeface="Bw Modelica" panose="00000600000000000000" pitchFamily="50" charset="0"/>
          </a:endParaRPr>
        </a:p>
      </dsp:txBody>
      <dsp:txXfrm>
        <a:off x="72707" y="227932"/>
        <a:ext cx="4880282" cy="1298302"/>
      </dsp:txXfrm>
    </dsp:sp>
    <dsp:sp modelId="{9D041828-6AD9-46A5-9720-92B6CDC6F09B}">
      <dsp:nvSpPr>
        <dsp:cNvPr id="0" name=""/>
        <dsp:cNvSpPr/>
      </dsp:nvSpPr>
      <dsp:spPr>
        <a:xfrm>
          <a:off x="2472" y="1876039"/>
          <a:ext cx="5020752" cy="162731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través de esta ilustración, Cristo corrigió un concepto equivocado, Israel había sido representado como una vid que Dios había plantado en la tierra prometida…</a:t>
          </a:r>
          <a:endParaRPr lang="es-EC" sz="2200" kern="1200" dirty="0">
            <a:latin typeface="Bw Modelica" panose="00000600000000000000" pitchFamily="50" charset="0"/>
          </a:endParaRPr>
        </a:p>
      </dsp:txBody>
      <dsp:txXfrm>
        <a:off x="81911" y="1955478"/>
        <a:ext cx="4861874" cy="1468436"/>
      </dsp:txXfrm>
    </dsp:sp>
    <dsp:sp modelId="{EBB866DD-D083-4ED5-84F5-2F33000EBA59}">
      <dsp:nvSpPr>
        <dsp:cNvPr id="0" name=""/>
        <dsp:cNvSpPr/>
      </dsp:nvSpPr>
      <dsp:spPr>
        <a:xfrm>
          <a:off x="2472" y="3782922"/>
          <a:ext cx="5063406" cy="165622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esto indujo a los judíos a creer que por pertenecer a la nación tenían asegurada la salvación, pero Jesús enseñó que esta se alcanza mediante una unión viva con Él.</a:t>
          </a:r>
          <a:endParaRPr lang="es-EC" sz="2200" kern="1200" dirty="0">
            <a:latin typeface="Bw Modelica" panose="00000600000000000000" pitchFamily="50" charset="0"/>
          </a:endParaRPr>
        </a:p>
      </dsp:txBody>
      <dsp:txXfrm>
        <a:off x="83322" y="3863772"/>
        <a:ext cx="4901706" cy="14945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72" y="155116"/>
          <a:ext cx="5020752" cy="144017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condición esencial es permanecer en Cristo, tal como la rama depende del tronco para recibir vida y producir fruto…</a:t>
          </a:r>
          <a:endParaRPr lang="es-EC" sz="2200" kern="1200" dirty="0">
            <a:latin typeface="Bw Modelica" panose="00000600000000000000" pitchFamily="50" charset="0"/>
          </a:endParaRPr>
        </a:p>
      </dsp:txBody>
      <dsp:txXfrm>
        <a:off x="2472" y="155116"/>
        <a:ext cx="5020752" cy="1440179"/>
      </dsp:txXfrm>
    </dsp:sp>
    <dsp:sp modelId="{9D041828-6AD9-46A5-9720-92B6CDC6F09B}">
      <dsp:nvSpPr>
        <dsp:cNvPr id="0" name=""/>
        <dsp:cNvSpPr/>
      </dsp:nvSpPr>
      <dsp:spPr>
        <a:xfrm>
          <a:off x="2472" y="1875137"/>
          <a:ext cx="5020752" cy="16289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…solo por la fe en Cristo como Salvador personal, se forma esta unión, entonces, el alma, antes muerta en delitos y pecados…</a:t>
          </a:r>
          <a:endParaRPr lang="es-EC" sz="2200" kern="1200" dirty="0">
            <a:latin typeface="Bw Modelica" panose="00000600000000000000" pitchFamily="50" charset="0"/>
          </a:endParaRPr>
        </a:p>
      </dsp:txBody>
      <dsp:txXfrm>
        <a:off x="2472" y="1875137"/>
        <a:ext cx="5020752" cy="1628904"/>
      </dsp:txXfrm>
    </dsp:sp>
    <dsp:sp modelId="{EBB866DD-D083-4ED5-84F5-2F33000EBA59}">
      <dsp:nvSpPr>
        <dsp:cNvPr id="0" name=""/>
        <dsp:cNvSpPr/>
      </dsp:nvSpPr>
      <dsp:spPr>
        <a:xfrm>
          <a:off x="2472" y="3783884"/>
          <a:ext cx="5063406" cy="1657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…recibe nueva vida espiritual, comienza a dar fruto para la gloria de Dios y llega a ser partícipe de la naturaleza divina.</a:t>
          </a:r>
          <a:endParaRPr lang="es-EC" sz="2200" kern="1200" dirty="0">
            <a:latin typeface="Bw Modelica" panose="00000600000000000000" pitchFamily="50" charset="0"/>
          </a:endParaRPr>
        </a:p>
      </dsp:txBody>
      <dsp:txXfrm>
        <a:off x="2472" y="3783884"/>
        <a:ext cx="5063406" cy="16578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D5815-D48F-4B37-A501-28CE02066AF9}">
      <dsp:nvSpPr>
        <dsp:cNvPr id="0" name=""/>
        <dsp:cNvSpPr/>
      </dsp:nvSpPr>
      <dsp:spPr>
        <a:xfrm rot="5400000">
          <a:off x="674245" y="417557"/>
          <a:ext cx="2027347" cy="3373461"/>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12C251-47EA-4FB5-A1F7-56C8D63FBC41}">
      <dsp:nvSpPr>
        <dsp:cNvPr id="0" name=""/>
        <dsp:cNvSpPr/>
      </dsp:nvSpPr>
      <dsp:spPr>
        <a:xfrm>
          <a:off x="335830" y="1425495"/>
          <a:ext cx="3045579" cy="2669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Una persona separada de Cristo pierde la vida espiritual, se seca como una rama cortada de la vid y queda sin capacidad de dar fruto…</a:t>
          </a:r>
          <a:endParaRPr lang="es-EC" sz="2200" kern="1200" dirty="0">
            <a:latin typeface="Bw Modelica" panose="00000600000000000000" pitchFamily="50" charset="0"/>
          </a:endParaRPr>
        </a:p>
      </dsp:txBody>
      <dsp:txXfrm>
        <a:off x="335830" y="1425495"/>
        <a:ext cx="3045579" cy="2669629"/>
      </dsp:txXfrm>
    </dsp:sp>
    <dsp:sp modelId="{53A90E55-3685-4914-96D7-0C5C75D9D7EE}">
      <dsp:nvSpPr>
        <dsp:cNvPr id="0" name=""/>
        <dsp:cNvSpPr/>
      </dsp:nvSpPr>
      <dsp:spPr>
        <a:xfrm>
          <a:off x="2806772" y="169199"/>
          <a:ext cx="574637" cy="574637"/>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4DA112-724A-4A4A-8BC4-4994604750E0}">
      <dsp:nvSpPr>
        <dsp:cNvPr id="0" name=""/>
        <dsp:cNvSpPr/>
      </dsp:nvSpPr>
      <dsp:spPr>
        <a:xfrm rot="5400000">
          <a:off x="4402630" y="-505034"/>
          <a:ext cx="2027347" cy="3373461"/>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37FC9F-6592-4DE2-AD7B-2A2377799564}">
      <dsp:nvSpPr>
        <dsp:cNvPr id="0" name=""/>
        <dsp:cNvSpPr/>
      </dsp:nvSpPr>
      <dsp:spPr>
        <a:xfrm>
          <a:off x="4064215" y="502903"/>
          <a:ext cx="3045579" cy="2669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 decir, la vida que hemos recibido de Cristo se pierde si no hay comunión continua con Él, el carácter deja de reflejar a Cristo y finalmente, el destino eterno se pierde. </a:t>
          </a:r>
          <a:endParaRPr lang="es-EC" sz="2200" kern="1200" dirty="0">
            <a:latin typeface="Bw Modelica" panose="00000600000000000000" pitchFamily="50" charset="0"/>
          </a:endParaRPr>
        </a:p>
      </dsp:txBody>
      <dsp:txXfrm>
        <a:off x="4064215" y="502903"/>
        <a:ext cx="3045579" cy="26696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738AC8-570C-4F5F-A69D-38468D909363}">
      <dsp:nvSpPr>
        <dsp:cNvPr id="0" name=""/>
        <dsp:cNvSpPr/>
      </dsp:nvSpPr>
      <dsp:spPr>
        <a:xfrm>
          <a:off x="185928" y="1034"/>
          <a:ext cx="2443099" cy="4405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revela…</a:t>
          </a:r>
          <a:endParaRPr lang="es-EC" sz="2200" kern="1200" dirty="0">
            <a:latin typeface="Bw Modelica" panose="00000600000000000000" pitchFamily="50" charset="0"/>
          </a:endParaRPr>
        </a:p>
      </dsp:txBody>
      <dsp:txXfrm>
        <a:off x="198831" y="13937"/>
        <a:ext cx="2417293" cy="414725"/>
      </dsp:txXfrm>
    </dsp:sp>
    <dsp:sp modelId="{76726EAD-0F37-4168-9563-B0AF9F59BC19}">
      <dsp:nvSpPr>
        <dsp:cNvPr id="0" name=""/>
        <dsp:cNvSpPr/>
      </dsp:nvSpPr>
      <dsp:spPr>
        <a:xfrm>
          <a:off x="430238" y="441565"/>
          <a:ext cx="244309" cy="1015048"/>
        </a:xfrm>
        <a:custGeom>
          <a:avLst/>
          <a:gdLst/>
          <a:ahLst/>
          <a:cxnLst/>
          <a:rect l="0" t="0" r="0" b="0"/>
          <a:pathLst>
            <a:path>
              <a:moveTo>
                <a:pt x="0" y="0"/>
              </a:moveTo>
              <a:lnTo>
                <a:pt x="0" y="1015048"/>
              </a:lnTo>
              <a:lnTo>
                <a:pt x="244309" y="1015048"/>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35CD61-4AD6-4276-8C75-84FFB9085FC6}">
      <dsp:nvSpPr>
        <dsp:cNvPr id="0" name=""/>
        <dsp:cNvSpPr/>
      </dsp:nvSpPr>
      <dsp:spPr>
        <a:xfrm>
          <a:off x="674548" y="779914"/>
          <a:ext cx="3450190" cy="135339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mantener una comunión constante y profunda con Jesús.</a:t>
          </a:r>
          <a:endParaRPr lang="es-EC" sz="2200" kern="1200" dirty="0">
            <a:latin typeface="Bw Modelica" panose="00000600000000000000" pitchFamily="50" charset="0"/>
          </a:endParaRPr>
        </a:p>
      </dsp:txBody>
      <dsp:txXfrm>
        <a:off x="714188" y="819554"/>
        <a:ext cx="3370910" cy="1274117"/>
      </dsp:txXfrm>
    </dsp:sp>
    <dsp:sp modelId="{619FBB98-A6A7-4D35-B540-EE155DBD2EF6}">
      <dsp:nvSpPr>
        <dsp:cNvPr id="0" name=""/>
        <dsp:cNvSpPr/>
      </dsp:nvSpPr>
      <dsp:spPr>
        <a:xfrm>
          <a:off x="430238" y="441565"/>
          <a:ext cx="244309" cy="2706795"/>
        </a:xfrm>
        <a:custGeom>
          <a:avLst/>
          <a:gdLst/>
          <a:ahLst/>
          <a:cxnLst/>
          <a:rect l="0" t="0" r="0" b="0"/>
          <a:pathLst>
            <a:path>
              <a:moveTo>
                <a:pt x="0" y="0"/>
              </a:moveTo>
              <a:lnTo>
                <a:pt x="0" y="2706795"/>
              </a:lnTo>
              <a:lnTo>
                <a:pt x="244309" y="2706795"/>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99B9C6-0B17-453E-8D56-50244D14CE5F}">
      <dsp:nvSpPr>
        <dsp:cNvPr id="0" name=""/>
        <dsp:cNvSpPr/>
      </dsp:nvSpPr>
      <dsp:spPr>
        <a:xfrm>
          <a:off x="674548" y="2471662"/>
          <a:ext cx="3450190" cy="135339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permanecer en la Palabra, obedeciendo y viviendo conforme a las enseñanzas de Cristo.</a:t>
          </a:r>
          <a:endParaRPr lang="es-EC" sz="2200" kern="1200" dirty="0">
            <a:latin typeface="Bw Modelica" panose="00000600000000000000" pitchFamily="50" charset="0"/>
          </a:endParaRPr>
        </a:p>
      </dsp:txBody>
      <dsp:txXfrm>
        <a:off x="714188" y="2511302"/>
        <a:ext cx="3370910" cy="1274117"/>
      </dsp:txXfrm>
    </dsp:sp>
    <dsp:sp modelId="{5619D3DC-9C7A-4DD8-A4EF-45123AC5B93C}">
      <dsp:nvSpPr>
        <dsp:cNvPr id="0" name=""/>
        <dsp:cNvSpPr/>
      </dsp:nvSpPr>
      <dsp:spPr>
        <a:xfrm>
          <a:off x="430238" y="441565"/>
          <a:ext cx="244309" cy="4398543"/>
        </a:xfrm>
        <a:custGeom>
          <a:avLst/>
          <a:gdLst/>
          <a:ahLst/>
          <a:cxnLst/>
          <a:rect l="0" t="0" r="0" b="0"/>
          <a:pathLst>
            <a:path>
              <a:moveTo>
                <a:pt x="0" y="0"/>
              </a:moveTo>
              <a:lnTo>
                <a:pt x="0" y="4398543"/>
              </a:lnTo>
              <a:lnTo>
                <a:pt x="244309" y="4398543"/>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13DE25-2732-40CD-B899-CEBD1D6CDA15}">
      <dsp:nvSpPr>
        <dsp:cNvPr id="0" name=""/>
        <dsp:cNvSpPr/>
      </dsp:nvSpPr>
      <dsp:spPr>
        <a:xfrm>
          <a:off x="674548" y="4163409"/>
          <a:ext cx="3450190" cy="135339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manifestar amor hacia los demás, especialmente hacia los hermanos en la fe.</a:t>
          </a:r>
          <a:endParaRPr lang="es-EC" sz="2200" kern="1200" dirty="0">
            <a:latin typeface="Bw Modelica" panose="00000600000000000000" pitchFamily="50" charset="0"/>
          </a:endParaRPr>
        </a:p>
      </dsp:txBody>
      <dsp:txXfrm>
        <a:off x="714188" y="4203049"/>
        <a:ext cx="3370910" cy="12741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391944-25AF-46C4-B1AF-05FE159529E1}">
      <dsp:nvSpPr>
        <dsp:cNvPr id="0" name=""/>
        <dsp:cNvSpPr/>
      </dsp:nvSpPr>
      <dsp:spPr>
        <a:xfrm>
          <a:off x="0" y="923462"/>
          <a:ext cx="5715409" cy="1461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81C726-944D-483E-8AE8-CB58923C175B}">
      <dsp:nvSpPr>
        <dsp:cNvPr id="0" name=""/>
        <dsp:cNvSpPr/>
      </dsp:nvSpPr>
      <dsp:spPr>
        <a:xfrm>
          <a:off x="149295" y="80223"/>
          <a:ext cx="5434348" cy="174951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20" tIns="0" rIns="151220"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resultado seguro de una conexión constante con Cristo es la manifestación de los frutos del Espíritu en nuestra vida; no faltará uno solo…</a:t>
          </a:r>
          <a:endParaRPr lang="es-EC" sz="2200" kern="1200" dirty="0">
            <a:latin typeface="Bw Modelica" panose="00000600000000000000" pitchFamily="50" charset="0"/>
          </a:endParaRPr>
        </a:p>
      </dsp:txBody>
      <dsp:txXfrm>
        <a:off x="234699" y="165627"/>
        <a:ext cx="5263540" cy="1578711"/>
      </dsp:txXfrm>
    </dsp:sp>
    <dsp:sp modelId="{8DEFFA9F-E8A6-4AFA-806E-EF21D79CF252}">
      <dsp:nvSpPr>
        <dsp:cNvPr id="0" name=""/>
        <dsp:cNvSpPr/>
      </dsp:nvSpPr>
      <dsp:spPr>
        <a:xfrm>
          <a:off x="0" y="3757695"/>
          <a:ext cx="5715409" cy="1461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68CAB8-F90F-41CE-B051-EA9FA18EC7C3}">
      <dsp:nvSpPr>
        <dsp:cNvPr id="0" name=""/>
        <dsp:cNvSpPr/>
      </dsp:nvSpPr>
      <dsp:spPr>
        <a:xfrm>
          <a:off x="149295" y="2748463"/>
          <a:ext cx="5434348" cy="191551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20" tIns="0" rIns="151220"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…entonces el creyente experimenta un carácter renovado a imagen de Cristo, y su vida transformada se convierte en evidencia viva del poder salvador de Cristo.</a:t>
          </a:r>
          <a:endParaRPr lang="es-EC" sz="2200" kern="1200" dirty="0">
            <a:latin typeface="Bw Modelica" panose="00000600000000000000" pitchFamily="50" charset="0"/>
          </a:endParaRPr>
        </a:p>
      </dsp:txBody>
      <dsp:txXfrm>
        <a:off x="242803" y="2841971"/>
        <a:ext cx="5247332" cy="17284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29318" y="970"/>
          <a:ext cx="5235446" cy="232932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condición para permanecer en el amor de Cristo es vivir en obediencia a su Palabra y a sus mandamientos…</a:t>
          </a:r>
          <a:endParaRPr lang="es-EC" sz="2200" kern="1200" dirty="0">
            <a:latin typeface="Bw Modelica" panose="00000600000000000000" pitchFamily="50" charset="0"/>
          </a:endParaRPr>
        </a:p>
      </dsp:txBody>
      <dsp:txXfrm>
        <a:off x="1193979" y="970"/>
        <a:ext cx="2906125" cy="2329321"/>
      </dsp:txXfrm>
    </dsp:sp>
    <dsp:sp modelId="{8D044741-25DB-4DE0-8341-A6CE7CF03541}">
      <dsp:nvSpPr>
        <dsp:cNvPr id="0" name=""/>
        <dsp:cNvSpPr/>
      </dsp:nvSpPr>
      <dsp:spPr>
        <a:xfrm>
          <a:off x="29318" y="2348802"/>
          <a:ext cx="5207639" cy="239617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obediencia no es un medio para ganar el amor de Dios, sino la evidencia de que ese amor mora en nosotros.</a:t>
          </a:r>
          <a:endParaRPr lang="es-EC" sz="2200" kern="1200" dirty="0">
            <a:latin typeface="Bw Modelica" panose="00000600000000000000" pitchFamily="50" charset="0"/>
          </a:endParaRPr>
        </a:p>
      </dsp:txBody>
      <dsp:txXfrm>
        <a:off x="1227404" y="2348802"/>
        <a:ext cx="2811468" cy="23961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635" y="539002"/>
          <a:ext cx="5206099" cy="200518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Por la Palabra es como Cristo mora entre los seguidores, al recibir su Palabra, recibimos su vida y reflejamos los mismos frutos que Él…</a:t>
          </a:r>
          <a:endParaRPr lang="es-EC" sz="2200" kern="1200" dirty="0">
            <a:latin typeface="Bw Modelica" panose="00000600000000000000" pitchFamily="50" charset="0"/>
          </a:endParaRPr>
        </a:p>
      </dsp:txBody>
      <dsp:txXfrm rot="10800000">
        <a:off x="501932" y="539002"/>
        <a:ext cx="4704802" cy="2005189"/>
      </dsp:txXfrm>
    </dsp:sp>
    <dsp:sp modelId="{8D044741-25DB-4DE0-8341-A6CE7CF03541}">
      <dsp:nvSpPr>
        <dsp:cNvPr id="0" name=""/>
        <dsp:cNvSpPr/>
      </dsp:nvSpPr>
      <dsp:spPr>
        <a:xfrm rot="10800000">
          <a:off x="635" y="2558768"/>
          <a:ext cx="5206099" cy="2054375"/>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…así, el ser alimentados por la Palabra debe ser una experiencia diaria que asegure nuestra unión con Cristo y nos capacite para vivir de acuerdo con su voluntad.</a:t>
          </a:r>
          <a:endParaRPr lang="es-EC" sz="2200" kern="1200" dirty="0">
            <a:latin typeface="Bw Modelica" panose="00000600000000000000" pitchFamily="50" charset="0"/>
          </a:endParaRPr>
        </a:p>
      </dsp:txBody>
      <dsp:txXfrm rot="10800000">
        <a:off x="514229" y="2558768"/>
        <a:ext cx="4692505" cy="20543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111704"/>
          <a:ext cx="5864697" cy="192375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propósito es producir una transformación completa: iluminar el entendimiento oscurecido, quebrantar el corazón soberbio y someter la voluntad del transgresor rebelde, con el fin supremo de salvarlo.</a:t>
          </a:r>
          <a:endParaRPr lang="es-EC" sz="2200" kern="1200" dirty="0">
            <a:latin typeface="Bw Modelica" panose="00000600000000000000" pitchFamily="50" charset="0"/>
          </a:endParaRPr>
        </a:p>
      </dsp:txBody>
      <dsp:txXfrm>
        <a:off x="0" y="2111704"/>
        <a:ext cx="5864697" cy="1923754"/>
      </dsp:txXfrm>
    </dsp:sp>
    <dsp:sp modelId="{EB05ED16-170E-4ABA-A9FC-1E534D3C8009}">
      <dsp:nvSpPr>
        <dsp:cNvPr id="0" name=""/>
        <dsp:cNvSpPr/>
      </dsp:nvSpPr>
      <dsp:spPr>
        <a:xfrm rot="10800000">
          <a:off x="0" y="20473"/>
          <a:ext cx="5864697" cy="215201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Biblia describe la acción de la Palabra de Dios como una cirugía espiritual profunda que llega a lo más íntimo del ser, revelando el pecado arraigado…</a:t>
          </a:r>
          <a:endParaRPr lang="es-EC" sz="2200" kern="1200" dirty="0">
            <a:latin typeface="Bw Modelica" panose="00000600000000000000" pitchFamily="50" charset="0"/>
          </a:endParaRPr>
        </a:p>
      </dsp:txBody>
      <dsp:txXfrm rot="10800000">
        <a:off x="0" y="20473"/>
        <a:ext cx="5864697" cy="13983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73" y="641184"/>
          <a:ext cx="4818527" cy="195731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como la Vid verdadera, y el Padre, como el Labrador no permitirán que una rama estéril permanezca unida solo de manera nominal…</a:t>
          </a:r>
          <a:endParaRPr lang="es-EC" sz="2200" kern="1200" dirty="0">
            <a:latin typeface="Bw Modelica" panose="00000600000000000000" pitchFamily="50" charset="0"/>
          </a:endParaRPr>
        </a:p>
      </dsp:txBody>
      <dsp:txXfrm>
        <a:off x="97921" y="736732"/>
        <a:ext cx="4627431" cy="1766221"/>
      </dsp:txXfrm>
    </dsp:sp>
    <dsp:sp modelId="{EBB866DD-D083-4ED5-84F5-2F33000EBA59}">
      <dsp:nvSpPr>
        <dsp:cNvPr id="0" name=""/>
        <dsp:cNvSpPr/>
      </dsp:nvSpPr>
      <dsp:spPr>
        <a:xfrm>
          <a:off x="2373" y="2878070"/>
          <a:ext cx="4859463" cy="207758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creyente que afirma estar en Cristo pero no da fruto será finalmente separado de la vid, porque su vida no refleja la transformación ni el carácter de Jesús.</a:t>
          </a:r>
          <a:endParaRPr lang="es-EC" sz="2200" kern="1200" dirty="0">
            <a:latin typeface="Bw Modelica" panose="00000600000000000000" pitchFamily="50" charset="0"/>
          </a:endParaRPr>
        </a:p>
      </dsp:txBody>
      <dsp:txXfrm>
        <a:off x="103792" y="2979489"/>
        <a:ext cx="4656625" cy="187474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95" y="326110"/>
          <a:ext cx="4863511" cy="143877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Padre, como el Labrador, los “limpia” o poda , quitando todo aquello que estorba su crecimiento espiritual…</a:t>
          </a:r>
          <a:endParaRPr lang="es-EC" sz="2200" kern="1200" dirty="0">
            <a:latin typeface="Bw Modelica" panose="00000600000000000000" pitchFamily="50" charset="0"/>
          </a:endParaRPr>
        </a:p>
      </dsp:txBody>
      <dsp:txXfrm>
        <a:off x="2395" y="326110"/>
        <a:ext cx="4863511" cy="1438772"/>
      </dsp:txXfrm>
    </dsp:sp>
    <dsp:sp modelId="{9D041828-6AD9-46A5-9720-92B6CDC6F09B}">
      <dsp:nvSpPr>
        <dsp:cNvPr id="0" name=""/>
        <dsp:cNvSpPr/>
      </dsp:nvSpPr>
      <dsp:spPr>
        <a:xfrm>
          <a:off x="2395" y="2044451"/>
          <a:ext cx="4863511" cy="129048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poda, aunque pueda causar dolor, es realizada con ternura y amor, nunca con indiferencia…</a:t>
          </a:r>
          <a:endParaRPr lang="es-EC" sz="2200" kern="1200" dirty="0">
            <a:latin typeface="Bw Modelica" panose="00000600000000000000" pitchFamily="50" charset="0"/>
          </a:endParaRPr>
        </a:p>
      </dsp:txBody>
      <dsp:txXfrm>
        <a:off x="2395" y="2044451"/>
        <a:ext cx="4863511" cy="1290489"/>
      </dsp:txXfrm>
    </dsp:sp>
    <dsp:sp modelId="{EBB866DD-D083-4ED5-84F5-2F33000EBA59}">
      <dsp:nvSpPr>
        <dsp:cNvPr id="0" name=""/>
        <dsp:cNvSpPr/>
      </dsp:nvSpPr>
      <dsp:spPr>
        <a:xfrm>
          <a:off x="2395" y="3614510"/>
          <a:ext cx="4904830" cy="16562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poda representa las pruebas, correcciones y experiencias que Dios permite para purificar el carácter, fortalecer la fe y dirigir nuestros afectos hacia el cielo. </a:t>
          </a:r>
          <a:endParaRPr lang="es-EC" sz="2200" kern="1200" dirty="0">
            <a:latin typeface="Bw Modelica" panose="00000600000000000000" pitchFamily="50" charset="0"/>
          </a:endParaRPr>
        </a:p>
      </dsp:txBody>
      <dsp:txXfrm>
        <a:off x="2395" y="3614510"/>
        <a:ext cx="4904830" cy="1656221"/>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13/8/2025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3913554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13/8/2025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13/8/2025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15.jpe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29.png"/><Relationship Id="rId10" Type="http://schemas.microsoft.com/office/2007/relationships/diagramDrawing" Target="../diagrams/drawing3.xml"/><Relationship Id="rId4" Type="http://schemas.openxmlformats.org/officeDocument/2006/relationships/image" Target="../media/image18.pn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1.jpeg"/><Relationship Id="rId7" Type="http://schemas.openxmlformats.org/officeDocument/2006/relationships/diagramLayout" Target="../diagrams/layout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15.jpeg"/><Relationship Id="rId7" Type="http://schemas.openxmlformats.org/officeDocument/2006/relationships/diagramLayout" Target="../diagrams/layout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32.png"/><Relationship Id="rId10" Type="http://schemas.microsoft.com/office/2007/relationships/diagramDrawing" Target="../diagrams/drawing6.xml"/><Relationship Id="rId4" Type="http://schemas.openxmlformats.org/officeDocument/2006/relationships/image" Target="../media/image18.pn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3.png"/><Relationship Id="rId7" Type="http://schemas.openxmlformats.org/officeDocument/2006/relationships/diagramLayout" Target="../diagrams/layout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4.png"/><Relationship Id="rId7" Type="http://schemas.openxmlformats.org/officeDocument/2006/relationships/diagramLayout" Target="../diagrams/layout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png"/><Relationship Id="rId7" Type="http://schemas.openxmlformats.org/officeDocument/2006/relationships/diagramLayout" Target="../diagrams/layout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6.png"/><Relationship Id="rId7" Type="http://schemas.openxmlformats.org/officeDocument/2006/relationships/diagramLayout" Target="../diagrams/layout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15.jpeg"/><Relationship Id="rId7" Type="http://schemas.openxmlformats.org/officeDocument/2006/relationships/diagramLayout" Target="../diagrams/layout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37.png"/><Relationship Id="rId10" Type="http://schemas.microsoft.com/office/2007/relationships/diagramDrawing" Target="../diagrams/drawing11.xml"/><Relationship Id="rId4" Type="http://schemas.openxmlformats.org/officeDocument/2006/relationships/image" Target="../media/image18.png"/><Relationship Id="rId9" Type="http://schemas.openxmlformats.org/officeDocument/2006/relationships/diagramColors" Target="../diagrams/colors11.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16 de agosto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68372" y="4466604"/>
            <a:ext cx="9653228" cy="923330"/>
          </a:xfrm>
          <a:prstGeom prst="rect">
            <a:avLst/>
          </a:prstGeom>
          <a:noFill/>
        </p:spPr>
        <p:txBody>
          <a:bodyPr wrap="square">
            <a:spAutoFit/>
          </a:bodyPr>
          <a:lstStyle/>
          <a:p>
            <a:pPr lvl="0" algn="ctr"/>
            <a:r>
              <a:rPr lang="es-MX" sz="5400" b="1" dirty="0">
                <a:effectLst/>
                <a:latin typeface="Bw Modelica ExtraBold" panose="00000900000000000000" pitchFamily="50" charset="0"/>
                <a:ea typeface="Noto Sans ExtBd" panose="020B0902040504020204" pitchFamily="34"/>
                <a:cs typeface="Noto Sans ExtBd" panose="020B0902040504020204" pitchFamily="34"/>
              </a:rPr>
              <a:t>Jesús, la Vid Verdadera</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1589C1F1-6B2B-A364-6793-608FEC249953}"/>
              </a:ext>
            </a:extLst>
          </p:cNvPr>
          <p:cNvPicPr>
            <a:picLocks noChangeAspect="1"/>
          </p:cNvPicPr>
          <p:nvPr/>
        </p:nvPicPr>
        <p:blipFill>
          <a:blip r:embed="rId6"/>
          <a:stretch>
            <a:fillRect/>
          </a:stretch>
        </p:blipFill>
        <p:spPr>
          <a:xfrm>
            <a:off x="4674176" y="425160"/>
            <a:ext cx="5862205" cy="3931967"/>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YO SOY la vid verdadera — ICDC Metropolitana">
            <a:extLst>
              <a:ext uri="{FF2B5EF4-FFF2-40B4-BE49-F238E27FC236}">
                <a16:creationId xmlns:a16="http://schemas.microsoft.com/office/drawing/2014/main" id="{261AADC2-146F-8309-FF60-0B79D46958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721"/>
          <a:stretch>
            <a:fillRect/>
          </a:stretch>
        </p:blipFill>
        <p:spPr bwMode="auto">
          <a:xfrm>
            <a:off x="0" y="-14063"/>
            <a:ext cx="12192000" cy="68899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7 </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16 de agosto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91240" y="1906505"/>
            <a:ext cx="6033504" cy="2308324"/>
          </a:xfrm>
          <a:prstGeom prst="rect">
            <a:avLst/>
          </a:prstGeom>
          <a:noFill/>
        </p:spPr>
        <p:txBody>
          <a:bodyPr wrap="square">
            <a:spAutoFit/>
          </a:bodyPr>
          <a:lstStyle/>
          <a:p>
            <a:pPr lvl="0"/>
            <a:r>
              <a:rPr lang="es-ES" sz="7200" b="1" dirty="0">
                <a:ln w="38100">
                  <a:noFill/>
                </a:ln>
                <a:solidFill>
                  <a:schemeClr val="bg1"/>
                </a:solidFill>
                <a:effectLst>
                  <a:glow rad="1397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Jesús, la Vid Verdadera</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16 de agosto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La unión con Cristo mediante una fe viviente es duradera; toda otra unión perecerá… Pero esta unión tiene su precio. El ser orgulloso entra en una unión de dependencia total.</a:t>
            </a:r>
            <a:r>
              <a:rPr lang="es-MX" sz="3600" b="1" dirty="0"/>
              <a:t>”</a:t>
            </a:r>
            <a:endParaRPr lang="es-EC" sz="3600" b="1" dirty="0"/>
          </a:p>
          <a:p>
            <a:r>
              <a:rPr lang="es-ES" sz="2000" i="1" dirty="0"/>
              <a:t>Testimonios para la Iglesia, tomo 5, p. 213</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4000" b="1" dirty="0">
                <a:solidFill>
                  <a:schemeClr val="bg1"/>
                </a:solidFill>
              </a:rPr>
              <a:t>“Separados de mí nada podéis hacer.</a:t>
            </a:r>
            <a:r>
              <a:rPr lang="es-MX" sz="4000" b="1" dirty="0">
                <a:solidFill>
                  <a:schemeClr val="bg1"/>
                </a:solidFill>
              </a:rPr>
              <a:t>”</a:t>
            </a:r>
            <a:endParaRPr lang="es-ES" sz="4000" b="1" dirty="0">
              <a:solidFill>
                <a:schemeClr val="bg1"/>
              </a:solidFill>
            </a:endParaRPr>
          </a:p>
          <a:p>
            <a:pPr>
              <a:lnSpc>
                <a:spcPct val="100000"/>
              </a:lnSpc>
            </a:pPr>
            <a:r>
              <a:rPr lang="es-EC" b="1" dirty="0">
                <a:solidFill>
                  <a:schemeClr val="bg1"/>
                </a:solidFill>
              </a:rPr>
              <a:t>(Juan 15:5, última parte)</a:t>
            </a:r>
            <a:endParaRPr lang="es-EC"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CFFF8E41-BBA2-3279-3747-E80B4C061BAE}"/>
              </a:ext>
            </a:extLst>
          </p:cNvPr>
          <p:cNvPicPr>
            <a:picLocks noChangeAspect="1"/>
          </p:cNvPicPr>
          <p:nvPr/>
        </p:nvPicPr>
        <p:blipFill>
          <a:blip r:embed="rId3"/>
          <a:srcRect l="7134" t="1677" r="14711" b="1340"/>
          <a:stretch>
            <a:fillRect/>
          </a:stretch>
        </p:blipFill>
        <p:spPr>
          <a:xfrm>
            <a:off x="5027690" y="0"/>
            <a:ext cx="7200160" cy="594654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Frágiles y dependientes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8309639" y="686289"/>
            <a:ext cx="3527865" cy="1569660"/>
          </a:xfrm>
          <a:prstGeom prst="rect">
            <a:avLst/>
          </a:prstGeom>
          <a:noFill/>
        </p:spPr>
        <p:txBody>
          <a:bodyPr wrap="square">
            <a:spAutoFit/>
          </a:bodyPr>
          <a:lstStyle/>
          <a:p>
            <a:pPr lvl="0" algn="r">
              <a:tabLst>
                <a:tab pos="1435100" algn="l"/>
                <a:tab pos="3771900" algn="l"/>
              </a:tabLst>
            </a:pPr>
            <a:r>
              <a:rPr lang="es-ES"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rPr>
              <a:t>¿Con qué se comparó Jesús, y por qué? </a:t>
            </a:r>
            <a:endParaRPr lang="es-MX"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3586938703"/>
              </p:ext>
            </p:extLst>
          </p:nvPr>
        </p:nvGraphicFramePr>
        <p:xfrm>
          <a:off x="191240" y="171775"/>
          <a:ext cx="4609359" cy="538495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57B7B6AC-5F5D-47F9-BC9A-F299917F9C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453817D1-3B94-47AE-A879-A8732AC969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8"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022D0A5-CB65-C38C-C097-2C9EA6833974}"/>
              </a:ext>
            </a:extLst>
          </p:cNvPr>
          <p:cNvPicPr>
            <a:picLocks noChangeAspect="1"/>
          </p:cNvPicPr>
          <p:nvPr/>
        </p:nvPicPr>
        <p:blipFill>
          <a:blip r:embed="rId3"/>
          <a:srcRect l="26494" r="2555"/>
          <a:stretch>
            <a:fillRect/>
          </a:stretch>
        </p:blipFill>
        <p:spPr>
          <a:xfrm>
            <a:off x="0" y="0"/>
            <a:ext cx="6921161" cy="585297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Frágiles y dependientes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6110" y="4650157"/>
            <a:ext cx="6921160" cy="1077218"/>
          </a:xfrm>
          <a:prstGeom prst="rect">
            <a:avLst/>
          </a:prstGeom>
          <a:noFill/>
        </p:spPr>
        <p:txBody>
          <a:bodyPr wrap="square">
            <a:spAutoFit/>
          </a:bodyPr>
          <a:lstStyle/>
          <a:p>
            <a:pPr lvl="0">
              <a:tabLst>
                <a:tab pos="1435100" algn="l"/>
                <a:tab pos="3771900" algn="l"/>
              </a:tabLst>
            </a:pPr>
            <a:r>
              <a:rPr lang="es-ES"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rPr>
              <a:t>¿Qué otra lección quiso ilustrar Jesús a través de la vid?</a:t>
            </a:r>
            <a:endParaRPr lang="es-MX"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5" name="Diagrama 14">
            <a:extLst>
              <a:ext uri="{FF2B5EF4-FFF2-40B4-BE49-F238E27FC236}">
                <a16:creationId xmlns:a16="http://schemas.microsoft.com/office/drawing/2014/main" id="{E3BB6EF3-0BBA-F743-9A43-33BF5871DAF6}"/>
              </a:ext>
            </a:extLst>
          </p:cNvPr>
          <p:cNvGraphicFramePr/>
          <p:nvPr>
            <p:extLst>
              <p:ext uri="{D42A27DB-BD31-4B8C-83A1-F6EECF244321}">
                <p14:modId xmlns:p14="http://schemas.microsoft.com/office/powerpoint/2010/main" val="962938749"/>
              </p:ext>
            </p:extLst>
          </p:nvPr>
        </p:nvGraphicFramePr>
        <p:xfrm>
          <a:off x="7033381" y="114502"/>
          <a:ext cx="5068352" cy="55968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condición para la fecundidad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5378904" y="4624583"/>
            <a:ext cx="6773129"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condición es esencial para una vida cristiana fructífera?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5" name="Imagen 4">
            <a:extLst>
              <a:ext uri="{FF2B5EF4-FFF2-40B4-BE49-F238E27FC236}">
                <a16:creationId xmlns:a16="http://schemas.microsoft.com/office/drawing/2014/main" id="{8A03687E-3590-562E-D794-E5B89F49FD5B}"/>
              </a:ext>
            </a:extLst>
          </p:cNvPr>
          <p:cNvPicPr>
            <a:picLocks noChangeAspect="1"/>
          </p:cNvPicPr>
          <p:nvPr/>
        </p:nvPicPr>
        <p:blipFill>
          <a:blip r:embed="rId5"/>
          <a:stretch>
            <a:fillRect/>
          </a:stretch>
        </p:blipFill>
        <p:spPr>
          <a:xfrm>
            <a:off x="5378904" y="-10909"/>
            <a:ext cx="6813095" cy="4547741"/>
          </a:xfrm>
          <a:prstGeom prst="rect">
            <a:avLst/>
          </a:prstGeom>
        </p:spPr>
      </p:pic>
      <p:graphicFrame>
        <p:nvGraphicFramePr>
          <p:cNvPr id="10" name="Diagrama 9">
            <a:extLst>
              <a:ext uri="{FF2B5EF4-FFF2-40B4-BE49-F238E27FC236}">
                <a16:creationId xmlns:a16="http://schemas.microsoft.com/office/drawing/2014/main" id="{D4E48B28-47C4-525B-9449-B4BE97253727}"/>
              </a:ext>
            </a:extLst>
          </p:cNvPr>
          <p:cNvGraphicFramePr/>
          <p:nvPr>
            <p:extLst>
              <p:ext uri="{D42A27DB-BD31-4B8C-83A1-F6EECF244321}">
                <p14:modId xmlns:p14="http://schemas.microsoft.com/office/powerpoint/2010/main" val="3819696072"/>
              </p:ext>
            </p:extLst>
          </p:nvPr>
        </p:nvGraphicFramePr>
        <p:xfrm>
          <a:off x="171534" y="33733"/>
          <a:ext cx="5068352" cy="55968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299F3E4-742F-FD79-75F2-F29F319CD792}"/>
              </a:ext>
            </a:extLst>
          </p:cNvPr>
          <p:cNvPicPr>
            <a:picLocks noChangeAspect="1"/>
          </p:cNvPicPr>
          <p:nvPr/>
        </p:nvPicPr>
        <p:blipFill>
          <a:blip r:embed="rId3"/>
          <a:stretch>
            <a:fillRect/>
          </a:stretch>
        </p:blipFill>
        <p:spPr>
          <a:xfrm>
            <a:off x="-19419" y="-4932"/>
            <a:ext cx="4572000" cy="6858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condición para la fecundidad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4569011" y="0"/>
            <a:ext cx="7583309"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le sucede a una persona que está separada de Cristo?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C3FF6D8C-0611-0A87-2FB6-27C7E7C3BE86}"/>
              </a:ext>
            </a:extLst>
          </p:cNvPr>
          <p:cNvGraphicFramePr/>
          <p:nvPr>
            <p:extLst>
              <p:ext uri="{D42A27DB-BD31-4B8C-83A1-F6EECF244321}">
                <p14:modId xmlns:p14="http://schemas.microsoft.com/office/powerpoint/2010/main" val="3457922267"/>
              </p:ext>
            </p:extLst>
          </p:nvPr>
        </p:nvGraphicFramePr>
        <p:xfrm>
          <a:off x="4950992" y="1390211"/>
          <a:ext cx="7110984" cy="426314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53A90E55-3685-4914-96D7-0C5C75D9D7EE}"/>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graphicEl>
                                              <a:dgm id="{67AD5815-D48F-4B37-A501-28CE02066AF9}"/>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graphicEl>
                                              <a:dgm id="{CE12C251-47EA-4FB5-A1F7-56C8D63FBC4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904DA112-724A-4A4A-8BC4-4994604750E0}"/>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2637FC9F-6592-4DE2-AD7B-2A237779956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8"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rganizados siguiendo la guía del libro de Dios | Estudio">
            <a:extLst>
              <a:ext uri="{FF2B5EF4-FFF2-40B4-BE49-F238E27FC236}">
                <a16:creationId xmlns:a16="http://schemas.microsoft.com/office/drawing/2014/main" id="{69AA5BBE-2F79-61C2-A91D-D82AA6678D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83" t="-1" r="13424" b="18199"/>
          <a:stretch>
            <a:fillRect/>
          </a:stretch>
        </p:blipFill>
        <p:spPr bwMode="auto">
          <a:xfrm>
            <a:off x="4310667" y="-9218"/>
            <a:ext cx="7881333" cy="4740965"/>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condición para la fecundidad</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3538728" y="4741723"/>
            <a:ext cx="8696161"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se revela el verdadero discipulado?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1" name="Diagrama 10">
            <a:extLst>
              <a:ext uri="{FF2B5EF4-FFF2-40B4-BE49-F238E27FC236}">
                <a16:creationId xmlns:a16="http://schemas.microsoft.com/office/drawing/2014/main" id="{204752B5-4925-16A5-7746-1FD47320A987}"/>
              </a:ext>
            </a:extLst>
          </p:cNvPr>
          <p:cNvGraphicFramePr/>
          <p:nvPr>
            <p:extLst>
              <p:ext uri="{D42A27DB-BD31-4B8C-83A1-F6EECF244321}">
                <p14:modId xmlns:p14="http://schemas.microsoft.com/office/powerpoint/2010/main" val="2326372919"/>
              </p:ext>
            </p:extLst>
          </p:nvPr>
        </p:nvGraphicFramePr>
        <p:xfrm>
          <a:off x="0" y="117966"/>
          <a:ext cx="4310667" cy="55178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C2738AC8-570C-4F5F-A69D-38468D909363}"/>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76726EAD-0F37-4168-9563-B0AF9F59BC1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graphicEl>
                                              <a:dgm id="{1835CD61-4AD6-4276-8C75-84FFB9085FC6}"/>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graphicEl>
                                              <a:dgm id="{619FBB98-A6A7-4D35-B540-EE155DBD2EF6}"/>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graphicEl>
                                              <a:dgm id="{B699B9C6-0B17-453E-8D56-50244D14CE5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graphicEl>
                                              <a:dgm id="{5619D3DC-9C7A-4DD8-A4EF-45123AC5B93C}"/>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graphicEl>
                                              <a:dgm id="{D013DE25-2732-40CD-B899-CEBD1D6CDA1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1"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Permaneciendo en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52617" y="4174426"/>
            <a:ext cx="6175003"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¿Cuál será el resultado seguro de nuestra conexión constante con Cristo?</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6" name="Imagen 5">
            <a:extLst>
              <a:ext uri="{FF2B5EF4-FFF2-40B4-BE49-F238E27FC236}">
                <a16:creationId xmlns:a16="http://schemas.microsoft.com/office/drawing/2014/main" id="{28496EE3-51AA-C747-C1D3-F2354D478FF0}"/>
              </a:ext>
            </a:extLst>
          </p:cNvPr>
          <p:cNvPicPr>
            <a:picLocks noChangeAspect="1"/>
          </p:cNvPicPr>
          <p:nvPr/>
        </p:nvPicPr>
        <p:blipFill>
          <a:blip r:embed="rId5"/>
          <a:stretch>
            <a:fillRect/>
          </a:stretch>
        </p:blipFill>
        <p:spPr>
          <a:xfrm>
            <a:off x="0" y="-1"/>
            <a:ext cx="5964382" cy="4175067"/>
          </a:xfrm>
          <a:prstGeom prst="rect">
            <a:avLst/>
          </a:prstGeom>
        </p:spPr>
      </p:pic>
      <p:graphicFrame>
        <p:nvGraphicFramePr>
          <p:cNvPr id="11" name="Diagrama 10">
            <a:extLst>
              <a:ext uri="{FF2B5EF4-FFF2-40B4-BE49-F238E27FC236}">
                <a16:creationId xmlns:a16="http://schemas.microsoft.com/office/drawing/2014/main" id="{DA924F6C-B01F-0C93-5E32-1F1724ED0BA9}"/>
              </a:ext>
            </a:extLst>
          </p:cNvPr>
          <p:cNvGraphicFramePr/>
          <p:nvPr>
            <p:extLst>
              <p:ext uri="{D42A27DB-BD31-4B8C-83A1-F6EECF244321}">
                <p14:modId xmlns:p14="http://schemas.microsoft.com/office/powerpoint/2010/main" val="3814042410"/>
              </p:ext>
            </p:extLst>
          </p:nvPr>
        </p:nvGraphicFramePr>
        <p:xfrm>
          <a:off x="6346567" y="253211"/>
          <a:ext cx="5715409" cy="524931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CuadroTexto 7">
            <a:extLst>
              <a:ext uri="{FF2B5EF4-FFF2-40B4-BE49-F238E27FC236}">
                <a16:creationId xmlns:a16="http://schemas.microsoft.com/office/drawing/2014/main" id="{F4C31E4B-5F3E-99F5-229A-02438DD383C8}"/>
              </a:ext>
            </a:extLst>
          </p:cNvPr>
          <p:cNvSpPr txBox="1"/>
          <p:nvPr/>
        </p:nvSpPr>
        <p:spPr>
          <a:xfrm>
            <a:off x="52617" y="98251"/>
            <a:ext cx="1605258" cy="2031325"/>
          </a:xfrm>
          <a:prstGeom prst="rect">
            <a:avLst/>
          </a:prstGeom>
          <a:noFill/>
        </p:spPr>
        <p:txBody>
          <a:bodyPr wrap="square" rtlCol="0">
            <a:spAutoFit/>
          </a:bodyPr>
          <a:lstStyle/>
          <a:p>
            <a:r>
              <a:rPr lang="es-ES" dirty="0">
                <a:latin typeface="Bw Modelica" panose="00000600000000000000" pitchFamily="50" charset="0"/>
              </a:rPr>
              <a:t>Por medio de la gracia de Cristo podemos realizar todo lo que Dios requiere.</a:t>
            </a:r>
            <a:endParaRPr lang="es-EC" dirty="0">
              <a:latin typeface="Bw Modelica" panose="00000600000000000000" pitchFamily="50" charset="0"/>
            </a:endParaRP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9281C726-944D-483E-8AE8-CB58923C175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E9391944-25AF-46C4-B1AF-05FE159529E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E468CAB8-F90F-41CE-B051-EA9FA18EC7C3}"/>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graphicEl>
                                              <a:dgm id="{8DEFFA9F-E8A6-4AFA-806E-EF21D79CF252}"/>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1" grpId="0">
        <p:bldSub>
          <a:bldDgm bld="one"/>
        </p:bldSub>
      </p:bldGraphic>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BDFFDF5-538B-361C-0981-367DC76E26BA}"/>
              </a:ext>
            </a:extLst>
          </p:cNvPr>
          <p:cNvPicPr>
            <a:picLocks noChangeAspect="1"/>
          </p:cNvPicPr>
          <p:nvPr/>
        </p:nvPicPr>
        <p:blipFill rotWithShape="1">
          <a:blip r:embed="rId3"/>
          <a:srcRect l="24610"/>
          <a:stretch/>
        </p:blipFill>
        <p:spPr>
          <a:xfrm>
            <a:off x="5569527" y="0"/>
            <a:ext cx="6622473" cy="585254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Permaneciendo en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5760150" y="160022"/>
            <a:ext cx="3560496" cy="304698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¿Bajo qué condición podemos permanecer en el amor de Cristo?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4" name="Diagrama 13">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2478916913"/>
              </p:ext>
            </p:extLst>
          </p:nvPr>
        </p:nvGraphicFramePr>
        <p:xfrm>
          <a:off x="171534" y="502003"/>
          <a:ext cx="5294084" cy="47459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93657B8-5C94-6AAF-B895-3372BFF44C43}"/>
              </a:ext>
            </a:extLst>
          </p:cNvPr>
          <p:cNvPicPr>
            <a:picLocks noChangeAspect="1"/>
          </p:cNvPicPr>
          <p:nvPr/>
        </p:nvPicPr>
        <p:blipFill rotWithShape="1">
          <a:blip r:embed="rId3"/>
          <a:srcRect r="5147"/>
          <a:stretch/>
        </p:blipFill>
        <p:spPr>
          <a:xfrm>
            <a:off x="1" y="0"/>
            <a:ext cx="7065817" cy="419017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Traspasando para restaurar</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 y="4157715"/>
            <a:ext cx="7449206"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dice Jesús sobre su palabra como vínculo de unión entre Él y los creyentes?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03E7915D-F701-04F6-902C-C1F7D2851737}"/>
              </a:ext>
            </a:extLst>
          </p:cNvPr>
          <p:cNvGraphicFramePr/>
          <p:nvPr>
            <p:extLst>
              <p:ext uri="{D42A27DB-BD31-4B8C-83A1-F6EECF244321}">
                <p14:modId xmlns:p14="http://schemas.microsoft.com/office/powerpoint/2010/main" val="2592472147"/>
              </p:ext>
            </p:extLst>
          </p:nvPr>
        </p:nvGraphicFramePr>
        <p:xfrm>
          <a:off x="6854605" y="391612"/>
          <a:ext cx="5207371" cy="515214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98A78D2-FAF2-DB30-A076-C2273DFED4C4}"/>
              </a:ext>
            </a:extLst>
          </p:cNvPr>
          <p:cNvPicPr>
            <a:picLocks noChangeAspect="1"/>
          </p:cNvPicPr>
          <p:nvPr/>
        </p:nvPicPr>
        <p:blipFill>
          <a:blip r:embed="rId3"/>
          <a:stretch>
            <a:fillRect/>
          </a:stretch>
        </p:blipFill>
        <p:spPr>
          <a:xfrm>
            <a:off x="6276109" y="1615433"/>
            <a:ext cx="5915336" cy="504605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Traspasando para restaurar</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30024" y="114502"/>
            <a:ext cx="11931952"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Describe cómo una especie de cirugía espiritual transforma nuestros motivos y actitudes interiores al someternos a la Palabra de Dios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2770450087"/>
              </p:ext>
            </p:extLst>
          </p:nvPr>
        </p:nvGraphicFramePr>
        <p:xfrm>
          <a:off x="231303" y="1649798"/>
          <a:ext cx="5864697" cy="405593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CuadroTexto 9">
            <a:extLst>
              <a:ext uri="{FF2B5EF4-FFF2-40B4-BE49-F238E27FC236}">
                <a16:creationId xmlns:a16="http://schemas.microsoft.com/office/drawing/2014/main" id="{275C35BB-558B-4317-076F-3187CC2854AD}"/>
              </a:ext>
            </a:extLst>
          </p:cNvPr>
          <p:cNvSpPr txBox="1"/>
          <p:nvPr/>
        </p:nvSpPr>
        <p:spPr>
          <a:xfrm>
            <a:off x="6359237" y="1684162"/>
            <a:ext cx="2618509" cy="1477328"/>
          </a:xfrm>
          <a:prstGeom prst="rect">
            <a:avLst/>
          </a:prstGeom>
          <a:noFill/>
        </p:spPr>
        <p:txBody>
          <a:bodyPr wrap="square" rtlCol="0">
            <a:spAutoFit/>
          </a:bodyPr>
          <a:lstStyle/>
          <a:p>
            <a:r>
              <a:rPr lang="es-ES" dirty="0">
                <a:solidFill>
                  <a:schemeClr val="bg1"/>
                </a:solidFill>
                <a:latin typeface="Bw Modelica" panose="00000600000000000000" pitchFamily="50" charset="0"/>
              </a:rPr>
              <a:t>La Palabra destruye la naturaleza terrenal y natural e imparte nueva vida en Cristo Jesús.</a:t>
            </a:r>
            <a:endParaRPr lang="es-EC" dirty="0">
              <a:solidFill>
                <a:schemeClr val="bg1"/>
              </a:solidFill>
              <a:latin typeface="Bw Modelica" panose="00000600000000000000" pitchFamily="50" charset="0"/>
            </a:endParaRPr>
          </a:p>
        </p:txBody>
      </p:sp>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812116EE-53DE-498E-8E86-AA93E94C6B9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C341FA66-8EA9-E7F3-256E-62A7D7C20494}"/>
              </a:ext>
            </a:extLst>
          </p:cNvPr>
          <p:cNvPicPr>
            <a:picLocks noChangeAspect="1"/>
          </p:cNvPicPr>
          <p:nvPr/>
        </p:nvPicPr>
        <p:blipFill rotWithShape="1">
          <a:blip r:embed="rId3"/>
          <a:srcRect l="-1" r="12456"/>
          <a:stretch/>
        </p:blipFill>
        <p:spPr>
          <a:xfrm>
            <a:off x="0" y="-8073"/>
            <a:ext cx="6670964" cy="4286250"/>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¿Para ser quemado o podado?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75816" y="4334185"/>
            <a:ext cx="6595147" cy="1431161"/>
          </a:xfrm>
          <a:prstGeom prst="rect">
            <a:avLst/>
          </a:prstGeom>
          <a:noFill/>
        </p:spPr>
        <p:txBody>
          <a:bodyPr wrap="square">
            <a:spAutoFit/>
          </a:bodyPr>
          <a:lstStyle/>
          <a:p>
            <a:pPr lvl="0">
              <a:tabLst>
                <a:tab pos="1435100" algn="l"/>
                <a:tab pos="3771900" algn="l"/>
              </a:tabLst>
            </a:pPr>
            <a:r>
              <a:rPr lang="es-ES" sz="2900" dirty="0">
                <a:latin typeface="Noto Sans ExtBd" panose="020B0902040504020204" pitchFamily="34"/>
                <a:ea typeface="Noto Sans ExtBd" panose="020B0902040504020204" pitchFamily="34"/>
                <a:cs typeface="Noto Sans ExtBd" panose="020B0902040504020204" pitchFamily="34"/>
              </a:rPr>
              <a:t>¿Qué hará Cristo con el creyente que dice estar en Cristo pero no lleva fruto? </a:t>
            </a:r>
            <a:endParaRPr lang="es-EC" sz="29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9" name="Diagrama 8">
            <a:extLst>
              <a:ext uri="{FF2B5EF4-FFF2-40B4-BE49-F238E27FC236}">
                <a16:creationId xmlns:a16="http://schemas.microsoft.com/office/drawing/2014/main" id="{AFAD0C92-693A-7BE7-2AA5-4BDA71C46969}"/>
              </a:ext>
            </a:extLst>
          </p:cNvPr>
          <p:cNvGraphicFramePr/>
          <p:nvPr>
            <p:extLst>
              <p:ext uri="{D42A27DB-BD31-4B8C-83A1-F6EECF244321}">
                <p14:modId xmlns:p14="http://schemas.microsoft.com/office/powerpoint/2010/main" val="66156546"/>
              </p:ext>
            </p:extLst>
          </p:nvPr>
        </p:nvGraphicFramePr>
        <p:xfrm>
          <a:off x="7033381" y="114502"/>
          <a:ext cx="4864210" cy="55968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¿Para ser quemado o podado?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4946073" y="4717581"/>
            <a:ext cx="7170110" cy="984885"/>
          </a:xfrm>
          <a:prstGeom prst="rect">
            <a:avLst/>
          </a:prstGeom>
          <a:noFill/>
        </p:spPr>
        <p:txBody>
          <a:bodyPr wrap="square">
            <a:spAutoFit/>
          </a:bodyPr>
          <a:lstStyle/>
          <a:p>
            <a:pPr lvl="0" algn="r">
              <a:tabLst>
                <a:tab pos="1435100" algn="l"/>
                <a:tab pos="3771900" algn="l"/>
              </a:tabLst>
            </a:pPr>
            <a:r>
              <a:rPr lang="es-ES" sz="2900" dirty="0">
                <a:latin typeface="Noto Sans ExtBd" panose="020B0902040504020204" pitchFamily="34"/>
                <a:ea typeface="Noto Sans ExtBd" panose="020B0902040504020204" pitchFamily="34"/>
                <a:cs typeface="Noto Sans ExtBd" panose="020B0902040504020204" pitchFamily="34"/>
              </a:rPr>
              <a:t>¿Qué hace Jesús con los pámpanos que permanecen en Él? </a:t>
            </a:r>
            <a:endParaRPr lang="es-EC" sz="2900" dirty="0">
              <a:ln w="0"/>
              <a:latin typeface="Noto Sans ExtBd" panose="020B0902040504020204" pitchFamily="3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BC7213C8-31F1-A953-B145-473A10AA3EF6}"/>
              </a:ext>
            </a:extLst>
          </p:cNvPr>
          <p:cNvPicPr>
            <a:picLocks noChangeAspect="1"/>
          </p:cNvPicPr>
          <p:nvPr/>
        </p:nvPicPr>
        <p:blipFill>
          <a:blip r:embed="rId5"/>
          <a:stretch>
            <a:fillRect/>
          </a:stretch>
        </p:blipFill>
        <p:spPr>
          <a:xfrm>
            <a:off x="5216236" y="-13199"/>
            <a:ext cx="6994155" cy="4595590"/>
          </a:xfrm>
          <a:prstGeom prst="rect">
            <a:avLst/>
          </a:prstGeom>
        </p:spPr>
      </p:pic>
      <p:graphicFrame>
        <p:nvGraphicFramePr>
          <p:cNvPr id="10" name="Diagrama 9">
            <a:extLst>
              <a:ext uri="{FF2B5EF4-FFF2-40B4-BE49-F238E27FC236}">
                <a16:creationId xmlns:a16="http://schemas.microsoft.com/office/drawing/2014/main" id="{F05EEEA2-59F8-E888-1018-5F7A3F93C9F6}"/>
              </a:ext>
            </a:extLst>
          </p:cNvPr>
          <p:cNvGraphicFramePr/>
          <p:nvPr>
            <p:extLst>
              <p:ext uri="{D42A27DB-BD31-4B8C-83A1-F6EECF244321}">
                <p14:modId xmlns:p14="http://schemas.microsoft.com/office/powerpoint/2010/main" val="2699743987"/>
              </p:ext>
            </p:extLst>
          </p:nvPr>
        </p:nvGraphicFramePr>
        <p:xfrm>
          <a:off x="171534" y="33733"/>
          <a:ext cx="4909621" cy="55968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CuadroTexto 11">
            <a:extLst>
              <a:ext uri="{FF2B5EF4-FFF2-40B4-BE49-F238E27FC236}">
                <a16:creationId xmlns:a16="http://schemas.microsoft.com/office/drawing/2014/main" id="{16AD5EBA-78C1-6F1A-5F02-52D9147397A8}"/>
              </a:ext>
            </a:extLst>
          </p:cNvPr>
          <p:cNvSpPr txBox="1"/>
          <p:nvPr/>
        </p:nvSpPr>
        <p:spPr>
          <a:xfrm>
            <a:off x="5216236" y="3943643"/>
            <a:ext cx="6975764"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solidFill>
                  <a:schemeClr val="bg1"/>
                </a:solidFill>
                <a:latin typeface="Bw Modelica" panose="00000600000000000000" pitchFamily="50" charset="0"/>
              </a:rPr>
              <a:t>El objetivo final de la poda es que el fruto espiritual sea más abundante, más puro y para la gloria de Dios.</a:t>
            </a:r>
            <a:endParaRPr lang="es-EC" dirty="0">
              <a:solidFill>
                <a:schemeClr val="bg1"/>
              </a:solidFill>
              <a:latin typeface="Bw Modelica" panose="00000600000000000000" pitchFamily="50" charset="0"/>
            </a:endParaRPr>
          </a:p>
        </p:txBody>
      </p:sp>
    </p:spTree>
    <p:extLst>
      <p:ext uri="{BB962C8B-B14F-4D97-AF65-F5344CB8AC3E}">
        <p14:creationId xmlns:p14="http://schemas.microsoft.com/office/powerpoint/2010/main" val="315770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Sub>
          <a:bldDgm bld="one"/>
        </p:bldSub>
      </p:bldGraphic>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77730" y="381783"/>
            <a:ext cx="2456598"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Separados de Cristo, nada podemos hacer, pero al permanecer en comunión constante con Él y permitir que el Padre, como Labrador, nos limpie de todo lo que estorba, producimos fruto abundante que evidencia nuestro discipulado.</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314448"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la Vid Verdadera, es la única fuente de vida y fruto espiritual para el creyente. Unidos a Él por la fe, recibimos la fuerza vital que transforma nuestro carácter, purifica nuestro corazón y nos capacita para glorificar a Dios. </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56126" y="381783"/>
            <a:ext cx="2397422"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unión con Cristo, una vez establecida por la fe, debe ser  mantenida mediante una comunión continua con Él. No puede ser ocasional, sino permanente, pues esta nos sostiene, nos da fuerza para vencer el pecado y resistir la tentación.</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92403" y="381783"/>
            <a:ext cx="2326787"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Permanecer en el amor de Cristo implica vivir en una relación de obediencia y entrega constante, guardando su Palabra y sus mandamientos como evidencia de que Su amor mora en nosotros. </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786" y="381783"/>
            <a:ext cx="2377797"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Palabra de Dios es el vínculo vital que une al creyente con Jesús, a través de ella, nuestro corazón es iluminado, nuestro entendimiento aclarado y nuestro carácter transformado.</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102" y="2933820"/>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permanecer en Cristo cada día, renunciando al orgullo y a la autosuficiencia, dependiendo totalmente de Él!</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94102" y="660062"/>
            <a:ext cx="6358318"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solo estando unido a Cristo por una fe viva puedo tener verdadera vida espiritual y producir frutos.</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1251846</TotalTime>
  <Words>1400</Words>
  <Application>Microsoft Office PowerPoint</Application>
  <PresentationFormat>Panorámica</PresentationFormat>
  <Paragraphs>126</Paragraphs>
  <Slides>20</Slides>
  <Notes>15</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20</vt:i4>
      </vt:variant>
    </vt:vector>
  </HeadingPairs>
  <TitlesOfParts>
    <vt:vector size="40"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9212</cp:revision>
  <dcterms:created xsi:type="dcterms:W3CDTF">2017-06-02T15:34:13Z</dcterms:created>
  <dcterms:modified xsi:type="dcterms:W3CDTF">2025-08-14T00:38:57Z</dcterms:modified>
</cp:coreProperties>
</file>