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395" r:id="rId2"/>
    <p:sldId id="256" r:id="rId3"/>
    <p:sldId id="340" r:id="rId4"/>
    <p:sldId id="544" r:id="rId5"/>
    <p:sldId id="392" r:id="rId6"/>
    <p:sldId id="274" r:id="rId7"/>
    <p:sldId id="557" r:id="rId8"/>
    <p:sldId id="565" r:id="rId9"/>
    <p:sldId id="551" r:id="rId10"/>
    <p:sldId id="550" r:id="rId11"/>
    <p:sldId id="558" r:id="rId12"/>
    <p:sldId id="538" r:id="rId13"/>
    <p:sldId id="566" r:id="rId14"/>
    <p:sldId id="567" r:id="rId15"/>
    <p:sldId id="570" r:id="rId16"/>
    <p:sldId id="572" r:id="rId17"/>
    <p:sldId id="276" r:id="rId18"/>
    <p:sldId id="265" r:id="rId19"/>
    <p:sldId id="393" r:id="rId20"/>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7F3"/>
    <a:srgbClr val="F6E1B9"/>
    <a:srgbClr val="D2C0B2"/>
    <a:srgbClr val="0A2560"/>
    <a:srgbClr val="F8EFE6"/>
    <a:srgbClr val="F9EBCF"/>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3621" autoAdjust="0"/>
  </p:normalViewPr>
  <p:slideViewPr>
    <p:cSldViewPr snapToGrid="0">
      <p:cViewPr varScale="1">
        <p:scale>
          <a:sx n="74" d="100"/>
          <a:sy n="74" d="100"/>
        </p:scale>
        <p:origin x="955"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Su amor fue pleno, inmutable, perfecto y fue demostrado en el sacrificio supremo de entregar su vida, no solo por los que lo amaban, sino incluso por los que lo rechazaban.</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Para los seguidores de Cristo, su amor significa el modelo de entrega absoluta que debemos ejercer los unos para con los otros, pues este es el testimonio de que Cristo está formado en nuestro ser.  </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39690">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2" custScaleX="277778" custScaleY="41771">
        <dgm:presLayoutVars>
          <dgm:chMax val="1"/>
          <dgm:bulletEnabled val="1"/>
        </dgm:presLayoutVars>
      </dgm:prSet>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l"/>
          <a:r>
            <a:rPr lang="es-ES" sz="2200" dirty="0">
              <a:latin typeface="Bw Modelica" panose="00000600000000000000" pitchFamily="50" charset="0"/>
            </a:rPr>
            <a:t>El primer fruto del Espíritu Santo es el amor, este amor no es superficial, sino ágape, es decir desinteresado, honesto, voluntario e incondicional, y proviene solo de Dios…</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l"/>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l"/>
          <a:endParaRPr lang="es-EC" sz="2200">
            <a:latin typeface="Bw Modelica" panose="00000600000000000000" pitchFamily="50" charset="0"/>
          </a:endParaRPr>
        </a:p>
      </dgm:t>
    </dgm:pt>
    <dgm:pt modelId="{FC40C24D-3E42-43AA-8F5B-476FC54DA11A}">
      <dgm:prSet custT="1"/>
      <dgm:spPr/>
      <dgm:t>
        <a:bodyPr/>
        <a:lstStyle/>
        <a:p>
          <a:pPr algn="l"/>
          <a:r>
            <a:rPr lang="es-ES" sz="2200" dirty="0">
              <a:latin typeface="Bw Modelica" panose="00000600000000000000" pitchFamily="50" charset="0"/>
            </a:rPr>
            <a:t>…sabemos que este fruto está perfeccionado en nosotros cuando el impulso de ayudar y beneficiar a otros brota constantemente desde nuestro interior.</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l"/>
          <a:endParaRPr lang="es-EC"/>
        </a:p>
      </dgm:t>
    </dgm:pt>
    <dgm:pt modelId="{5707764E-9E11-4CA4-8E19-B2DFAAA2F56C}" type="sibTrans" cxnId="{B1BAD1DF-D96C-46E9-91BD-0FF2298E089D}">
      <dgm:prSet/>
      <dgm:spPr/>
      <dgm:t>
        <a:bodyPr/>
        <a:lstStyle/>
        <a:p>
          <a:pPr algn="l"/>
          <a:endParaRPr lang="es-EC"/>
        </a:p>
      </dgm:t>
    </dgm:pt>
    <dgm:pt modelId="{043F3812-5CF2-4D5E-924C-1599EB812F02}" type="pres">
      <dgm:prSet presAssocID="{8B688827-D66A-4C90-9932-ED11D76A0A27}" presName="Name0" presStyleCnt="0">
        <dgm:presLayoutVars>
          <dgm:chPref val="3"/>
          <dgm:dir/>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2000000" custScaleY="1925808"/>
      <dgm:spPr>
        <a:prstGeom prst="homePlate">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2000000" custScaleY="1973047"/>
      <dgm:spPr>
        <a:prstGeom prst="homePlate">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Cristo lo llamó “nuevo” porque implicaba una experiencia distinta y superior. Hasta entonces, los discípulos no se habían amado unos a otros como Él los había amado…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…pero al contemplar su vida y su muerte recibirían un concepto renovado del verdadero amor, nuevas ideas y principios debían gobernar su conducta…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…y al ser llenos del Espíritu Santo, ese mismo principio que impulsó a Cristo debía impulsarlos a ellos a amar como Él amó. </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31779">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30806">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6572">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pt>
    <dgm:pt modelId="{30486BA8-C6C0-43F4-A4FF-33E5B21A8DAE}">
      <dgm:prSet phldrT="[Texto]" custT="1"/>
      <dgm:spPr/>
      <dgm:t>
        <a:bodyPr/>
        <a:lstStyle/>
        <a:p>
          <a:r>
            <a:rPr lang="es-ES" sz="2200" dirty="0">
              <a:latin typeface="Bw Modelica" panose="00000600000000000000" pitchFamily="50" charset="0"/>
            </a:rPr>
            <a:t>La señal de que somos hijos de Dios y amigos de Cristo no es solamente nuestra profesión de fe, sino una vida guiada por el Espíritu Santo…</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…y revelada en la práctica de la justicia y en un amor fraternal, incluso haciendo sacrificios a fin de convertir a las almas del error a la verdad.</a:t>
          </a:r>
          <a:endParaRPr lang="es-EC" sz="2200" dirty="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custScaleY="71997">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custScaleY="71098">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5EBEFE3-BE35-4EB3-B369-AB524D659C18}"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BB1F098E-4F36-4F29-A866-1E1117BCF0E1}">
      <dgm:prSet phldrT="[Texto]" custT="1"/>
      <dgm:spPr/>
      <dgm:t>
        <a:bodyPr/>
        <a:lstStyle/>
        <a:p>
          <a:r>
            <a:rPr lang="es-ES" sz="2200" dirty="0">
              <a:latin typeface="Bw Modelica" panose="00000600000000000000" pitchFamily="50" charset="0"/>
            </a:rPr>
            <a:t>Jesús honra y recompensa a sus fieles seguidores llamándolos amigos…</a:t>
          </a:r>
          <a:endParaRPr lang="es-EC" sz="2200" dirty="0">
            <a:latin typeface="Bw Modelica" panose="00000600000000000000" pitchFamily="50" charset="0"/>
          </a:endParaRPr>
        </a:p>
      </dgm:t>
    </dgm:pt>
    <dgm:pt modelId="{195E2738-45C4-4ECB-951D-121E277290B3}" type="parTrans" cxnId="{925AEC7C-049C-4412-ACD3-B2FEEF119DC2}">
      <dgm:prSet/>
      <dgm:spPr/>
      <dgm:t>
        <a:bodyPr/>
        <a:lstStyle/>
        <a:p>
          <a:endParaRPr lang="es-EC" sz="2200">
            <a:latin typeface="Bw Modelica" panose="00000600000000000000" pitchFamily="50" charset="0"/>
          </a:endParaRPr>
        </a:p>
      </dgm:t>
    </dgm:pt>
    <dgm:pt modelId="{E51C892C-6AEE-424A-8D65-C4D078FD5E1B}" type="sibTrans" cxnId="{925AEC7C-049C-4412-ACD3-B2FEEF119DC2}">
      <dgm:prSet/>
      <dgm:spPr/>
      <dgm:t>
        <a:bodyPr/>
        <a:lstStyle/>
        <a:p>
          <a:endParaRPr lang="es-EC" sz="2200">
            <a:latin typeface="Bw Modelica" panose="00000600000000000000" pitchFamily="50" charset="0"/>
          </a:endParaRPr>
        </a:p>
      </dgm:t>
    </dgm:pt>
    <dgm:pt modelId="{5AD20F11-2C13-420B-88B9-2574B534AF95}">
      <dgm:prSet phldrT="[Texto]" custT="1"/>
      <dgm:spPr/>
      <dgm:t>
        <a:bodyPr/>
        <a:lstStyle/>
        <a:p>
          <a:r>
            <a:rPr lang="es-ES" sz="2200" dirty="0">
              <a:latin typeface="Bw Modelica" panose="00000600000000000000" pitchFamily="50" charset="0"/>
            </a:rPr>
            <a:t>…porque con dedicación seria, trabajo generoso y esfuerzo paciente han cumplido fiel y bondadosamente sus mandatos.</a:t>
          </a:r>
          <a:endParaRPr lang="es-EC" sz="2200" dirty="0">
            <a:latin typeface="Bw Modelica" panose="00000600000000000000" pitchFamily="50" charset="0"/>
          </a:endParaRPr>
        </a:p>
      </dgm:t>
    </dgm:pt>
    <dgm:pt modelId="{7A4E22F0-2049-4A71-80A1-22D7BE480FB6}" type="parTrans" cxnId="{D4352AE3-8658-4218-ACDF-FAF1725D6B5A}">
      <dgm:prSet/>
      <dgm:spPr/>
      <dgm:t>
        <a:bodyPr/>
        <a:lstStyle/>
        <a:p>
          <a:endParaRPr lang="es-EC" sz="2200">
            <a:latin typeface="Bw Modelica" panose="00000600000000000000" pitchFamily="50" charset="0"/>
          </a:endParaRPr>
        </a:p>
      </dgm:t>
    </dgm:pt>
    <dgm:pt modelId="{2761BC54-84E7-402E-845D-1405966DCF5D}" type="sibTrans" cxnId="{D4352AE3-8658-4218-ACDF-FAF1725D6B5A}">
      <dgm:prSet/>
      <dgm:spPr/>
      <dgm:t>
        <a:bodyPr/>
        <a:lstStyle/>
        <a:p>
          <a:endParaRPr lang="es-EC" sz="2200">
            <a:latin typeface="Bw Modelica" panose="00000600000000000000" pitchFamily="50" charset="0"/>
          </a:endParaRPr>
        </a:p>
      </dgm:t>
    </dgm:pt>
    <dgm:pt modelId="{76A28CE3-2716-4E2D-826B-679D85F47CAD}" type="pres">
      <dgm:prSet presAssocID="{A5EBEFE3-BE35-4EB3-B369-AB524D659C18}" presName="rootnode" presStyleCnt="0">
        <dgm:presLayoutVars>
          <dgm:chMax/>
          <dgm:chPref/>
          <dgm:dir/>
          <dgm:animLvl val="lvl"/>
        </dgm:presLayoutVars>
      </dgm:prSet>
      <dgm:spPr/>
    </dgm:pt>
    <dgm:pt modelId="{4878C20F-4A15-4CBD-A843-51022F72003B}" type="pres">
      <dgm:prSet presAssocID="{BB1F098E-4F36-4F29-A866-1E1117BCF0E1}" presName="composite" presStyleCnt="0"/>
      <dgm:spPr/>
    </dgm:pt>
    <dgm:pt modelId="{67AD5815-D48F-4B37-A501-28CE02066AF9}" type="pres">
      <dgm:prSet presAssocID="{BB1F098E-4F36-4F29-A866-1E1117BCF0E1}" presName="LShape" presStyleLbl="alignNode1" presStyleIdx="0" presStyleCnt="3"/>
      <dgm:spPr/>
    </dgm:pt>
    <dgm:pt modelId="{CE12C251-47EA-4FB5-A1F7-56C8D63FBC41}" type="pres">
      <dgm:prSet presAssocID="{BB1F098E-4F36-4F29-A866-1E1117BCF0E1}" presName="ParentText" presStyleLbl="revTx" presStyleIdx="0" presStyleCnt="2">
        <dgm:presLayoutVars>
          <dgm:chMax val="0"/>
          <dgm:chPref val="0"/>
          <dgm:bulletEnabled val="1"/>
        </dgm:presLayoutVars>
      </dgm:prSet>
      <dgm:spPr/>
    </dgm:pt>
    <dgm:pt modelId="{53A90E55-3685-4914-96D7-0C5C75D9D7EE}" type="pres">
      <dgm:prSet presAssocID="{BB1F098E-4F36-4F29-A866-1E1117BCF0E1}" presName="Triangle" presStyleLbl="alignNode1" presStyleIdx="1" presStyleCnt="3"/>
      <dgm:spPr/>
    </dgm:pt>
    <dgm:pt modelId="{FE9B625E-A58C-4B2C-B7E8-8A4D55EE83AB}" type="pres">
      <dgm:prSet presAssocID="{E51C892C-6AEE-424A-8D65-C4D078FD5E1B}" presName="sibTrans" presStyleCnt="0"/>
      <dgm:spPr/>
    </dgm:pt>
    <dgm:pt modelId="{21995B94-35BF-4354-835A-5C6401E25923}" type="pres">
      <dgm:prSet presAssocID="{E51C892C-6AEE-424A-8D65-C4D078FD5E1B}" presName="space" presStyleCnt="0"/>
      <dgm:spPr/>
    </dgm:pt>
    <dgm:pt modelId="{4368089D-6600-4247-A4AB-75C3BFD6F97B}" type="pres">
      <dgm:prSet presAssocID="{5AD20F11-2C13-420B-88B9-2574B534AF95}" presName="composite" presStyleCnt="0"/>
      <dgm:spPr/>
    </dgm:pt>
    <dgm:pt modelId="{904DA112-724A-4A4A-8BC4-4994604750E0}" type="pres">
      <dgm:prSet presAssocID="{5AD20F11-2C13-420B-88B9-2574B534AF95}" presName="LShape" presStyleLbl="alignNode1" presStyleIdx="2" presStyleCnt="3"/>
      <dgm:spPr/>
    </dgm:pt>
    <dgm:pt modelId="{2637FC9F-6592-4DE2-AD7B-2A2377799564}" type="pres">
      <dgm:prSet presAssocID="{5AD20F11-2C13-420B-88B9-2574B534AF95}" presName="ParentText" presStyleLbl="revTx" presStyleIdx="1" presStyleCnt="2">
        <dgm:presLayoutVars>
          <dgm:chMax val="0"/>
          <dgm:chPref val="0"/>
          <dgm:bulletEnabled val="1"/>
        </dgm:presLayoutVars>
      </dgm:prSet>
      <dgm:spPr/>
    </dgm:pt>
  </dgm:ptLst>
  <dgm:cxnLst>
    <dgm:cxn modelId="{1A7B192A-9766-492E-95AB-2AB44036F806}" type="presOf" srcId="{5AD20F11-2C13-420B-88B9-2574B534AF95}" destId="{2637FC9F-6592-4DE2-AD7B-2A2377799564}" srcOrd="0" destOrd="0" presId="urn:microsoft.com/office/officeart/2009/3/layout/StepUpProcess"/>
    <dgm:cxn modelId="{2008F45F-C9DC-46E6-9CE8-34A51E783A48}" type="presOf" srcId="{BB1F098E-4F36-4F29-A866-1E1117BCF0E1}" destId="{CE12C251-47EA-4FB5-A1F7-56C8D63FBC41}" srcOrd="0" destOrd="0" presId="urn:microsoft.com/office/officeart/2009/3/layout/StepUpProcess"/>
    <dgm:cxn modelId="{925AEC7C-049C-4412-ACD3-B2FEEF119DC2}" srcId="{A5EBEFE3-BE35-4EB3-B369-AB524D659C18}" destId="{BB1F098E-4F36-4F29-A866-1E1117BCF0E1}" srcOrd="0" destOrd="0" parTransId="{195E2738-45C4-4ECB-951D-121E277290B3}" sibTransId="{E51C892C-6AEE-424A-8D65-C4D078FD5E1B}"/>
    <dgm:cxn modelId="{60BFCB90-AF55-4529-A256-F30A8362CB87}" type="presOf" srcId="{A5EBEFE3-BE35-4EB3-B369-AB524D659C18}" destId="{76A28CE3-2716-4E2D-826B-679D85F47CAD}" srcOrd="0" destOrd="0" presId="urn:microsoft.com/office/officeart/2009/3/layout/StepUpProcess"/>
    <dgm:cxn modelId="{D4352AE3-8658-4218-ACDF-FAF1725D6B5A}" srcId="{A5EBEFE3-BE35-4EB3-B369-AB524D659C18}" destId="{5AD20F11-2C13-420B-88B9-2574B534AF95}" srcOrd="1" destOrd="0" parTransId="{7A4E22F0-2049-4A71-80A1-22D7BE480FB6}" sibTransId="{2761BC54-84E7-402E-845D-1405966DCF5D}"/>
    <dgm:cxn modelId="{11967CA2-A220-4CE6-84B6-2B0256EE35EF}" type="presParOf" srcId="{76A28CE3-2716-4E2D-826B-679D85F47CAD}" destId="{4878C20F-4A15-4CBD-A843-51022F72003B}" srcOrd="0" destOrd="0" presId="urn:microsoft.com/office/officeart/2009/3/layout/StepUpProcess"/>
    <dgm:cxn modelId="{195FB346-4726-4DE2-94C0-DD0CE4652E73}" type="presParOf" srcId="{4878C20F-4A15-4CBD-A843-51022F72003B}" destId="{67AD5815-D48F-4B37-A501-28CE02066AF9}" srcOrd="0" destOrd="0" presId="urn:microsoft.com/office/officeart/2009/3/layout/StepUpProcess"/>
    <dgm:cxn modelId="{92912AFB-3B36-41B7-AFD2-168F4AA2C80B}" type="presParOf" srcId="{4878C20F-4A15-4CBD-A843-51022F72003B}" destId="{CE12C251-47EA-4FB5-A1F7-56C8D63FBC41}" srcOrd="1" destOrd="0" presId="urn:microsoft.com/office/officeart/2009/3/layout/StepUpProcess"/>
    <dgm:cxn modelId="{76EFDEA6-36E2-449C-A719-9C51E212D1FC}" type="presParOf" srcId="{4878C20F-4A15-4CBD-A843-51022F72003B}" destId="{53A90E55-3685-4914-96D7-0C5C75D9D7EE}" srcOrd="2" destOrd="0" presId="urn:microsoft.com/office/officeart/2009/3/layout/StepUpProcess"/>
    <dgm:cxn modelId="{C08CB1A6-04B0-428A-AD6B-FE2093003F85}" type="presParOf" srcId="{76A28CE3-2716-4E2D-826B-679D85F47CAD}" destId="{FE9B625E-A58C-4B2C-B7E8-8A4D55EE83AB}" srcOrd="1" destOrd="0" presId="urn:microsoft.com/office/officeart/2009/3/layout/StepUpProcess"/>
    <dgm:cxn modelId="{47D85D34-D18A-42CA-93B7-31801E86593C}" type="presParOf" srcId="{FE9B625E-A58C-4B2C-B7E8-8A4D55EE83AB}" destId="{21995B94-35BF-4354-835A-5C6401E25923}" srcOrd="0" destOrd="0" presId="urn:microsoft.com/office/officeart/2009/3/layout/StepUpProcess"/>
    <dgm:cxn modelId="{DF04E6CA-494B-4734-966C-682E2BA3A217}" type="presParOf" srcId="{76A28CE3-2716-4E2D-826B-679D85F47CAD}" destId="{4368089D-6600-4247-A4AB-75C3BFD6F97B}" srcOrd="2" destOrd="0" presId="urn:microsoft.com/office/officeart/2009/3/layout/StepUpProcess"/>
    <dgm:cxn modelId="{DE4EBDEE-1F67-42FE-87D8-5FA2699887B9}" type="presParOf" srcId="{4368089D-6600-4247-A4AB-75C3BFD6F97B}" destId="{904DA112-724A-4A4A-8BC4-4994604750E0}" srcOrd="0" destOrd="0" presId="urn:microsoft.com/office/officeart/2009/3/layout/StepUpProcess"/>
    <dgm:cxn modelId="{45CC79D5-92B6-424E-B764-73DA8E321A16}" type="presParOf" srcId="{4368089D-6600-4247-A4AB-75C3BFD6F97B}" destId="{2637FC9F-6592-4DE2-AD7B-2A2377799564}" srcOrd="1" destOrd="0" presId="urn:microsoft.com/office/officeart/2009/3/layout/StepUp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Nos eligió con el propósito de llevar fruto para la gloria de Dios, fruto que sea duradero y se refleje en un carácter transformado y en almas ganadas para Jesús…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…a fin de esto, nuestra responsabilidad es vivir en amor fraternal, porque el amor es la base que sostiene todo verdadero fruto.</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44646">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2" custScaleX="277778" custScaleY="45226">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El mundo movido por Satanás los odia porque su vida unida en amor y guiada por el Espíritu testifica del poder transformador de Dios…</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…y representan una reprensión constante a las obras de las tinieblas, es esta manifestación del poder de la gracia que provoca la ira de Satanás.</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val="rev"/>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1662076" custScaleY="1761663"/>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1653249" custScaleY="1812222"/>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B4BC733-0B21-4E39-A411-5BF95E864233}"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2E6BED3A-633B-4380-B68E-2FD8DB268C85}">
      <dgm:prSet phldrT="[Texto]" custT="1"/>
      <dgm:spPr/>
      <dgm:t>
        <a:bodyPr/>
        <a:lstStyle/>
        <a:p>
          <a:pPr algn="ctr"/>
          <a:r>
            <a:rPr lang="es-ES" sz="2200" dirty="0">
              <a:latin typeface="Bw Modelica" panose="00000600000000000000" pitchFamily="50" charset="0"/>
            </a:rPr>
            <a:t>Jesús fue perseguido porque su vida pura y santa desenmascaraba el pecado y mostraba la maldad de los hombres, y ellos no querían abandonar sus obras de tinieblas…</a:t>
          </a:r>
          <a:endParaRPr lang="es-EC" sz="2200" dirty="0">
            <a:latin typeface="Bw Modelica" panose="00000600000000000000" pitchFamily="50" charset="0"/>
          </a:endParaRPr>
        </a:p>
      </dgm:t>
    </dgm:pt>
    <dgm:pt modelId="{81995443-6BCA-4EBE-B35C-EBB3C8971F62}" type="parTrans" cxnId="{B9D9208A-A897-4572-B387-F04ABE8A991E}">
      <dgm:prSet/>
      <dgm:spPr/>
      <dgm:t>
        <a:bodyPr/>
        <a:lstStyle/>
        <a:p>
          <a:pPr algn="ctr"/>
          <a:endParaRPr lang="es-EC" sz="2200">
            <a:latin typeface="Bw Modelica" panose="00000600000000000000" pitchFamily="50" charset="0"/>
          </a:endParaRPr>
        </a:p>
      </dgm:t>
    </dgm:pt>
    <dgm:pt modelId="{9819A95A-849F-4083-9BCC-308B45EC0435}" type="sibTrans" cxnId="{B9D9208A-A897-4572-B387-F04ABE8A991E}">
      <dgm:prSet/>
      <dgm:spPr/>
      <dgm:t>
        <a:bodyPr/>
        <a:lstStyle/>
        <a:p>
          <a:pPr algn="ctr"/>
          <a:endParaRPr lang="es-EC" sz="2200">
            <a:latin typeface="Bw Modelica" panose="00000600000000000000" pitchFamily="50" charset="0"/>
          </a:endParaRPr>
        </a:p>
      </dgm:t>
    </dgm:pt>
    <dgm:pt modelId="{D11E772A-304B-48D1-B9D4-FCAF255C20DE}">
      <dgm:prSet phldrT="[Texto]" custT="1"/>
      <dgm:spPr/>
      <dgm:t>
        <a:bodyPr/>
        <a:lstStyle/>
        <a:p>
          <a:pPr algn="ctr"/>
          <a:r>
            <a:rPr lang="es-ES" sz="2200" dirty="0">
              <a:latin typeface="Bw Modelica" panose="00000600000000000000" pitchFamily="50" charset="0"/>
            </a:rPr>
            <a:t>…también sus </a:t>
          </a:r>
          <a:r>
            <a:rPr lang="es-EC" sz="2200" dirty="0">
              <a:latin typeface="Bw Modelica" panose="00000600000000000000" pitchFamily="50" charset="0"/>
            </a:rPr>
            <a:t>seguidores son perseguidos porque </a:t>
          </a:r>
          <a:r>
            <a:rPr lang="es-ES" sz="2200" dirty="0">
              <a:latin typeface="Bw Modelica" panose="00000600000000000000" pitchFamily="50" charset="0"/>
            </a:rPr>
            <a:t>al vivir conforme a la verdad, su ejemplo incomoda al mundo y provoca rechazo en quienes no aman a Dios.</a:t>
          </a:r>
          <a:endParaRPr lang="es-EC" sz="2200" dirty="0">
            <a:latin typeface="Bw Modelica" panose="00000600000000000000" pitchFamily="50" charset="0"/>
          </a:endParaRPr>
        </a:p>
      </dgm:t>
    </dgm:pt>
    <dgm:pt modelId="{BB942086-968E-4CB9-B7B9-F1FCCD56B1C6}" type="parTrans" cxnId="{AD995D0F-6AC6-4A96-BEE3-0D5418ECB219}">
      <dgm:prSet/>
      <dgm:spPr/>
      <dgm:t>
        <a:bodyPr/>
        <a:lstStyle/>
        <a:p>
          <a:pPr algn="ctr"/>
          <a:endParaRPr lang="es-EC" sz="2200">
            <a:latin typeface="Bw Modelica" panose="00000600000000000000" pitchFamily="50" charset="0"/>
          </a:endParaRPr>
        </a:p>
      </dgm:t>
    </dgm:pt>
    <dgm:pt modelId="{5A65AE7C-97C9-4F58-97C6-00F54379C9D6}" type="sibTrans" cxnId="{AD995D0F-6AC6-4A96-BEE3-0D5418ECB219}">
      <dgm:prSet/>
      <dgm:spPr/>
      <dgm:t>
        <a:bodyPr/>
        <a:lstStyle/>
        <a:p>
          <a:pPr algn="ctr"/>
          <a:endParaRPr lang="es-EC" sz="2200">
            <a:latin typeface="Bw Modelica" panose="00000600000000000000" pitchFamily="50" charset="0"/>
          </a:endParaRPr>
        </a:p>
      </dgm:t>
    </dgm:pt>
    <dgm:pt modelId="{8ACB301A-86DA-4995-A71A-AED5FBB8F38C}" type="pres">
      <dgm:prSet presAssocID="{DB4BC733-0B21-4E39-A411-5BF95E864233}" presName="linear" presStyleCnt="0">
        <dgm:presLayoutVars>
          <dgm:dir/>
          <dgm:animLvl val="lvl"/>
          <dgm:resizeHandles val="exact"/>
        </dgm:presLayoutVars>
      </dgm:prSet>
      <dgm:spPr/>
    </dgm:pt>
    <dgm:pt modelId="{E043AF91-0644-42D2-A1BF-621614A7C6DA}" type="pres">
      <dgm:prSet presAssocID="{2E6BED3A-633B-4380-B68E-2FD8DB268C85}" presName="parentLin" presStyleCnt="0"/>
      <dgm:spPr/>
    </dgm:pt>
    <dgm:pt modelId="{302E8991-E018-4569-B5E8-CD7B89D42CD0}" type="pres">
      <dgm:prSet presAssocID="{2E6BED3A-633B-4380-B68E-2FD8DB268C85}" presName="parentLeftMargin" presStyleLbl="node1" presStyleIdx="0" presStyleCnt="2"/>
      <dgm:spPr/>
    </dgm:pt>
    <dgm:pt modelId="{9281C726-944D-483E-8AE8-CB58923C175B}" type="pres">
      <dgm:prSet presAssocID="{2E6BED3A-633B-4380-B68E-2FD8DB268C85}" presName="parentText" presStyleLbl="node1" presStyleIdx="0" presStyleCnt="2" custScaleX="140639" custScaleY="105125" custLinFactNeighborX="-45908" custLinFactNeighborY="2932">
        <dgm:presLayoutVars>
          <dgm:chMax val="0"/>
          <dgm:bulletEnabled val="1"/>
        </dgm:presLayoutVars>
      </dgm:prSet>
      <dgm:spPr/>
    </dgm:pt>
    <dgm:pt modelId="{D224B9EF-50EF-4F5D-8110-DFE75FDE344A}" type="pres">
      <dgm:prSet presAssocID="{2E6BED3A-633B-4380-B68E-2FD8DB268C85}" presName="negativeSpace" presStyleCnt="0"/>
      <dgm:spPr/>
    </dgm:pt>
    <dgm:pt modelId="{E9391944-25AF-46C4-B1AF-05FE159529E1}" type="pres">
      <dgm:prSet presAssocID="{2E6BED3A-633B-4380-B68E-2FD8DB268C85}" presName="childText" presStyleLbl="conFgAcc1" presStyleIdx="0" presStyleCnt="2">
        <dgm:presLayoutVars>
          <dgm:bulletEnabled val="1"/>
        </dgm:presLayoutVars>
      </dgm:prSet>
      <dgm:spPr/>
    </dgm:pt>
    <dgm:pt modelId="{6C5011E1-84B1-47CC-AC4D-3EDC1064E2BF}" type="pres">
      <dgm:prSet presAssocID="{9819A95A-849F-4083-9BCC-308B45EC0435}" presName="spaceBetweenRectangles" presStyleCnt="0"/>
      <dgm:spPr/>
    </dgm:pt>
    <dgm:pt modelId="{9E88A217-247C-43DE-AB53-89EB25FD8AE5}" type="pres">
      <dgm:prSet presAssocID="{D11E772A-304B-48D1-B9D4-FCAF255C20DE}" presName="parentLin" presStyleCnt="0"/>
      <dgm:spPr/>
    </dgm:pt>
    <dgm:pt modelId="{C6B259CA-C6F9-4898-A7FA-5E5F14161EF2}" type="pres">
      <dgm:prSet presAssocID="{D11E772A-304B-48D1-B9D4-FCAF255C20DE}" presName="parentLeftMargin" presStyleLbl="node1" presStyleIdx="0" presStyleCnt="2"/>
      <dgm:spPr/>
    </dgm:pt>
    <dgm:pt modelId="{E468CAB8-F90F-41CE-B051-EA9FA18EC7C3}" type="pres">
      <dgm:prSet presAssocID="{D11E772A-304B-48D1-B9D4-FCAF255C20DE}" presName="parentText" presStyleLbl="node1" presStyleIdx="1" presStyleCnt="2" custScaleX="140639" custScaleY="111170" custLinFactNeighborX="-45908" custLinFactNeighborY="2932">
        <dgm:presLayoutVars>
          <dgm:chMax val="0"/>
          <dgm:bulletEnabled val="1"/>
        </dgm:presLayoutVars>
      </dgm:prSet>
      <dgm:spPr/>
    </dgm:pt>
    <dgm:pt modelId="{9995D742-500E-4BEC-82D9-D337BF5B8D27}" type="pres">
      <dgm:prSet presAssocID="{D11E772A-304B-48D1-B9D4-FCAF255C20DE}" presName="negativeSpace" presStyleCnt="0"/>
      <dgm:spPr/>
    </dgm:pt>
    <dgm:pt modelId="{8DEFFA9F-E8A6-4AFA-806E-EF21D79CF252}" type="pres">
      <dgm:prSet presAssocID="{D11E772A-304B-48D1-B9D4-FCAF255C20DE}" presName="childText" presStyleLbl="conFgAcc1" presStyleIdx="1" presStyleCnt="2">
        <dgm:presLayoutVars>
          <dgm:bulletEnabled val="1"/>
        </dgm:presLayoutVars>
      </dgm:prSet>
      <dgm:spPr/>
    </dgm:pt>
  </dgm:ptLst>
  <dgm:cxnLst>
    <dgm:cxn modelId="{AD995D0F-6AC6-4A96-BEE3-0D5418ECB219}" srcId="{DB4BC733-0B21-4E39-A411-5BF95E864233}" destId="{D11E772A-304B-48D1-B9D4-FCAF255C20DE}" srcOrd="1" destOrd="0" parTransId="{BB942086-968E-4CB9-B7B9-F1FCCD56B1C6}" sibTransId="{5A65AE7C-97C9-4F58-97C6-00F54379C9D6}"/>
    <dgm:cxn modelId="{80DBE16D-0424-47AD-9485-EEA1BB4F1079}" type="presOf" srcId="{D11E772A-304B-48D1-B9D4-FCAF255C20DE}" destId="{E468CAB8-F90F-41CE-B051-EA9FA18EC7C3}" srcOrd="1" destOrd="0" presId="urn:microsoft.com/office/officeart/2005/8/layout/list1"/>
    <dgm:cxn modelId="{22CBB95A-5759-40D6-BE1F-4696AC07EA6B}" type="presOf" srcId="{2E6BED3A-633B-4380-B68E-2FD8DB268C85}" destId="{9281C726-944D-483E-8AE8-CB58923C175B}" srcOrd="1" destOrd="0" presId="urn:microsoft.com/office/officeart/2005/8/layout/list1"/>
    <dgm:cxn modelId="{B9D9208A-A897-4572-B387-F04ABE8A991E}" srcId="{DB4BC733-0B21-4E39-A411-5BF95E864233}" destId="{2E6BED3A-633B-4380-B68E-2FD8DB268C85}" srcOrd="0" destOrd="0" parTransId="{81995443-6BCA-4EBE-B35C-EBB3C8971F62}" sibTransId="{9819A95A-849F-4083-9BCC-308B45EC0435}"/>
    <dgm:cxn modelId="{02D01193-D423-40EC-BA3C-AE873D0415F8}" type="presOf" srcId="{DB4BC733-0B21-4E39-A411-5BF95E864233}" destId="{8ACB301A-86DA-4995-A71A-AED5FBB8F38C}" srcOrd="0" destOrd="0" presId="urn:microsoft.com/office/officeart/2005/8/layout/list1"/>
    <dgm:cxn modelId="{350D67A7-9336-4431-828C-034DBB46211E}" type="presOf" srcId="{2E6BED3A-633B-4380-B68E-2FD8DB268C85}" destId="{302E8991-E018-4569-B5E8-CD7B89D42CD0}" srcOrd="0" destOrd="0" presId="urn:microsoft.com/office/officeart/2005/8/layout/list1"/>
    <dgm:cxn modelId="{8C64A5DF-BBDE-46D8-8FD7-ACFC6F6301DA}" type="presOf" srcId="{D11E772A-304B-48D1-B9D4-FCAF255C20DE}" destId="{C6B259CA-C6F9-4898-A7FA-5E5F14161EF2}" srcOrd="0" destOrd="0" presId="urn:microsoft.com/office/officeart/2005/8/layout/list1"/>
    <dgm:cxn modelId="{0A5EA2E5-660A-44C9-9059-4C8224BB38E7}" type="presParOf" srcId="{8ACB301A-86DA-4995-A71A-AED5FBB8F38C}" destId="{E043AF91-0644-42D2-A1BF-621614A7C6DA}" srcOrd="0" destOrd="0" presId="urn:microsoft.com/office/officeart/2005/8/layout/list1"/>
    <dgm:cxn modelId="{3E78AB1E-F92F-4E68-B38F-D83906C75416}" type="presParOf" srcId="{E043AF91-0644-42D2-A1BF-621614A7C6DA}" destId="{302E8991-E018-4569-B5E8-CD7B89D42CD0}" srcOrd="0" destOrd="0" presId="urn:microsoft.com/office/officeart/2005/8/layout/list1"/>
    <dgm:cxn modelId="{F02F9A59-ED9A-4628-9C6A-44B2ACD2CBD7}" type="presParOf" srcId="{E043AF91-0644-42D2-A1BF-621614A7C6DA}" destId="{9281C726-944D-483E-8AE8-CB58923C175B}" srcOrd="1" destOrd="0" presId="urn:microsoft.com/office/officeart/2005/8/layout/list1"/>
    <dgm:cxn modelId="{1DAA0A0F-ADCD-4BFC-8698-596D618C9C07}" type="presParOf" srcId="{8ACB301A-86DA-4995-A71A-AED5FBB8F38C}" destId="{D224B9EF-50EF-4F5D-8110-DFE75FDE344A}" srcOrd="1" destOrd="0" presId="urn:microsoft.com/office/officeart/2005/8/layout/list1"/>
    <dgm:cxn modelId="{318A8463-FC2A-4AD3-B86B-1F9D0CD39C83}" type="presParOf" srcId="{8ACB301A-86DA-4995-A71A-AED5FBB8F38C}" destId="{E9391944-25AF-46C4-B1AF-05FE159529E1}" srcOrd="2" destOrd="0" presId="urn:microsoft.com/office/officeart/2005/8/layout/list1"/>
    <dgm:cxn modelId="{B93BC27E-2249-49D2-8353-760EC63F1163}" type="presParOf" srcId="{8ACB301A-86DA-4995-A71A-AED5FBB8F38C}" destId="{6C5011E1-84B1-47CC-AC4D-3EDC1064E2BF}" srcOrd="3" destOrd="0" presId="urn:microsoft.com/office/officeart/2005/8/layout/list1"/>
    <dgm:cxn modelId="{35E04D04-7D6B-40B2-AFBA-C38ED9A666AC}" type="presParOf" srcId="{8ACB301A-86DA-4995-A71A-AED5FBB8F38C}" destId="{9E88A217-247C-43DE-AB53-89EB25FD8AE5}" srcOrd="4" destOrd="0" presId="urn:microsoft.com/office/officeart/2005/8/layout/list1"/>
    <dgm:cxn modelId="{3958CBF2-EFED-449E-A088-B9E65DDA210B}" type="presParOf" srcId="{9E88A217-247C-43DE-AB53-89EB25FD8AE5}" destId="{C6B259CA-C6F9-4898-A7FA-5E5F14161EF2}" srcOrd="0" destOrd="0" presId="urn:microsoft.com/office/officeart/2005/8/layout/list1"/>
    <dgm:cxn modelId="{A5C57BDE-66C4-4E68-A6B2-A7EE43B253CA}" type="presParOf" srcId="{9E88A217-247C-43DE-AB53-89EB25FD8AE5}" destId="{E468CAB8-F90F-41CE-B051-EA9FA18EC7C3}" srcOrd="1" destOrd="0" presId="urn:microsoft.com/office/officeart/2005/8/layout/list1"/>
    <dgm:cxn modelId="{B0504894-6284-4897-88B0-2B69AEAF79E9}" type="presParOf" srcId="{8ACB301A-86DA-4995-A71A-AED5FBB8F38C}" destId="{9995D742-500E-4BEC-82D9-D337BF5B8D27}" srcOrd="5" destOrd="0" presId="urn:microsoft.com/office/officeart/2005/8/layout/list1"/>
    <dgm:cxn modelId="{EED7E3F0-84DE-4958-8679-6F5D033A9793}" type="presParOf" srcId="{8ACB301A-86DA-4995-A71A-AED5FBB8F38C}" destId="{8DEFFA9F-E8A6-4AFA-806E-EF21D79CF252}"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Según el apóstol Pablo, el amor cristiano falso es un amor aparente, motivado por intereses personales o por deseo de reconocimiento, pero vacío de la esencia de Cristo, por lo que carece de valor…</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…en contraste, el verdadero amor, el ágape, se manifiesta en un carácter transformado: es paciente, bondadoso, no es envidioso ni jactancioso, no busca lo suyo, no guarda rencor, se goza en la verdad y nunca deja de ser.</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2194"/>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42080"/>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Cristo nos llama a perseverar en su Palabra, a retener la fe y alcanzar la victoria sobre el pecado, esto solo puede manifestarse plenamente cuando el amor divino habita en nosotros.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A los que perseveran en ese amor y fidelidad Cristo promete seguridad en la prueba y un lugar eterno en su presencia, revestidos con su justicia perfecta y con el nombre de Dios en la frente que es símbolo de completa obediencia.</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41330">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2" custScaleX="277778" custScaleY="45009">
        <dgm:presLayoutVars>
          <dgm:chMax val="1"/>
          <dgm:bulletEnabled val="1"/>
        </dgm:presLayoutVars>
      </dgm:prSet>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413" y="376095"/>
          <a:ext cx="4900873" cy="218926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Su amor fue pleno, inmutable, perfecto y fue demostrado en el sacrificio supremo de entregar su vida, no solo por los que lo amaban, sino incluso por los que lo rechazaban.</a:t>
          </a:r>
          <a:endParaRPr lang="es-EC" sz="2200" kern="1200" dirty="0">
            <a:latin typeface="Bw Modelica" panose="00000600000000000000" pitchFamily="50" charset="0"/>
          </a:endParaRPr>
        </a:p>
      </dsp:txBody>
      <dsp:txXfrm>
        <a:off x="109284" y="482966"/>
        <a:ext cx="4687131" cy="1975524"/>
      </dsp:txXfrm>
    </dsp:sp>
    <dsp:sp modelId="{EBB866DD-D083-4ED5-84F5-2F33000EBA59}">
      <dsp:nvSpPr>
        <dsp:cNvPr id="0" name=""/>
        <dsp:cNvSpPr/>
      </dsp:nvSpPr>
      <dsp:spPr>
        <a:xfrm>
          <a:off x="2413" y="2841157"/>
          <a:ext cx="4942509" cy="230405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Para los seguidores de Cristo, su amor significa el modelo de entrega absoluta que debemos ejercer los unos para con los otros, pues este es el testimonio de que Cristo está formado en nuestro ser.  </a:t>
          </a:r>
          <a:endParaRPr lang="es-EC" sz="2200" kern="1200" dirty="0">
            <a:latin typeface="Bw Modelica" panose="00000600000000000000" pitchFamily="50" charset="0"/>
          </a:endParaRPr>
        </a:p>
      </dsp:txBody>
      <dsp:txXfrm>
        <a:off x="114888" y="2953632"/>
        <a:ext cx="4717559" cy="20791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a:off x="175902" y="844"/>
          <a:ext cx="5277085" cy="203253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primer fruto del Espíritu Santo es el amor, este amor no es superficial, sino ágape, es decir desinteresado, honesto, voluntario e incondicional, y proviene solo de Dios…</a:t>
          </a:r>
          <a:endParaRPr lang="es-EC" sz="2200" kern="1200" dirty="0">
            <a:latin typeface="Bw Modelica" panose="00000600000000000000" pitchFamily="50" charset="0"/>
          </a:endParaRPr>
        </a:p>
      </dsp:txBody>
      <dsp:txXfrm>
        <a:off x="175902" y="844"/>
        <a:ext cx="4768953" cy="2032530"/>
      </dsp:txXfrm>
    </dsp:sp>
    <dsp:sp modelId="{8D044741-25DB-4DE0-8341-A6CE7CF03541}">
      <dsp:nvSpPr>
        <dsp:cNvPr id="0" name=""/>
        <dsp:cNvSpPr/>
      </dsp:nvSpPr>
      <dsp:spPr>
        <a:xfrm>
          <a:off x="175902" y="2048150"/>
          <a:ext cx="5277085" cy="2082387"/>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…sabemos que este fruto está perfeccionado en nosotros cuando el impulso de ayudar y beneficiar a otros brota constantemente desde nuestro interior.</a:t>
          </a:r>
          <a:endParaRPr lang="es-EC" sz="2200" kern="1200" dirty="0">
            <a:latin typeface="Bw Modelica" panose="00000600000000000000" pitchFamily="50" charset="0"/>
          </a:endParaRPr>
        </a:p>
      </dsp:txBody>
      <dsp:txXfrm>
        <a:off x="175902" y="2048150"/>
        <a:ext cx="4756488" cy="20823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531" y="25729"/>
          <a:ext cx="5140753" cy="173829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lo llamó “nuevo” porque implicaba una experiencia distinta y superior. Hasta entonces, los discípulos no se habían amado unos a otros como Él los había amado…</a:t>
          </a:r>
          <a:endParaRPr lang="es-EC" sz="2200" kern="1200" dirty="0">
            <a:latin typeface="Bw Modelica" panose="00000600000000000000" pitchFamily="50" charset="0"/>
          </a:endParaRPr>
        </a:p>
      </dsp:txBody>
      <dsp:txXfrm>
        <a:off x="2531" y="25729"/>
        <a:ext cx="5140753" cy="1738290"/>
      </dsp:txXfrm>
    </dsp:sp>
    <dsp:sp modelId="{9D041828-6AD9-46A5-9720-92B6CDC6F09B}">
      <dsp:nvSpPr>
        <dsp:cNvPr id="0" name=""/>
        <dsp:cNvSpPr/>
      </dsp:nvSpPr>
      <dsp:spPr>
        <a:xfrm>
          <a:off x="2531" y="2037516"/>
          <a:ext cx="5140753" cy="168506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…pero al contemplar su vida y su muerte recibirían un concepto renovado del verdadero amor, nuevas ideas y principios debían gobernar su conducta…</a:t>
          </a:r>
          <a:endParaRPr lang="es-EC" sz="2200" kern="1200" dirty="0">
            <a:latin typeface="Bw Modelica" panose="00000600000000000000" pitchFamily="50" charset="0"/>
          </a:endParaRPr>
        </a:p>
      </dsp:txBody>
      <dsp:txXfrm>
        <a:off x="2531" y="2037516"/>
        <a:ext cx="5140753" cy="1685067"/>
      </dsp:txXfrm>
    </dsp:sp>
    <dsp:sp modelId="{EBB866DD-D083-4ED5-84F5-2F33000EBA59}">
      <dsp:nvSpPr>
        <dsp:cNvPr id="0" name=""/>
        <dsp:cNvSpPr/>
      </dsp:nvSpPr>
      <dsp:spPr>
        <a:xfrm>
          <a:off x="2531" y="3996080"/>
          <a:ext cx="5184427" cy="145347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al ser llenos del Espíritu Santo, ese mismo principio que impulsó a Cristo debía impulsarlos a ellos a amar como Él amó. </a:t>
          </a:r>
          <a:endParaRPr lang="es-EC" sz="2200" kern="1200" dirty="0">
            <a:latin typeface="Bw Modelica" panose="00000600000000000000" pitchFamily="50" charset="0"/>
          </a:endParaRPr>
        </a:p>
      </dsp:txBody>
      <dsp:txXfrm>
        <a:off x="2531" y="3996080"/>
        <a:ext cx="5184427" cy="14534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3766"/>
          <a:ext cx="4504321" cy="179929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señal de que somos hijos de Dios y amigos de Cristo no es solamente nuestra profesión de fe, sino una vida guiada por el Espíritu Santo…</a:t>
          </a:r>
          <a:endParaRPr lang="es-EC" sz="2200" kern="1200" dirty="0">
            <a:latin typeface="Bw Modelica" panose="00000600000000000000" pitchFamily="50" charset="0"/>
          </a:endParaRPr>
        </a:p>
      </dsp:txBody>
      <dsp:txXfrm>
        <a:off x="52699" y="56465"/>
        <a:ext cx="4398923" cy="1693895"/>
      </dsp:txXfrm>
    </dsp:sp>
    <dsp:sp modelId="{453817D1-3B94-47AE-A879-A8732AC96949}">
      <dsp:nvSpPr>
        <dsp:cNvPr id="0" name=""/>
        <dsp:cNvSpPr/>
      </dsp:nvSpPr>
      <dsp:spPr>
        <a:xfrm rot="5400000">
          <a:off x="1783574" y="1865538"/>
          <a:ext cx="937171" cy="112460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1914779" y="1959255"/>
        <a:ext cx="674763" cy="656020"/>
      </dsp:txXfrm>
    </dsp:sp>
    <dsp:sp modelId="{70437E02-45D0-47C9-80E5-FE6E70D5D88D}">
      <dsp:nvSpPr>
        <dsp:cNvPr id="0" name=""/>
        <dsp:cNvSpPr/>
      </dsp:nvSpPr>
      <dsp:spPr>
        <a:xfrm>
          <a:off x="0" y="3052621"/>
          <a:ext cx="4504321" cy="177682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revelada en la práctica de la justicia y en un amor fraternal, incluso haciendo sacrificios a fin de convertir a las almas del error a la verdad.</a:t>
          </a:r>
          <a:endParaRPr lang="es-EC" sz="2200" kern="1200" dirty="0">
            <a:latin typeface="Bw Modelica" panose="00000600000000000000" pitchFamily="50" charset="0"/>
          </a:endParaRPr>
        </a:p>
      </dsp:txBody>
      <dsp:txXfrm>
        <a:off x="52041" y="3104662"/>
        <a:ext cx="4400239" cy="16727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AD5815-D48F-4B37-A501-28CE02066AF9}">
      <dsp:nvSpPr>
        <dsp:cNvPr id="0" name=""/>
        <dsp:cNvSpPr/>
      </dsp:nvSpPr>
      <dsp:spPr>
        <a:xfrm rot="5400000">
          <a:off x="647198" y="394155"/>
          <a:ext cx="1945214" cy="3236792"/>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12C251-47EA-4FB5-A1F7-56C8D63FBC41}">
      <dsp:nvSpPr>
        <dsp:cNvPr id="0" name=""/>
        <dsp:cNvSpPr/>
      </dsp:nvSpPr>
      <dsp:spPr>
        <a:xfrm>
          <a:off x="322493" y="1361259"/>
          <a:ext cx="2922194" cy="2561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Jesús honra y recompensa a sus fieles seguidores llamándolos amigos…</a:t>
          </a:r>
          <a:endParaRPr lang="es-EC" sz="2200" kern="1200" dirty="0">
            <a:latin typeface="Bw Modelica" panose="00000600000000000000" pitchFamily="50" charset="0"/>
          </a:endParaRPr>
        </a:p>
      </dsp:txBody>
      <dsp:txXfrm>
        <a:off x="322493" y="1361259"/>
        <a:ext cx="2922194" cy="2561474"/>
      </dsp:txXfrm>
    </dsp:sp>
    <dsp:sp modelId="{53A90E55-3685-4914-96D7-0C5C75D9D7EE}">
      <dsp:nvSpPr>
        <dsp:cNvPr id="0" name=""/>
        <dsp:cNvSpPr/>
      </dsp:nvSpPr>
      <dsp:spPr>
        <a:xfrm>
          <a:off x="2693331" y="155859"/>
          <a:ext cx="551357" cy="551357"/>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4DA112-724A-4A4A-8BC4-4994604750E0}">
      <dsp:nvSpPr>
        <dsp:cNvPr id="0" name=""/>
        <dsp:cNvSpPr/>
      </dsp:nvSpPr>
      <dsp:spPr>
        <a:xfrm rot="5400000">
          <a:off x="4224535" y="-491060"/>
          <a:ext cx="1945214" cy="3236792"/>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37FC9F-6592-4DE2-AD7B-2A2377799564}">
      <dsp:nvSpPr>
        <dsp:cNvPr id="0" name=""/>
        <dsp:cNvSpPr/>
      </dsp:nvSpPr>
      <dsp:spPr>
        <a:xfrm>
          <a:off x="3899831" y="476043"/>
          <a:ext cx="2922194" cy="2561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…porque con dedicación seria, trabajo generoso y esfuerzo paciente han cumplido fiel y bondadosamente sus mandatos.</a:t>
          </a:r>
          <a:endParaRPr lang="es-EC" sz="2200" kern="1200" dirty="0">
            <a:latin typeface="Bw Modelica" panose="00000600000000000000" pitchFamily="50" charset="0"/>
          </a:endParaRPr>
        </a:p>
      </dsp:txBody>
      <dsp:txXfrm>
        <a:off x="3899831" y="476043"/>
        <a:ext cx="2922194" cy="256147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1954" y="119364"/>
          <a:ext cx="3967991" cy="203957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Nos eligió con el propósito de llevar fruto para la gloria de Dios, fruto que sea duradero y se refleje en un carácter transformado y en almas ganadas para Jesús…</a:t>
          </a:r>
          <a:endParaRPr lang="es-EC" sz="2200" kern="1200" dirty="0">
            <a:latin typeface="Bw Modelica" panose="00000600000000000000" pitchFamily="50" charset="0"/>
          </a:endParaRPr>
        </a:p>
      </dsp:txBody>
      <dsp:txXfrm>
        <a:off x="1954" y="119364"/>
        <a:ext cx="3967991" cy="2039571"/>
      </dsp:txXfrm>
    </dsp:sp>
    <dsp:sp modelId="{EBB866DD-D083-4ED5-84F5-2F33000EBA59}">
      <dsp:nvSpPr>
        <dsp:cNvPr id="0" name=""/>
        <dsp:cNvSpPr/>
      </dsp:nvSpPr>
      <dsp:spPr>
        <a:xfrm>
          <a:off x="1954" y="2387352"/>
          <a:ext cx="4001702" cy="206606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 fin de esto, nuestra responsabilidad es vivir en amor fraternal, porque el amor es la base que sostiene todo verdadero fruto.</a:t>
          </a:r>
          <a:endParaRPr lang="es-EC" sz="2200" kern="1200" dirty="0">
            <a:latin typeface="Bw Modelica" panose="00000600000000000000" pitchFamily="50" charset="0"/>
          </a:endParaRPr>
        </a:p>
      </dsp:txBody>
      <dsp:txXfrm>
        <a:off x="1954" y="2387352"/>
        <a:ext cx="4001702" cy="206606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rot="10800000">
          <a:off x="2116" y="216751"/>
          <a:ext cx="5521861" cy="2341086"/>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mundo movido por Satanás los odia porque su vida unida en amor y guiada por el Espíritu testifica del poder transformador de Dios…</a:t>
          </a:r>
          <a:endParaRPr lang="es-EC" sz="2200" kern="1200" dirty="0">
            <a:latin typeface="Bw Modelica" panose="00000600000000000000" pitchFamily="50" charset="0"/>
          </a:endParaRPr>
        </a:p>
      </dsp:txBody>
      <dsp:txXfrm rot="10800000">
        <a:off x="1172659" y="216751"/>
        <a:ext cx="3180775" cy="2341086"/>
      </dsp:txXfrm>
    </dsp:sp>
    <dsp:sp modelId="{8D044741-25DB-4DE0-8341-A6CE7CF03541}">
      <dsp:nvSpPr>
        <dsp:cNvPr id="0" name=""/>
        <dsp:cNvSpPr/>
      </dsp:nvSpPr>
      <dsp:spPr>
        <a:xfrm rot="10800000">
          <a:off x="31442" y="2576442"/>
          <a:ext cx="5492535" cy="2408274"/>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representan una reprensión constante a las obras de las tinieblas, es esta manifestación del poder de la gracia que provoca la ira de Satanás.</a:t>
          </a:r>
          <a:endParaRPr lang="es-EC" sz="2200" kern="1200" dirty="0">
            <a:latin typeface="Bw Modelica" panose="00000600000000000000" pitchFamily="50" charset="0"/>
          </a:endParaRPr>
        </a:p>
      </dsp:txBody>
      <dsp:txXfrm rot="10800000">
        <a:off x="1235579" y="2576442"/>
        <a:ext cx="3084261" cy="240827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391944-25AF-46C4-B1AF-05FE159529E1}">
      <dsp:nvSpPr>
        <dsp:cNvPr id="0" name=""/>
        <dsp:cNvSpPr/>
      </dsp:nvSpPr>
      <dsp:spPr>
        <a:xfrm>
          <a:off x="0" y="858444"/>
          <a:ext cx="5755572" cy="1260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81C726-944D-483E-8AE8-CB58923C175B}">
      <dsp:nvSpPr>
        <dsp:cNvPr id="0" name=""/>
        <dsp:cNvSpPr/>
      </dsp:nvSpPr>
      <dsp:spPr>
        <a:xfrm>
          <a:off x="150344" y="88075"/>
          <a:ext cx="5472536" cy="155164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283" tIns="0" rIns="152283"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fue perseguido porque su vida pura y santa desenmascaraba el pecado y mostraba la maldad de los hombres, y ellos no querían abandonar sus obras de tinieblas…</a:t>
          </a:r>
          <a:endParaRPr lang="es-EC" sz="2200" kern="1200" dirty="0">
            <a:latin typeface="Bw Modelica" panose="00000600000000000000" pitchFamily="50" charset="0"/>
          </a:endParaRPr>
        </a:p>
      </dsp:txBody>
      <dsp:txXfrm>
        <a:off x="226089" y="163820"/>
        <a:ext cx="5321046" cy="1400155"/>
      </dsp:txXfrm>
    </dsp:sp>
    <dsp:sp modelId="{8DEFFA9F-E8A6-4AFA-806E-EF21D79CF252}">
      <dsp:nvSpPr>
        <dsp:cNvPr id="0" name=""/>
        <dsp:cNvSpPr/>
      </dsp:nvSpPr>
      <dsp:spPr>
        <a:xfrm>
          <a:off x="0" y="3291313"/>
          <a:ext cx="5755572" cy="1260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68CAB8-F90F-41CE-B051-EA9FA18EC7C3}">
      <dsp:nvSpPr>
        <dsp:cNvPr id="0" name=""/>
        <dsp:cNvSpPr/>
      </dsp:nvSpPr>
      <dsp:spPr>
        <a:xfrm>
          <a:off x="150344" y="2431720"/>
          <a:ext cx="5472536" cy="164086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283" tIns="0" rIns="152283"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…también sus </a:t>
          </a:r>
          <a:r>
            <a:rPr lang="es-EC" sz="2200" kern="1200" dirty="0">
              <a:latin typeface="Bw Modelica" panose="00000600000000000000" pitchFamily="50" charset="0"/>
            </a:rPr>
            <a:t>seguidores son perseguidos porque </a:t>
          </a:r>
          <a:r>
            <a:rPr lang="es-ES" sz="2200" kern="1200" dirty="0">
              <a:latin typeface="Bw Modelica" panose="00000600000000000000" pitchFamily="50" charset="0"/>
            </a:rPr>
            <a:t>al vivir conforme a la verdad, su ejemplo incomoda al mundo y provoca rechazo en quienes no aman a Dios.</a:t>
          </a:r>
          <a:endParaRPr lang="es-EC" sz="2200" kern="1200" dirty="0">
            <a:latin typeface="Bw Modelica" panose="00000600000000000000" pitchFamily="50" charset="0"/>
          </a:endParaRPr>
        </a:p>
      </dsp:txBody>
      <dsp:txXfrm>
        <a:off x="230445" y="2511821"/>
        <a:ext cx="5312334" cy="148066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2432278"/>
          <a:ext cx="7043166" cy="162278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contraste, el verdadero amor, el ágape, se manifiesta en un carácter transformado: es paciente, bondadoso, no es envidioso ni jactancioso, no busca lo suyo, no guarda rencor, se goza en la verdad y nunca deja de ser.</a:t>
          </a:r>
          <a:endParaRPr lang="es-EC" sz="2200" kern="1200" dirty="0">
            <a:latin typeface="Bw Modelica" panose="00000600000000000000" pitchFamily="50" charset="0"/>
          </a:endParaRPr>
        </a:p>
      </dsp:txBody>
      <dsp:txXfrm>
        <a:off x="0" y="2432278"/>
        <a:ext cx="7043166" cy="1622784"/>
      </dsp:txXfrm>
    </dsp:sp>
    <dsp:sp modelId="{EB05ED16-170E-4ABA-A9FC-1E534D3C8009}">
      <dsp:nvSpPr>
        <dsp:cNvPr id="0" name=""/>
        <dsp:cNvSpPr/>
      </dsp:nvSpPr>
      <dsp:spPr>
        <a:xfrm rot="10800000">
          <a:off x="0" y="870"/>
          <a:ext cx="7043166" cy="2489098"/>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Según el apóstol Pablo, el amor cristiano falso es un amor aparente, motivado por intereses personales o por deseo de reconocimiento, pero vacío de la esencia de Cristo, por lo que carece de valor…</a:t>
          </a:r>
          <a:endParaRPr lang="es-EC" sz="2200" kern="1200" dirty="0">
            <a:latin typeface="Bw Modelica" panose="00000600000000000000" pitchFamily="50" charset="0"/>
          </a:endParaRPr>
        </a:p>
      </dsp:txBody>
      <dsp:txXfrm rot="10800000">
        <a:off x="0" y="870"/>
        <a:ext cx="7043166" cy="161734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996" y="191590"/>
          <a:ext cx="6083187" cy="180812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nos llama a perseverar en su Palabra, a retener la fe y alcanzar la victoria sobre el pecado, esto solo puede manifestarse plenamente cuando el amor divino habita en nosotros.</a:t>
          </a:r>
          <a:endParaRPr lang="es-EC" sz="2200" kern="1200" dirty="0">
            <a:latin typeface="Bw Modelica" panose="00000600000000000000" pitchFamily="50" charset="0"/>
          </a:endParaRPr>
        </a:p>
      </dsp:txBody>
      <dsp:txXfrm>
        <a:off x="91261" y="279855"/>
        <a:ext cx="5906657" cy="1631593"/>
      </dsp:txXfrm>
    </dsp:sp>
    <dsp:sp modelId="{EBB866DD-D083-4ED5-84F5-2F33000EBA59}">
      <dsp:nvSpPr>
        <dsp:cNvPr id="0" name=""/>
        <dsp:cNvSpPr/>
      </dsp:nvSpPr>
      <dsp:spPr>
        <a:xfrm>
          <a:off x="2996" y="2218456"/>
          <a:ext cx="6134867" cy="196907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 los que perseveran en ese amor y fidelidad Cristo promete seguridad en la prueba y un lugar eterno en su presencia, revestidos con su justicia perfecta y con el nombre de Dios en la frente que es símbolo de completa obediencia.</a:t>
          </a:r>
          <a:endParaRPr lang="es-EC" sz="2200" kern="1200" dirty="0">
            <a:latin typeface="Bw Modelica" panose="00000600000000000000" pitchFamily="50" charset="0"/>
          </a:endParaRPr>
        </a:p>
      </dsp:txBody>
      <dsp:txXfrm>
        <a:off x="99118" y="2314578"/>
        <a:ext cx="5942623" cy="177683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21/8/2025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319081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D8E-75DA-7586-B56C-940DB6E9D5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2B25DA-BBBC-EFBD-75AF-5F8DB0058C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0A0455-C102-4657-C5F3-91EF93010DEE}"/>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2A78E88-8B7D-106B-2C4E-A79F11B0D3FD}"/>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4156029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21/8/2025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21/8/2025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21/8/2025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21/8/2025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21/8/2025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21/8/2025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21/8/2025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21/8/2025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21/8/2025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21/8/2025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21/8/2025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21/8/2025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5.jpe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3.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8.png"/><Relationship Id="rId7" Type="http://schemas.openxmlformats.org/officeDocument/2006/relationships/diagramLayout" Target="../diagrams/layout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29.png"/><Relationship Id="rId7" Type="http://schemas.openxmlformats.org/officeDocument/2006/relationships/diagramLayout" Target="../diagrams/layout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18.png"/><Relationship Id="rId10" Type="http://schemas.microsoft.com/office/2007/relationships/diagramDrawing" Target="../diagrams/drawing3.xml"/><Relationship Id="rId4" Type="http://schemas.openxmlformats.org/officeDocument/2006/relationships/image" Target="../media/image15.jpeg"/><Relationship Id="rId9" Type="http://schemas.openxmlformats.org/officeDocument/2006/relationships/diagramColors" Target="../diagrams/colors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0.png"/><Relationship Id="rId7" Type="http://schemas.openxmlformats.org/officeDocument/2006/relationships/diagramLayout" Target="../diagrams/layout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1.png"/><Relationship Id="rId7" Type="http://schemas.openxmlformats.org/officeDocument/2006/relationships/diagramLayout" Target="../diagrams/layout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8.png"/><Relationship Id="rId10" Type="http://schemas.microsoft.com/office/2007/relationships/diagramDrawing" Target="../diagrams/drawing5.xml"/><Relationship Id="rId4" Type="http://schemas.openxmlformats.org/officeDocument/2006/relationships/image" Target="../media/image15.jpe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2.png"/><Relationship Id="rId7" Type="http://schemas.openxmlformats.org/officeDocument/2006/relationships/diagramLayout" Target="../diagrams/layout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png"/><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3.png"/><Relationship Id="rId7" Type="http://schemas.openxmlformats.org/officeDocument/2006/relationships/diagramLayout" Target="../diagrams/layout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4.png"/><Relationship Id="rId7" Type="http://schemas.openxmlformats.org/officeDocument/2006/relationships/diagramLayout" Target="../diagrams/layout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5.png"/><Relationship Id="rId7" Type="http://schemas.openxmlformats.org/officeDocument/2006/relationships/diagramLayout" Target="../diagrams/layout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36.jpeg"/><Relationship Id="rId7" Type="http://schemas.openxmlformats.org/officeDocument/2006/relationships/diagramLayout" Target="../diagrams/layout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8.png"/><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3.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391196" y="5633988"/>
            <a:ext cx="2332638" cy="1287326"/>
            <a:chOff x="12726909" y="2788005"/>
            <a:chExt cx="2146494" cy="1287326"/>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646331"/>
            </a:xfrm>
            <a:prstGeom prst="rect">
              <a:avLst/>
            </a:prstGeom>
            <a:noFill/>
          </p:spPr>
          <p:txBody>
            <a:bodyPr wrap="square" rtlCol="0">
              <a:spAutoFit/>
            </a:bodyPr>
            <a:lstStyle/>
            <a:p>
              <a:r>
                <a:rPr lang="es-EC" b="1" dirty="0">
                  <a:solidFill>
                    <a:srgbClr val="189E0E"/>
                  </a:solidFill>
                </a:rPr>
                <a:t>(+593) 99 583 8626</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23 de agosto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768372" y="4466604"/>
            <a:ext cx="9653228" cy="923330"/>
          </a:xfrm>
          <a:prstGeom prst="rect">
            <a:avLst/>
          </a:prstGeom>
          <a:noFill/>
        </p:spPr>
        <p:txBody>
          <a:bodyPr wrap="square">
            <a:spAutoFit/>
          </a:bodyPr>
          <a:lstStyle/>
          <a:p>
            <a:pPr lvl="0" algn="ctr"/>
            <a:r>
              <a:rPr lang="es-MX" sz="5400" b="1" dirty="0">
                <a:effectLst/>
                <a:latin typeface="Bw Modelica ExtraBold" panose="00000900000000000000" pitchFamily="50" charset="0"/>
                <a:ea typeface="Noto Sans ExtBd" panose="020B0902040504020204" pitchFamily="34"/>
                <a:cs typeface="Noto Sans ExtBd" panose="020B0902040504020204" pitchFamily="34"/>
              </a:rPr>
              <a:t>Amor Fraternal</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9035CEC1-358E-F80C-0F34-3110145D1FB3}"/>
              </a:ext>
            </a:extLst>
          </p:cNvPr>
          <p:cNvPicPr>
            <a:picLocks noChangeAspect="1"/>
          </p:cNvPicPr>
          <p:nvPr/>
        </p:nvPicPr>
        <p:blipFill>
          <a:blip r:embed="rId6"/>
          <a:stretch>
            <a:fillRect/>
          </a:stretch>
        </p:blipFill>
        <p:spPr>
          <a:xfrm>
            <a:off x="5563812" y="248850"/>
            <a:ext cx="5201169" cy="3779516"/>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B003CC7-7014-4369-284B-F3BF4E579F51}"/>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0" y="0"/>
            <a:ext cx="12192000" cy="609600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66140"/>
            <a:ext cx="12191999" cy="1347314"/>
            <a:chOff x="0" y="5645117"/>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5">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4511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8 </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23 de agosto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346732" y="3818341"/>
            <a:ext cx="7944842" cy="1323439"/>
          </a:xfrm>
          <a:prstGeom prst="rect">
            <a:avLst/>
          </a:prstGeom>
          <a:noFill/>
        </p:spPr>
        <p:txBody>
          <a:bodyPr wrap="square">
            <a:spAutoFit/>
          </a:bodyPr>
          <a:lstStyle/>
          <a:p>
            <a:pPr lvl="0" algn="ctr"/>
            <a:r>
              <a:rPr lang="es-ES" sz="8000" b="1" dirty="0">
                <a:ln w="38100">
                  <a:noFill/>
                </a:ln>
                <a:solidFill>
                  <a:schemeClr val="bg1"/>
                </a:solidFill>
                <a:effectLst>
                  <a:glow rad="139700">
                    <a:schemeClr val="tx1">
                      <a:alpha val="40000"/>
                    </a:schemeClr>
                  </a:glow>
                </a:effectLst>
                <a:latin typeface="Bw Modelica" panose="00000600000000000000" pitchFamily="50" charset="0"/>
                <a:ea typeface="Noto Sans ExtBd" panose="020B0902040504020204" pitchFamily="34"/>
                <a:cs typeface="Noto Sans ExtBd" panose="020B0902040504020204" pitchFamily="34"/>
              </a:rPr>
              <a:t>Amor Fraternal</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23 de agosto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600" b="1" dirty="0"/>
              <a:t>“</a:t>
            </a:r>
            <a:r>
              <a:rPr lang="es-ES" sz="3600" b="1" dirty="0"/>
              <a:t>Todos los que sean dotados de su Espíritu amarán como él amó. El mismo principio que animó a Cristo los animará en todo su trato mutuo.</a:t>
            </a:r>
            <a:r>
              <a:rPr lang="es-MX" sz="3600" b="1" dirty="0"/>
              <a:t>”</a:t>
            </a:r>
            <a:endParaRPr lang="es-EC" sz="3600" b="1" dirty="0"/>
          </a:p>
          <a:p>
            <a:r>
              <a:rPr lang="es-ES" sz="2000" i="1" dirty="0"/>
              <a:t>El Deseado de Todas las Gentes, p. 631</a:t>
            </a:r>
            <a:r>
              <a:rPr lang="en-US" sz="2000" i="1" dirty="0"/>
              <a:t>.</a:t>
            </a:r>
            <a:endParaRPr lang="es-EC" sz="20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4000" b="1" dirty="0">
                <a:solidFill>
                  <a:schemeClr val="bg1"/>
                </a:solidFill>
              </a:rPr>
              <a:t>“Un mandamiento nuevo os doy: Que os améis unos a otros; como yo os he amado, que también os améis unos a otros.</a:t>
            </a:r>
            <a:r>
              <a:rPr lang="es-MX" sz="4000" b="1" dirty="0">
                <a:solidFill>
                  <a:schemeClr val="bg1"/>
                </a:solidFill>
              </a:rPr>
              <a:t>”</a:t>
            </a:r>
            <a:endParaRPr lang="es-ES" sz="4000" b="1" dirty="0">
              <a:solidFill>
                <a:schemeClr val="bg1"/>
              </a:solidFill>
            </a:endParaRPr>
          </a:p>
          <a:p>
            <a:pPr>
              <a:lnSpc>
                <a:spcPct val="100000"/>
              </a:lnSpc>
            </a:pPr>
            <a:r>
              <a:rPr lang="es-EC" b="1" dirty="0">
                <a:solidFill>
                  <a:schemeClr val="bg1"/>
                </a:solidFill>
              </a:rPr>
              <a:t>(Juan 13:34)</a:t>
            </a:r>
            <a:endParaRPr lang="es-EC"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F15D44F-FEB8-0CA8-EB30-B780CF765120}"/>
              </a:ext>
            </a:extLst>
          </p:cNvPr>
          <p:cNvPicPr>
            <a:picLocks noChangeAspect="1"/>
          </p:cNvPicPr>
          <p:nvPr/>
        </p:nvPicPr>
        <p:blipFill rotWithShape="1">
          <a:blip r:embed="rId3"/>
          <a:srcRect l="4722" r="4708"/>
          <a:stretch/>
        </p:blipFill>
        <p:spPr>
          <a:xfrm>
            <a:off x="0" y="0"/>
            <a:ext cx="6775956" cy="427737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nuevo mandamiento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95867" y="4235885"/>
            <a:ext cx="6937514"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¿Cuánto amor demostró el gran Ejemplo, y cuál es su significado para sus seguidores?</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5" name="Diagrama 14">
            <a:extLst>
              <a:ext uri="{FF2B5EF4-FFF2-40B4-BE49-F238E27FC236}">
                <a16:creationId xmlns:a16="http://schemas.microsoft.com/office/drawing/2014/main" id="{E3BB6EF3-0BBA-F743-9A43-33BF5871DAF6}"/>
              </a:ext>
            </a:extLst>
          </p:cNvPr>
          <p:cNvGraphicFramePr/>
          <p:nvPr>
            <p:extLst>
              <p:ext uri="{D42A27DB-BD31-4B8C-83A1-F6EECF244321}">
                <p14:modId xmlns:p14="http://schemas.microsoft.com/office/powerpoint/2010/main" val="3238448044"/>
              </p:ext>
            </p:extLst>
          </p:nvPr>
        </p:nvGraphicFramePr>
        <p:xfrm>
          <a:off x="7033381" y="114502"/>
          <a:ext cx="4947337" cy="552130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5"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096BE1A-1772-85B4-3DF1-CD9A769473C1}"/>
              </a:ext>
            </a:extLst>
          </p:cNvPr>
          <p:cNvPicPr>
            <a:picLocks noChangeAspect="1"/>
          </p:cNvPicPr>
          <p:nvPr/>
        </p:nvPicPr>
        <p:blipFill>
          <a:blip r:embed="rId3"/>
          <a:stretch>
            <a:fillRect/>
          </a:stretch>
        </p:blipFill>
        <p:spPr>
          <a:xfrm>
            <a:off x="5820132" y="-9708"/>
            <a:ext cx="6371868" cy="425853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nuevo mandamiento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93067" y="4249281"/>
            <a:ext cx="12005866"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¿Cuál es el primer fruto del Espíritu Santo y cuáles son las evidencias de que este fruto se está perfeccionando en nosotros?</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4" name="Diagrama 3">
            <a:extLst>
              <a:ext uri="{FF2B5EF4-FFF2-40B4-BE49-F238E27FC236}">
                <a16:creationId xmlns:a16="http://schemas.microsoft.com/office/drawing/2014/main" id="{03E7915D-F701-04F6-902C-C1F7D2851737}"/>
              </a:ext>
            </a:extLst>
          </p:cNvPr>
          <p:cNvGraphicFramePr/>
          <p:nvPr>
            <p:extLst>
              <p:ext uri="{D42A27DB-BD31-4B8C-83A1-F6EECF244321}">
                <p14:modId xmlns:p14="http://schemas.microsoft.com/office/powerpoint/2010/main" val="2638212169"/>
              </p:ext>
            </p:extLst>
          </p:nvPr>
        </p:nvGraphicFramePr>
        <p:xfrm>
          <a:off x="191241" y="117442"/>
          <a:ext cx="5628891" cy="413138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69CB3537-3962-4F1A-A099-3BAC22EEA96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4"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563E9D0-6121-3D62-28C3-A4FFD34A6F60}"/>
              </a:ext>
            </a:extLst>
          </p:cNvPr>
          <p:cNvPicPr>
            <a:picLocks noChangeAspect="1"/>
          </p:cNvPicPr>
          <p:nvPr/>
        </p:nvPicPr>
        <p:blipFill rotWithShape="1">
          <a:blip r:embed="rId3"/>
          <a:srcRect r="6390"/>
          <a:stretch/>
        </p:blipFill>
        <p:spPr>
          <a:xfrm>
            <a:off x="0" y="-2207"/>
            <a:ext cx="6722918" cy="410391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nuevo mandamiento (continuación)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0" y="4157715"/>
            <a:ext cx="6722918"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¿En qué sentido se refirió Cristo al amor fraternal como “un mandamiento nuevo”?</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aphicFrame>
        <p:nvGraphicFramePr>
          <p:cNvPr id="10" name="Diagrama 9">
            <a:extLst>
              <a:ext uri="{FF2B5EF4-FFF2-40B4-BE49-F238E27FC236}">
                <a16:creationId xmlns:a16="http://schemas.microsoft.com/office/drawing/2014/main" id="{D4E48B28-47C4-525B-9449-B4BE97253727}"/>
              </a:ext>
            </a:extLst>
          </p:cNvPr>
          <p:cNvGraphicFramePr/>
          <p:nvPr>
            <p:extLst>
              <p:ext uri="{D42A27DB-BD31-4B8C-83A1-F6EECF244321}">
                <p14:modId xmlns:p14="http://schemas.microsoft.com/office/powerpoint/2010/main" val="1323060627"/>
              </p:ext>
            </p:extLst>
          </p:nvPr>
        </p:nvGraphicFramePr>
        <p:xfrm>
          <a:off x="6872485" y="114502"/>
          <a:ext cx="5189491" cy="547528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Bocadillo: rectángulo 5">
            <a:extLst>
              <a:ext uri="{FF2B5EF4-FFF2-40B4-BE49-F238E27FC236}">
                <a16:creationId xmlns:a16="http://schemas.microsoft.com/office/drawing/2014/main" id="{D1DF86F5-1B64-8651-BE9A-CE7FFE7CED9E}"/>
              </a:ext>
            </a:extLst>
          </p:cNvPr>
          <p:cNvSpPr/>
          <p:nvPr/>
        </p:nvSpPr>
        <p:spPr>
          <a:xfrm>
            <a:off x="2342494" y="2348482"/>
            <a:ext cx="3601106" cy="716836"/>
          </a:xfrm>
          <a:prstGeom prst="wedgeRectCallout">
            <a:avLst>
              <a:gd name="adj1" fmla="val -13807"/>
              <a:gd name="adj2" fmla="val -16683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dirty="0">
                <a:solidFill>
                  <a:schemeClr val="tx1"/>
                </a:solidFill>
                <a:latin typeface="Bw Modelica" panose="00000600000000000000" pitchFamily="50" charset="0"/>
              </a:rPr>
              <a:t>Un mandamiento nuevo os doy: Que os améis unos a otros; como yo os he amado, que también os améis unos a otros.</a:t>
            </a:r>
            <a:endParaRPr lang="es-EC" sz="13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9D041828-6AD9-46A5-9720-92B6CDC6F09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0" grpId="0">
        <p:bldSub>
          <a:bldDgm bld="one"/>
        </p:bldSub>
      </p:bldGraphic>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819190F0-5F39-8D55-5D78-974B9C79557D}"/>
              </a:ext>
            </a:extLst>
          </p:cNvPr>
          <p:cNvPicPr>
            <a:picLocks noChangeAspect="1"/>
          </p:cNvPicPr>
          <p:nvPr/>
        </p:nvPicPr>
        <p:blipFill>
          <a:blip r:embed="rId3"/>
          <a:stretch>
            <a:fillRect/>
          </a:stretch>
        </p:blipFill>
        <p:spPr>
          <a:xfrm>
            <a:off x="0" y="-4932"/>
            <a:ext cx="12191999" cy="620238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nuevo mandamiento (continuación)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8441981" y="2454430"/>
            <a:ext cx="3619995" cy="2554545"/>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 ¿Qué revela que somos los hijos de Dios y los amigos de Cristo?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4" name="Diagrama 3">
            <a:extLst>
              <a:ext uri="{FF2B5EF4-FFF2-40B4-BE49-F238E27FC236}">
                <a16:creationId xmlns:a16="http://schemas.microsoft.com/office/drawing/2014/main" id="{A8FD253F-68DD-BA60-F173-968D1ADA08F9}"/>
              </a:ext>
            </a:extLst>
          </p:cNvPr>
          <p:cNvGraphicFramePr/>
          <p:nvPr>
            <p:extLst>
              <p:ext uri="{D42A27DB-BD31-4B8C-83A1-F6EECF244321}">
                <p14:modId xmlns:p14="http://schemas.microsoft.com/office/powerpoint/2010/main" val="889692506"/>
              </p:ext>
            </p:extLst>
          </p:nvPr>
        </p:nvGraphicFramePr>
        <p:xfrm>
          <a:off x="389797" y="522614"/>
          <a:ext cx="4504321" cy="48332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57B7B6AC-5F5D-47F9-BC9A-F299917F9C9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453817D1-3B94-47AE-A879-A8732AC9694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4"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BA8CDFD-3C0B-FA2E-2206-D964F73A1624}"/>
              </a:ext>
            </a:extLst>
          </p:cNvPr>
          <p:cNvPicPr>
            <a:picLocks noChangeAspect="1"/>
          </p:cNvPicPr>
          <p:nvPr/>
        </p:nvPicPr>
        <p:blipFill rotWithShape="1">
          <a:blip r:embed="rId3"/>
          <a:srcRect l="36759" r="14554"/>
          <a:stretch/>
        </p:blipFill>
        <p:spPr>
          <a:xfrm>
            <a:off x="0" y="0"/>
            <a:ext cx="5146917" cy="594654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título especial</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5238541" y="84375"/>
            <a:ext cx="6941199"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título otorga Jesús a sus fieles seguidores, y por qué?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C3FF6D8C-0611-0A87-2FB6-27C7E7C3BE86}"/>
              </a:ext>
            </a:extLst>
          </p:cNvPr>
          <p:cNvGraphicFramePr/>
          <p:nvPr>
            <p:extLst>
              <p:ext uri="{D42A27DB-BD31-4B8C-83A1-F6EECF244321}">
                <p14:modId xmlns:p14="http://schemas.microsoft.com/office/powerpoint/2010/main" val="2911339342"/>
              </p:ext>
            </p:extLst>
          </p:nvPr>
        </p:nvGraphicFramePr>
        <p:xfrm>
          <a:off x="5238541" y="1506682"/>
          <a:ext cx="6823435" cy="40774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53A90E55-3685-4914-96D7-0C5C75D9D7EE}"/>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graphicEl>
                                              <a:dgm id="{67AD5815-D48F-4B37-A501-28CE02066AF9}"/>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graphicEl>
                                              <a:dgm id="{CE12C251-47EA-4FB5-A1F7-56C8D63FBC41}"/>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904DA112-724A-4A4A-8BC4-4994604750E0}"/>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graphicEl>
                                              <a:dgm id="{2637FC9F-6592-4DE2-AD7B-2A237779956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8"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FCB6478-8D78-3CD0-5384-B57AD5CEFEF9}"/>
              </a:ext>
            </a:extLst>
          </p:cNvPr>
          <p:cNvPicPr>
            <a:picLocks noChangeAspect="1"/>
          </p:cNvPicPr>
          <p:nvPr/>
        </p:nvPicPr>
        <p:blipFill>
          <a:blip r:embed="rId3"/>
          <a:stretch>
            <a:fillRect/>
          </a:stretch>
        </p:blipFill>
        <p:spPr>
          <a:xfrm>
            <a:off x="0" y="-21346"/>
            <a:ext cx="12192000" cy="609600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Permaneciendo en Cristo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194734" y="4606518"/>
            <a:ext cx="11813801" cy="1077218"/>
          </a:xfrm>
          <a:prstGeom prst="rect">
            <a:avLst/>
          </a:prstGeom>
          <a:noFill/>
        </p:spPr>
        <p:txBody>
          <a:bodyPr wrap="square">
            <a:spAutoFit/>
          </a:bodyPr>
          <a:lstStyle/>
          <a:p>
            <a:pPr lvl="0">
              <a:tabLst>
                <a:tab pos="1435100" algn="l"/>
                <a:tab pos="3771900" algn="l"/>
              </a:tabLst>
            </a:pPr>
            <a:r>
              <a:rPr lang="es-ES" sz="3200" dirty="0">
                <a:ln w="0"/>
                <a:effectLst>
                  <a:glow rad="101600">
                    <a:schemeClr val="bg1">
                      <a:alpha val="40000"/>
                    </a:schemeClr>
                  </a:glow>
                </a:effectLst>
                <a:latin typeface="Noto Sans ExtBd" panose="020B0902040504020204"/>
              </a:rPr>
              <a:t>¿Con qué propósito nos eligió Jesús, y cuáles son las responsabilidades que acompañan a este privilegio? </a:t>
            </a:r>
            <a:endParaRPr lang="es-EC" sz="3200" dirty="0">
              <a:ln w="0"/>
              <a:effectLst>
                <a:glow rad="101600">
                  <a:schemeClr val="bg1">
                    <a:alpha val="40000"/>
                  </a:schemeClr>
                </a:glow>
              </a:effectLst>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0" name="Diagrama 9">
            <a:extLst>
              <a:ext uri="{FF2B5EF4-FFF2-40B4-BE49-F238E27FC236}">
                <a16:creationId xmlns:a16="http://schemas.microsoft.com/office/drawing/2014/main" id="{F05EEEA2-59F8-E888-1018-5F7A3F93C9F6}"/>
              </a:ext>
            </a:extLst>
          </p:cNvPr>
          <p:cNvGraphicFramePr/>
          <p:nvPr>
            <p:extLst>
              <p:ext uri="{D42A27DB-BD31-4B8C-83A1-F6EECF244321}">
                <p14:modId xmlns:p14="http://schemas.microsoft.com/office/powerpoint/2010/main" val="463093991"/>
              </p:ext>
            </p:extLst>
          </p:nvPr>
        </p:nvGraphicFramePr>
        <p:xfrm>
          <a:off x="171534" y="33733"/>
          <a:ext cx="4005611" cy="457278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0"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8DB603F-850A-7BF8-7F25-3064C3C2F617}"/>
              </a:ext>
            </a:extLst>
          </p:cNvPr>
          <p:cNvPicPr>
            <a:picLocks noChangeAspect="1"/>
          </p:cNvPicPr>
          <p:nvPr/>
        </p:nvPicPr>
        <p:blipFill rotWithShape="1">
          <a:blip r:embed="rId3"/>
          <a:srcRect l="11820" r="9239"/>
          <a:stretch/>
        </p:blipFill>
        <p:spPr>
          <a:xfrm>
            <a:off x="-6926" y="-5336"/>
            <a:ext cx="6947932" cy="479513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Perseguidos por el mundo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19707" y="4733494"/>
            <a:ext cx="6267312"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hace el mundo a los amigos de Cristo? ¿Por qué?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4" name="Diagrama 13">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2569828314"/>
              </p:ext>
            </p:extLst>
          </p:nvPr>
        </p:nvGraphicFramePr>
        <p:xfrm>
          <a:off x="6535882" y="322118"/>
          <a:ext cx="5526095" cy="52014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graphicEl>
                                              <a:dgm id="{69CB3537-3962-4F1A-A099-3BAC22EEA96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14"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7FC0446-D820-D02D-A811-B493232AD308}"/>
              </a:ext>
            </a:extLst>
          </p:cNvPr>
          <p:cNvPicPr>
            <a:picLocks noChangeAspect="1"/>
          </p:cNvPicPr>
          <p:nvPr/>
        </p:nvPicPr>
        <p:blipFill rotWithShape="1">
          <a:blip r:embed="rId3"/>
          <a:srcRect l="1" r="26665"/>
          <a:stretch/>
        </p:blipFill>
        <p:spPr>
          <a:xfrm>
            <a:off x="6025214" y="1131966"/>
            <a:ext cx="6166786" cy="473012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Perseguidos por el mundo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83213" y="11603"/>
            <a:ext cx="11986159"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¿Por qué persiguió el mundo a Cristo, y por qué son perseguidos también sus seguidores?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7" name="Diagrama 6">
            <a:extLst>
              <a:ext uri="{FF2B5EF4-FFF2-40B4-BE49-F238E27FC236}">
                <a16:creationId xmlns:a16="http://schemas.microsoft.com/office/drawing/2014/main" id="{DA924F6C-B01F-0C93-5E32-1F1724ED0BA9}"/>
              </a:ext>
            </a:extLst>
          </p:cNvPr>
          <p:cNvGraphicFramePr/>
          <p:nvPr>
            <p:extLst>
              <p:ext uri="{D42A27DB-BD31-4B8C-83A1-F6EECF244321}">
                <p14:modId xmlns:p14="http://schemas.microsoft.com/office/powerpoint/2010/main" val="597911328"/>
              </p:ext>
            </p:extLst>
          </p:nvPr>
        </p:nvGraphicFramePr>
        <p:xfrm>
          <a:off x="152261" y="1121969"/>
          <a:ext cx="5755572" cy="459611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CuadroTexto 7">
            <a:extLst>
              <a:ext uri="{FF2B5EF4-FFF2-40B4-BE49-F238E27FC236}">
                <a16:creationId xmlns:a16="http://schemas.microsoft.com/office/drawing/2014/main" id="{5FC028FD-83A3-3F57-4E8A-9E294C590AC4}"/>
              </a:ext>
            </a:extLst>
          </p:cNvPr>
          <p:cNvSpPr txBox="1"/>
          <p:nvPr/>
        </p:nvSpPr>
        <p:spPr>
          <a:xfrm>
            <a:off x="6049743" y="5121753"/>
            <a:ext cx="6142257"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dirty="0">
                <a:latin typeface="Bw Modelica" panose="00000600000000000000" pitchFamily="50" charset="0"/>
              </a:rPr>
              <a:t>“Los que obedecen la verdad nunca serán amados por el mundo.”</a:t>
            </a:r>
            <a:endParaRPr lang="es-EC" dirty="0">
              <a:latin typeface="Bw Modelica" panose="00000600000000000000" pitchFamily="50" charset="0"/>
            </a:endParaRPr>
          </a:p>
        </p:txBody>
      </p:sp>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9281C726-944D-483E-8AE8-CB58923C175B}"/>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E9391944-25AF-46C4-B1AF-05FE159529E1}"/>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E468CAB8-F90F-41CE-B051-EA9FA18EC7C3}"/>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8DEFFA9F-E8A6-4AFA-806E-EF21D79CF252}"/>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 grpId="0">
        <p:bldSub>
          <a:bldDgm bld="one"/>
        </p:bldSub>
      </p:bldGraphic>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39DB898-92D1-2269-05AA-7956BD31886B}"/>
              </a:ext>
            </a:extLst>
          </p:cNvPr>
          <p:cNvPicPr>
            <a:picLocks noChangeAspect="1"/>
          </p:cNvPicPr>
          <p:nvPr/>
        </p:nvPicPr>
        <p:blipFill rotWithShape="1">
          <a:blip r:embed="rId3"/>
          <a:srcRect l="7921" r="37796"/>
          <a:stretch/>
        </p:blipFill>
        <p:spPr>
          <a:xfrm>
            <a:off x="0" y="0"/>
            <a:ext cx="4842164" cy="594679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7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amor divino en la vida de los creyentes</a:t>
              </a:r>
              <a:endParaRPr lang="es-EC" sz="27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4897720" y="46608"/>
            <a:ext cx="7164256"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distingue el apóstol Pablo entre el amor cristiano falso y el verdadero?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8" name="Diagrama 7">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133269607"/>
              </p:ext>
            </p:extLst>
          </p:nvPr>
        </p:nvGraphicFramePr>
        <p:xfrm>
          <a:off x="5018810" y="1615433"/>
          <a:ext cx="7043166" cy="405593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81425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388F-0523-9F2D-7B55-1CC496E2837D}"/>
            </a:ext>
          </a:extLst>
        </p:cNvPr>
        <p:cNvGrpSpPr/>
        <p:nvPr/>
      </p:nvGrpSpPr>
      <p:grpSpPr>
        <a:xfrm>
          <a:off x="0" y="0"/>
          <a:ext cx="0" cy="0"/>
          <a:chOff x="0" y="0"/>
          <a:chExt cx="0" cy="0"/>
        </a:xfrm>
      </p:grpSpPr>
      <p:pic>
        <p:nvPicPr>
          <p:cNvPr id="1026" name="Picture 2" descr="Pinceladas Biblicas: 6 CORONAS Y/O RECOMPENSAS DE LOS CRISTIANOS">
            <a:extLst>
              <a:ext uri="{FF2B5EF4-FFF2-40B4-BE49-F238E27FC236}">
                <a16:creationId xmlns:a16="http://schemas.microsoft.com/office/drawing/2014/main" id="{650F0A58-9E9E-0BF2-9348-95DB441B75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8875" y="1261"/>
            <a:ext cx="5715000" cy="4286250"/>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4DDE3278-36F9-4B3F-4750-517DA6D7E015}"/>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A2BACAD7-B64D-1605-D76C-D31B92D0C978}"/>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DE15C390-3D8C-AFAD-B612-5DF2EA825C56}"/>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10214866-A4D3-93CA-D3F6-F6CDB171D237}"/>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7822FED7-871C-1B6E-D981-54BBCEFB622E}"/>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D1F90646-CECE-2AE0-9547-A2A7AD05014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56F5A7E7-C129-35B2-5B74-642BD10D1F94}"/>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7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amor divino en la vida de los creyentes</a:t>
              </a:r>
              <a:endParaRPr lang="es-EC" sz="27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EA8C48A6-CAAF-50D0-41DF-420CC3DA8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F8C49A54-E5C4-8B9A-AEDD-5BE3A849C035}"/>
              </a:ext>
            </a:extLst>
          </p:cNvPr>
          <p:cNvSpPr txBox="1"/>
          <p:nvPr/>
        </p:nvSpPr>
        <p:spPr>
          <a:xfrm>
            <a:off x="75816" y="4334185"/>
            <a:ext cx="12040367" cy="1431161"/>
          </a:xfrm>
          <a:prstGeom prst="rect">
            <a:avLst/>
          </a:prstGeom>
          <a:noFill/>
        </p:spPr>
        <p:txBody>
          <a:bodyPr wrap="square">
            <a:spAutoFit/>
          </a:bodyPr>
          <a:lstStyle/>
          <a:p>
            <a:pPr lvl="0">
              <a:tabLst>
                <a:tab pos="1435100" algn="l"/>
                <a:tab pos="3771900" algn="l"/>
              </a:tabLst>
            </a:pPr>
            <a:r>
              <a:rPr lang="es-ES" sz="2900" dirty="0">
                <a:latin typeface="Noto Sans ExtBd" panose="020B0902040504020204" pitchFamily="34"/>
                <a:ea typeface="Noto Sans ExtBd" panose="020B0902040504020204" pitchFamily="34"/>
                <a:cs typeface="Noto Sans ExtBd" panose="020B0902040504020204" pitchFamily="34"/>
              </a:rPr>
              <a:t>¿Qué debemos comprender acerca de las características recomendadas por Cristo en Apocalipsis 3:10–12, así como de las promesas para quienes las posean?</a:t>
            </a:r>
            <a:endParaRPr lang="es-EC" sz="29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9" name="Diagrama 8">
            <a:extLst>
              <a:ext uri="{FF2B5EF4-FFF2-40B4-BE49-F238E27FC236}">
                <a16:creationId xmlns:a16="http://schemas.microsoft.com/office/drawing/2014/main" id="{AFAD0C92-693A-7BE7-2AA5-4BDA71C46969}"/>
              </a:ext>
            </a:extLst>
          </p:cNvPr>
          <p:cNvGraphicFramePr/>
          <p:nvPr>
            <p:extLst>
              <p:ext uri="{D42A27DB-BD31-4B8C-83A1-F6EECF244321}">
                <p14:modId xmlns:p14="http://schemas.microsoft.com/office/powerpoint/2010/main" val="1392291520"/>
              </p:ext>
            </p:extLst>
          </p:nvPr>
        </p:nvGraphicFramePr>
        <p:xfrm>
          <a:off x="228767" y="130533"/>
          <a:ext cx="6140860" cy="437912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24321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9"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677730" y="381783"/>
            <a:ext cx="2456598"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amor divino en la vida de los creyentes es la evidencia más clara de la presencia de Cristo en el corazón, pues transforma el carácter egoísta en uno lleno de bondad, paciencia y servicio abnegado.</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30" y="381783"/>
            <a:ext cx="2314448"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amplio y pleno amor de Cristo se revela en toda su vida y en el sacrificio de la cruz, donde demostró un amor sin límites, inmutable y eterno, capaz de abrazar a toda la humanidad.</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456126" y="381783"/>
            <a:ext cx="2393916"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“nuevo mandamiento” que Cristo dio a Sus discípulos es la expresión más elevada del amor cristiano, pues requiere amar al prójimo como Él nos amó: con entrega, abnegación y sacrificio.</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95189" y="381783"/>
            <a:ext cx="2324001"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Ser llamados amigos de Cristo es un título especial que expresa una relación de confianza, cercanía y fidelidad; esta amistad se confirma en la obediencia amorosa a sus mandamientos.</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54786" y="381783"/>
            <a:ext cx="2377797"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Así como Jesús fue aborrecido por su pureza y santidad, también lo serán sus discípulos, pues al reflejar su luz y vivir en obediencia a la verdad, se convierten en una reprensión viviente para quienes aman las tinieblas.</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494102" y="2933820"/>
            <a:ext cx="6358318" cy="1938992"/>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amar a los demás con el amor que Cristo me ha mostrado, practicando la paciencia, el perdón y la compasión!</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94102" y="660062"/>
            <a:ext cx="6358318" cy="1938992"/>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el amor de Cristo debe reflejarse en mis relaciones y que el verdadero cristiano ama como Jesús amó.</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1253027</TotalTime>
  <Words>1377</Words>
  <Application>Microsoft Office PowerPoint</Application>
  <PresentationFormat>Panorámica</PresentationFormat>
  <Paragraphs>115</Paragraphs>
  <Slides>19</Slides>
  <Notes>14</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19</vt:i4>
      </vt:variant>
    </vt:vector>
  </HeadingPairs>
  <TitlesOfParts>
    <vt:vector size="39"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dc:creator>
  <cp:lastModifiedBy>Secretaría Unión Ecuatoriana</cp:lastModifiedBy>
  <cp:revision>9253</cp:revision>
  <dcterms:created xsi:type="dcterms:W3CDTF">2017-06-02T15:34:13Z</dcterms:created>
  <dcterms:modified xsi:type="dcterms:W3CDTF">2025-08-21T16:03:29Z</dcterms:modified>
</cp:coreProperties>
</file>