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3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anticipó a sus discípulos que después de su ascensión enfrentarían serias dificultades por su causa…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…ellos iban a ser encarcelados, desterrados, expulsados de las sinagogas y aún perseguidos hasta la muerte.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826422" custScaleY="1761663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816722" custScaleY="1812222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EBEFE3-BE35-4EB3-B369-AB524D659C18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B1F098E-4F36-4F29-A866-1E1117BCF0E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les aseguró que no quedarían solos ni desamparados, pues a través del Espíritu Santo tendrían la presencia constante de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95E2738-45C4-4ECB-951D-121E277290B3}" type="parTrans" cxnId="{925AEC7C-049C-4412-ACD3-B2FEEF119D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51C892C-6AEE-424A-8D65-C4D078FD5E1B}" type="sibTrans" cxnId="{925AEC7C-049C-4412-ACD3-B2FEEF119D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D20F11-2C13-420B-88B9-2574B534AF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Consolador sería quien los guiaría, los defendería frente a la oposición, les recordaría las enseñanzas de Jesús y daría testimonio de Él a través de ellos.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A4E22F0-2049-4A71-80A1-22D7BE480FB6}" type="parTrans" cxnId="{D4352AE3-8658-4218-ACDF-FAF1725D6B5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761BC54-84E7-402E-845D-1405966DCF5D}" type="sibTrans" cxnId="{D4352AE3-8658-4218-ACDF-FAF1725D6B5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6A28CE3-2716-4E2D-826B-679D85F47CAD}" type="pres">
      <dgm:prSet presAssocID="{A5EBEFE3-BE35-4EB3-B369-AB524D659C18}" presName="rootnode" presStyleCnt="0">
        <dgm:presLayoutVars>
          <dgm:chMax/>
          <dgm:chPref/>
          <dgm:dir/>
          <dgm:animLvl val="lvl"/>
        </dgm:presLayoutVars>
      </dgm:prSet>
      <dgm:spPr/>
    </dgm:pt>
    <dgm:pt modelId="{4878C20F-4A15-4CBD-A843-51022F72003B}" type="pres">
      <dgm:prSet presAssocID="{BB1F098E-4F36-4F29-A866-1E1117BCF0E1}" presName="composite" presStyleCnt="0"/>
      <dgm:spPr/>
    </dgm:pt>
    <dgm:pt modelId="{67AD5815-D48F-4B37-A501-28CE02066AF9}" type="pres">
      <dgm:prSet presAssocID="{BB1F098E-4F36-4F29-A866-1E1117BCF0E1}" presName="LShape" presStyleLbl="alignNode1" presStyleIdx="0" presStyleCnt="3"/>
      <dgm:spPr/>
    </dgm:pt>
    <dgm:pt modelId="{CE12C251-47EA-4FB5-A1F7-56C8D63FBC41}" type="pres">
      <dgm:prSet presAssocID="{BB1F098E-4F36-4F29-A866-1E1117BCF0E1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53A90E55-3685-4914-96D7-0C5C75D9D7EE}" type="pres">
      <dgm:prSet presAssocID="{BB1F098E-4F36-4F29-A866-1E1117BCF0E1}" presName="Triangle" presStyleLbl="alignNode1" presStyleIdx="1" presStyleCnt="3"/>
      <dgm:spPr/>
    </dgm:pt>
    <dgm:pt modelId="{FE9B625E-A58C-4B2C-B7E8-8A4D55EE83AB}" type="pres">
      <dgm:prSet presAssocID="{E51C892C-6AEE-424A-8D65-C4D078FD5E1B}" presName="sibTrans" presStyleCnt="0"/>
      <dgm:spPr/>
    </dgm:pt>
    <dgm:pt modelId="{21995B94-35BF-4354-835A-5C6401E25923}" type="pres">
      <dgm:prSet presAssocID="{E51C892C-6AEE-424A-8D65-C4D078FD5E1B}" presName="space" presStyleCnt="0"/>
      <dgm:spPr/>
    </dgm:pt>
    <dgm:pt modelId="{4368089D-6600-4247-A4AB-75C3BFD6F97B}" type="pres">
      <dgm:prSet presAssocID="{5AD20F11-2C13-420B-88B9-2574B534AF95}" presName="composite" presStyleCnt="0"/>
      <dgm:spPr/>
    </dgm:pt>
    <dgm:pt modelId="{904DA112-724A-4A4A-8BC4-4994604750E0}" type="pres">
      <dgm:prSet presAssocID="{5AD20F11-2C13-420B-88B9-2574B534AF95}" presName="LShape" presStyleLbl="alignNode1" presStyleIdx="2" presStyleCnt="3"/>
      <dgm:spPr/>
    </dgm:pt>
    <dgm:pt modelId="{2637FC9F-6592-4DE2-AD7B-2A2377799564}" type="pres">
      <dgm:prSet presAssocID="{5AD20F11-2C13-420B-88B9-2574B534AF95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1A7B192A-9766-492E-95AB-2AB44036F806}" type="presOf" srcId="{5AD20F11-2C13-420B-88B9-2574B534AF95}" destId="{2637FC9F-6592-4DE2-AD7B-2A2377799564}" srcOrd="0" destOrd="0" presId="urn:microsoft.com/office/officeart/2009/3/layout/StepUpProcess"/>
    <dgm:cxn modelId="{2008F45F-C9DC-46E6-9CE8-34A51E783A48}" type="presOf" srcId="{BB1F098E-4F36-4F29-A866-1E1117BCF0E1}" destId="{CE12C251-47EA-4FB5-A1F7-56C8D63FBC41}" srcOrd="0" destOrd="0" presId="urn:microsoft.com/office/officeart/2009/3/layout/StepUpProcess"/>
    <dgm:cxn modelId="{925AEC7C-049C-4412-ACD3-B2FEEF119DC2}" srcId="{A5EBEFE3-BE35-4EB3-B369-AB524D659C18}" destId="{BB1F098E-4F36-4F29-A866-1E1117BCF0E1}" srcOrd="0" destOrd="0" parTransId="{195E2738-45C4-4ECB-951D-121E277290B3}" sibTransId="{E51C892C-6AEE-424A-8D65-C4D078FD5E1B}"/>
    <dgm:cxn modelId="{60BFCB90-AF55-4529-A256-F30A8362CB87}" type="presOf" srcId="{A5EBEFE3-BE35-4EB3-B369-AB524D659C18}" destId="{76A28CE3-2716-4E2D-826B-679D85F47CAD}" srcOrd="0" destOrd="0" presId="urn:microsoft.com/office/officeart/2009/3/layout/StepUpProcess"/>
    <dgm:cxn modelId="{D4352AE3-8658-4218-ACDF-FAF1725D6B5A}" srcId="{A5EBEFE3-BE35-4EB3-B369-AB524D659C18}" destId="{5AD20F11-2C13-420B-88B9-2574B534AF95}" srcOrd="1" destOrd="0" parTransId="{7A4E22F0-2049-4A71-80A1-22D7BE480FB6}" sibTransId="{2761BC54-84E7-402E-845D-1405966DCF5D}"/>
    <dgm:cxn modelId="{11967CA2-A220-4CE6-84B6-2B0256EE35EF}" type="presParOf" srcId="{76A28CE3-2716-4E2D-826B-679D85F47CAD}" destId="{4878C20F-4A15-4CBD-A843-51022F72003B}" srcOrd="0" destOrd="0" presId="urn:microsoft.com/office/officeart/2009/3/layout/StepUpProcess"/>
    <dgm:cxn modelId="{195FB346-4726-4DE2-94C0-DD0CE4652E73}" type="presParOf" srcId="{4878C20F-4A15-4CBD-A843-51022F72003B}" destId="{67AD5815-D48F-4B37-A501-28CE02066AF9}" srcOrd="0" destOrd="0" presId="urn:microsoft.com/office/officeart/2009/3/layout/StepUpProcess"/>
    <dgm:cxn modelId="{92912AFB-3B36-41B7-AFD2-168F4AA2C80B}" type="presParOf" srcId="{4878C20F-4A15-4CBD-A843-51022F72003B}" destId="{CE12C251-47EA-4FB5-A1F7-56C8D63FBC41}" srcOrd="1" destOrd="0" presId="urn:microsoft.com/office/officeart/2009/3/layout/StepUpProcess"/>
    <dgm:cxn modelId="{76EFDEA6-36E2-449C-A719-9C51E212D1FC}" type="presParOf" srcId="{4878C20F-4A15-4CBD-A843-51022F72003B}" destId="{53A90E55-3685-4914-96D7-0C5C75D9D7EE}" srcOrd="2" destOrd="0" presId="urn:microsoft.com/office/officeart/2009/3/layout/StepUpProcess"/>
    <dgm:cxn modelId="{C08CB1A6-04B0-428A-AD6B-FE2093003F85}" type="presParOf" srcId="{76A28CE3-2716-4E2D-826B-679D85F47CAD}" destId="{FE9B625E-A58C-4B2C-B7E8-8A4D55EE83AB}" srcOrd="1" destOrd="0" presId="urn:microsoft.com/office/officeart/2009/3/layout/StepUpProcess"/>
    <dgm:cxn modelId="{47D85D34-D18A-42CA-93B7-31801E86593C}" type="presParOf" srcId="{FE9B625E-A58C-4B2C-B7E8-8A4D55EE83AB}" destId="{21995B94-35BF-4354-835A-5C6401E25923}" srcOrd="0" destOrd="0" presId="urn:microsoft.com/office/officeart/2009/3/layout/StepUpProcess"/>
    <dgm:cxn modelId="{DF04E6CA-494B-4734-966C-682E2BA3A217}" type="presParOf" srcId="{76A28CE3-2716-4E2D-826B-679D85F47CAD}" destId="{4368089D-6600-4247-A4AB-75C3BFD6F97B}" srcOrd="2" destOrd="0" presId="urn:microsoft.com/office/officeart/2009/3/layout/StepUpProcess"/>
    <dgm:cxn modelId="{DE4EBDEE-1F67-42FE-87D8-5FA2699887B9}" type="presParOf" srcId="{4368089D-6600-4247-A4AB-75C3BFD6F97B}" destId="{904DA112-724A-4A4A-8BC4-4994604750E0}" srcOrd="0" destOrd="0" presId="urn:microsoft.com/office/officeart/2009/3/layout/StepUpProcess"/>
    <dgm:cxn modelId="{45CC79D5-92B6-424E-B764-73DA8E321A16}" type="presParOf" srcId="{4368089D-6600-4247-A4AB-75C3BFD6F97B}" destId="{2637FC9F-6592-4DE2-AD7B-2A237779956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Antes de la ascensión, Cristo estaba con ellos de manera visible y local, limitado por la condición humana que tomó en la encarnación solo podía estar en un lugar a la vez.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Después de la ascensión, la relación sería por medio del Espíritu Santo, Cristo iba a morar continuamente en el corazón de sus hijos y su unión sería más estrecha pues estaría con cada creyente al mismo tiempo, sin limitaciones físicas.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2000000" custScaleY="166099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2000000" custScaleY="1701743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Espíritu Santo convencería de pecado mostrando la condición del ser humano y la necesidad de Cristo como Salvador…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…convencería de justicia al señalar a Cristo como el ejemplo perfecto de justicia y como nuestro Intercesor ante el Padre...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…convencería de juicio al recordar que Satanás, el príncipe de este mundo, ya fue vencido en la cruz y que el juicio final es seguro.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85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890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652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misión del Espíritu Santo ante el mundo es amonestar y dar testimonio de Cristo, revelando su carácter, su obra salvadora y su verdad a través del creyente…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 por medio de la unión del  Espíritu Santo y el testimonio del creyente que la palabra tiene impacto y se convierte en verdad viva y transformadora.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Además del Espíritu Santo, los discípulos mismos testificarían a favor de Cristo, ellos habían visto, oído y convivido con Jesús y esto lo compartían con otros…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…con el poder del Espíritu Santo, su testimonio fue confirmado incluso con la disposición a entregar sus vidas por amor a la verdad.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40639" custScaleY="105125" custLinFactNeighborX="-45908" custLinFactNeighborY="2932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40639" custScaleY="111170" custLinFactNeighborX="-45908" custLinFactNeighborY="2932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promesa especial fue el derramamiento abundante del Espíritu Santo sobre el pueblo de Dios, a fin de capacitarlos e impartirles poder para profetizar y testificar de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derramamiento alcanzaría a toda carne: hijos, hijas, ancianos, jóvenes, siervos, y se manifestaría a través de dones espirituales como sueños, visiones y profecías.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194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42080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el día de Pentecostés, cuando los discípulos estaban unánimes en oración, el Espíritu Santo descendió en forma de viento recio y lenguas como de fuego.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Todos fueron llenos del Espíritu y comenzaron a hablar en otras lenguas, de modo que las multitudes de diversas naciones entendían el mensaje en su propio idioma.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464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522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 promesa nos pertenece también a nosotros porque después del derramamiento del Espíritu en el Pentecostés, Pedro prometió que vendrían “tiempos de refrigerio de la presencia del Señor”…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 decir, nuevas y posteriores manifestaciones del Espíritu Santo, además el profeta Joel habla que sería derramado a “toda carne”, y conecta a la promesa con señales que se manifestarán antes de la segunda venida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110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0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CCBDB8-A8CC-4D1C-A5FA-3281AA286C1D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216CE19A-1EBB-4099-B58D-8F5BC49B9E4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Nuestra principal preocupación hoy debe ser recibir el bautismo del Espíritu Santo para que nos guíe a toda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297972C-CE25-42F1-B40F-4DA4932C2826}" type="par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AC8BE5B-E307-4EAD-8EAD-5886A8D6C13D}" type="sib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DADC05-0DBC-487B-98BE-C3DF89F6EC06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Debemos orar con fervor pidiendo el derramamiento de la lluvia tardía a fin de desempeñar fielmente nuestra parte en la tarea de amonestar al mundo.</a:t>
          </a:r>
        </a:p>
      </dgm:t>
    </dgm:pt>
    <dgm:pt modelId="{CEE7BEBC-6CDC-4EC8-8B06-E3FBEF58CDAF}" type="par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0883B8-4690-40D6-BEEC-B64F04F6D907}" type="sib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4FF6AAF-85B7-4B8C-883F-188FE97E1638}" type="pres">
      <dgm:prSet presAssocID="{7ECCBDB8-A8CC-4D1C-A5FA-3281AA286C1D}" presName="CompostProcess" presStyleCnt="0">
        <dgm:presLayoutVars>
          <dgm:dir/>
          <dgm:resizeHandles val="exact"/>
        </dgm:presLayoutVars>
      </dgm:prSet>
      <dgm:spPr/>
    </dgm:pt>
    <dgm:pt modelId="{BFDA8759-27C8-4B24-A5A0-F642EE671F12}" type="pres">
      <dgm:prSet presAssocID="{7ECCBDB8-A8CC-4D1C-A5FA-3281AA286C1D}" presName="arrow" presStyleLbl="bgShp" presStyleIdx="0" presStyleCnt="1"/>
      <dgm:spPr/>
    </dgm:pt>
    <dgm:pt modelId="{F23E401F-00E0-4188-8134-F44F034CB513}" type="pres">
      <dgm:prSet presAssocID="{7ECCBDB8-A8CC-4D1C-A5FA-3281AA286C1D}" presName="linearProcess" presStyleCnt="0"/>
      <dgm:spPr/>
    </dgm:pt>
    <dgm:pt modelId="{CF3F4204-74FD-4AD0-A42A-89DE948970FE}" type="pres">
      <dgm:prSet presAssocID="{216CE19A-1EBB-4099-B58D-8F5BC49B9E4A}" presName="textNode" presStyleLbl="node1" presStyleIdx="0" presStyleCnt="2" custScaleX="140225" custScaleY="109784">
        <dgm:presLayoutVars>
          <dgm:bulletEnabled val="1"/>
        </dgm:presLayoutVars>
      </dgm:prSet>
      <dgm:spPr/>
    </dgm:pt>
    <dgm:pt modelId="{AAA7B77D-B0B0-43E9-9995-21D9602032CE}" type="pres">
      <dgm:prSet presAssocID="{3AC8BE5B-E307-4EAD-8EAD-5886A8D6C13D}" presName="sibTrans" presStyleCnt="0"/>
      <dgm:spPr/>
    </dgm:pt>
    <dgm:pt modelId="{FBE5D6CF-532B-452D-8F09-947E8742E7F4}" type="pres">
      <dgm:prSet presAssocID="{AADADC05-0DBC-487B-98BE-C3DF89F6EC06}" presName="textNode" presStyleLbl="node1" presStyleIdx="1" presStyleCnt="2" custScaleX="171053" custScaleY="109784">
        <dgm:presLayoutVars>
          <dgm:bulletEnabled val="1"/>
        </dgm:presLayoutVars>
      </dgm:prSet>
      <dgm:spPr/>
    </dgm:pt>
  </dgm:ptLst>
  <dgm:cxnLst>
    <dgm:cxn modelId="{C594B22F-3C46-4B18-9F56-D1419CFA7E33}" srcId="{7ECCBDB8-A8CC-4D1C-A5FA-3281AA286C1D}" destId="{AADADC05-0DBC-487B-98BE-C3DF89F6EC06}" srcOrd="1" destOrd="0" parTransId="{CEE7BEBC-6CDC-4EC8-8B06-E3FBEF58CDAF}" sibTransId="{CE0883B8-4690-40D6-BEEC-B64F04F6D907}"/>
    <dgm:cxn modelId="{C3C80C44-386B-4366-AE30-AD2B27F28AA6}" type="presOf" srcId="{AADADC05-0DBC-487B-98BE-C3DF89F6EC06}" destId="{FBE5D6CF-532B-452D-8F09-947E8742E7F4}" srcOrd="0" destOrd="0" presId="urn:microsoft.com/office/officeart/2005/8/layout/hProcess9"/>
    <dgm:cxn modelId="{53C3BB44-77DC-438B-B058-4B0552AE6851}" type="presOf" srcId="{216CE19A-1EBB-4099-B58D-8F5BC49B9E4A}" destId="{CF3F4204-74FD-4AD0-A42A-89DE948970FE}" srcOrd="0" destOrd="0" presId="urn:microsoft.com/office/officeart/2005/8/layout/hProcess9"/>
    <dgm:cxn modelId="{8264D79F-73DB-4DA3-8185-9E8AF5D59532}" srcId="{7ECCBDB8-A8CC-4D1C-A5FA-3281AA286C1D}" destId="{216CE19A-1EBB-4099-B58D-8F5BC49B9E4A}" srcOrd="0" destOrd="0" parTransId="{5297972C-CE25-42F1-B40F-4DA4932C2826}" sibTransId="{3AC8BE5B-E307-4EAD-8EAD-5886A8D6C13D}"/>
    <dgm:cxn modelId="{9B8488A9-3D8F-4C82-8D72-7056077559D0}" type="presOf" srcId="{7ECCBDB8-A8CC-4D1C-A5FA-3281AA286C1D}" destId="{74FF6AAF-85B7-4B8C-883F-188FE97E1638}" srcOrd="0" destOrd="0" presId="urn:microsoft.com/office/officeart/2005/8/layout/hProcess9"/>
    <dgm:cxn modelId="{531134F3-4E6A-49E3-877C-A80788021395}" type="presParOf" srcId="{74FF6AAF-85B7-4B8C-883F-188FE97E1638}" destId="{BFDA8759-27C8-4B24-A5A0-F642EE671F12}" srcOrd="0" destOrd="0" presId="urn:microsoft.com/office/officeart/2005/8/layout/hProcess9"/>
    <dgm:cxn modelId="{326AE5E3-518E-46DB-9FDD-0AB9624E4883}" type="presParOf" srcId="{74FF6AAF-85B7-4B8C-883F-188FE97E1638}" destId="{F23E401F-00E0-4188-8134-F44F034CB513}" srcOrd="1" destOrd="0" presId="urn:microsoft.com/office/officeart/2005/8/layout/hProcess9"/>
    <dgm:cxn modelId="{2EC883D8-FCF7-465C-A260-2F79AA6EE793}" type="presParOf" srcId="{F23E401F-00E0-4188-8134-F44F034CB513}" destId="{CF3F4204-74FD-4AD0-A42A-89DE948970FE}" srcOrd="0" destOrd="0" presId="urn:microsoft.com/office/officeart/2005/8/layout/hProcess9"/>
    <dgm:cxn modelId="{614DA652-DB24-4344-B94A-3F4DC2ECCD4E}" type="presParOf" srcId="{F23E401F-00E0-4188-8134-F44F034CB513}" destId="{AAA7B77D-B0B0-43E9-9995-21D9602032CE}" srcOrd="1" destOrd="0" presId="urn:microsoft.com/office/officeart/2005/8/layout/hProcess9"/>
    <dgm:cxn modelId="{A0FA23E1-1E89-49B0-9D0A-DA930E524C1A}" type="presParOf" srcId="{F23E401F-00E0-4188-8134-F44F034CB513}" destId="{FBE5D6CF-532B-452D-8F09-947E8742E7F4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consagrarnos plenamente a Dios y rendir nuestra vida a Cristo, a fin de ser preparados para recibir el poder de la lluvia tardía…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 preparación implica corregir los defectos de carácter y avanzar constantemente en el conocimiento de Dios. Entonces, la promesa divina se cumplirá en nosotros.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133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5009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51603" y="1049"/>
          <a:ext cx="5663609" cy="21851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anticipó a sus discípulos que después de su ascensión enfrentarían serias dificultades por su causa…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144162" y="1049"/>
        <a:ext cx="3478491" cy="2185118"/>
      </dsp:txXfrm>
    </dsp:sp>
    <dsp:sp modelId="{8D044741-25DB-4DE0-8341-A6CE7CF03541}">
      <dsp:nvSpPr>
        <dsp:cNvPr id="0" name=""/>
        <dsp:cNvSpPr/>
      </dsp:nvSpPr>
      <dsp:spPr>
        <a:xfrm rot="10800000">
          <a:off x="81682" y="2203532"/>
          <a:ext cx="5633530" cy="224783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…ellos iban a ser encarcelados, desterrados, expulsados de las sinagogas y aún perseguidos hasta la muerte.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205597" y="2203532"/>
        <a:ext cx="3385700" cy="22478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D5815-D48F-4B37-A501-28CE02066AF9}">
      <dsp:nvSpPr>
        <dsp:cNvPr id="0" name=""/>
        <dsp:cNvSpPr/>
      </dsp:nvSpPr>
      <dsp:spPr>
        <a:xfrm rot="5400000">
          <a:off x="694808" y="367249"/>
          <a:ext cx="2090875" cy="347917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2C251-47EA-4FB5-A1F7-56C8D63FBC41}">
      <dsp:nvSpPr>
        <dsp:cNvPr id="0" name=""/>
        <dsp:cNvSpPr/>
      </dsp:nvSpPr>
      <dsp:spPr>
        <a:xfrm>
          <a:off x="345789" y="1406771"/>
          <a:ext cx="3141014" cy="2753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les aseguró que no quedarían solos ni desamparados, pues a través del Espíritu Santo tendrían la presencia constante de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5789" y="1406771"/>
        <a:ext cx="3141014" cy="2753283"/>
      </dsp:txXfrm>
    </dsp:sp>
    <dsp:sp modelId="{53A90E55-3685-4914-96D7-0C5C75D9D7EE}">
      <dsp:nvSpPr>
        <dsp:cNvPr id="0" name=""/>
        <dsp:cNvSpPr/>
      </dsp:nvSpPr>
      <dsp:spPr>
        <a:xfrm>
          <a:off x="2894159" y="111108"/>
          <a:ext cx="592644" cy="59264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DA112-724A-4A4A-8BC4-4994604750E0}">
      <dsp:nvSpPr>
        <dsp:cNvPr id="0" name=""/>
        <dsp:cNvSpPr/>
      </dsp:nvSpPr>
      <dsp:spPr>
        <a:xfrm rot="5400000">
          <a:off x="4540023" y="-584252"/>
          <a:ext cx="2090875" cy="347917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7FC9F-6592-4DE2-AD7B-2A2377799564}">
      <dsp:nvSpPr>
        <dsp:cNvPr id="0" name=""/>
        <dsp:cNvSpPr/>
      </dsp:nvSpPr>
      <dsp:spPr>
        <a:xfrm>
          <a:off x="4191004" y="455269"/>
          <a:ext cx="3141014" cy="2753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Consolador sería quien los guiaría, los defendería frente a la oposición, les recordaría las enseñanzas de Jesús y daría testimonio de Él a través de ellos.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91004" y="455269"/>
        <a:ext cx="3141014" cy="27532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209222" y="680"/>
          <a:ext cx="6548835" cy="217552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Antes de la ascensión, Cristo estaba con ellos de manera visible y local, limitado por la condición humana que tomó en la encarnación solo podía estar en un lugar a la vez.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53102" y="680"/>
        <a:ext cx="6004955" cy="2175520"/>
      </dsp:txXfrm>
    </dsp:sp>
    <dsp:sp modelId="{8D044741-25DB-4DE0-8341-A6CE7CF03541}">
      <dsp:nvSpPr>
        <dsp:cNvPr id="0" name=""/>
        <dsp:cNvSpPr/>
      </dsp:nvSpPr>
      <dsp:spPr>
        <a:xfrm rot="10800000">
          <a:off x="209222" y="2194538"/>
          <a:ext cx="6548835" cy="222888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Después de la ascensión, la relación sería por medio del Espíritu Santo, Cristo iba a morar continuamente en el corazón de sus hijos y su unión sería más estrecha pues estaría con cada creyente al mismo tiempo, sin limitaciones físicas.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66444" y="2194538"/>
        <a:ext cx="5991613" cy="22288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18" y="171332"/>
          <a:ext cx="4708000" cy="15874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Espíritu Santo convencería de pecado mostrando la condición del ser humano y la necesidad de Cristo como Salvador…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18" y="171332"/>
        <a:ext cx="4708000" cy="1587422"/>
      </dsp:txXfrm>
    </dsp:sp>
    <dsp:sp modelId="{9D041828-6AD9-46A5-9720-92B6CDC6F09B}">
      <dsp:nvSpPr>
        <dsp:cNvPr id="0" name=""/>
        <dsp:cNvSpPr/>
      </dsp:nvSpPr>
      <dsp:spPr>
        <a:xfrm>
          <a:off x="2318" y="2037084"/>
          <a:ext cx="4708000" cy="160874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…convencería de justicia al señalar a Cristo como el ejemplo perfecto de justicia y como nuestro Intercesor ante el Padre...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18" y="2037084"/>
        <a:ext cx="4708000" cy="1608742"/>
      </dsp:txXfrm>
    </dsp:sp>
    <dsp:sp modelId="{EBB866DD-D083-4ED5-84F5-2F33000EBA59}">
      <dsp:nvSpPr>
        <dsp:cNvPr id="0" name=""/>
        <dsp:cNvSpPr/>
      </dsp:nvSpPr>
      <dsp:spPr>
        <a:xfrm>
          <a:off x="2318" y="3924156"/>
          <a:ext cx="4747997" cy="14765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…convencería de juicio al recordar que Satanás, el príncipe de este mundo, ya fue vencido en la cruz y que el juicio final es seguro.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18" y="3924156"/>
        <a:ext cx="4747997" cy="14765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766"/>
          <a:ext cx="4687140" cy="17992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misión del Espíritu Santo ante el mundo es amonestar y dar testimonio de Cristo, revelando su carácter, su obra salvadora y su verdad a través del creyente…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699" y="56465"/>
        <a:ext cx="4581742" cy="1693895"/>
      </dsp:txXfrm>
    </dsp:sp>
    <dsp:sp modelId="{453817D1-3B94-47AE-A879-A8732AC96949}">
      <dsp:nvSpPr>
        <dsp:cNvPr id="0" name=""/>
        <dsp:cNvSpPr/>
      </dsp:nvSpPr>
      <dsp:spPr>
        <a:xfrm rot="5400000">
          <a:off x="1874984" y="1865538"/>
          <a:ext cx="937171" cy="112460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006189" y="1959255"/>
        <a:ext cx="674763" cy="656020"/>
      </dsp:txXfrm>
    </dsp:sp>
    <dsp:sp modelId="{70437E02-45D0-47C9-80E5-FE6E70D5D88D}">
      <dsp:nvSpPr>
        <dsp:cNvPr id="0" name=""/>
        <dsp:cNvSpPr/>
      </dsp:nvSpPr>
      <dsp:spPr>
        <a:xfrm>
          <a:off x="0" y="3052621"/>
          <a:ext cx="4687140" cy="177682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 por medio de la unión del  Espíritu Santo y el testimonio del creyente que la palabra tiene impacto y se convierte en verdad viva y transformadora.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041" y="3104662"/>
        <a:ext cx="4583058" cy="16727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968830"/>
          <a:ext cx="5168348" cy="1486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135005" y="59795"/>
          <a:ext cx="4914189" cy="183094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746" tIns="0" rIns="13674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Además del Espíritu Santo, los discípulos mismos testificarían a favor de Cristo, ellos habían visto, oído y convivido con Jesús y esto lo compartían con otros…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4384" y="149174"/>
        <a:ext cx="4735431" cy="1652183"/>
      </dsp:txXfrm>
    </dsp:sp>
    <dsp:sp modelId="{8DEFFA9F-E8A6-4AFA-806E-EF21D79CF252}">
      <dsp:nvSpPr>
        <dsp:cNvPr id="0" name=""/>
        <dsp:cNvSpPr/>
      </dsp:nvSpPr>
      <dsp:spPr>
        <a:xfrm>
          <a:off x="0" y="3839616"/>
          <a:ext cx="5168348" cy="1486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135005" y="2825296"/>
          <a:ext cx="4914189" cy="193622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746" tIns="0" rIns="13674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…con el poder del Espíritu Santo, su testimonio fue confirmado incluso con la disposición a entregar sus vidas por amor a la verdad.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9524" y="2919815"/>
        <a:ext cx="4725151" cy="17471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45894"/>
          <a:ext cx="5208447" cy="20988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derramamiento alcanzaría a toda carne: hijos, hijas, ancianos, jóvenes, siervos, y se manifestaría a través de dones espirituales como sueños, visiones y profecías.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45894"/>
        <a:ext cx="5208447" cy="2098899"/>
      </dsp:txXfrm>
    </dsp:sp>
    <dsp:sp modelId="{EB05ED16-170E-4ABA-A9FC-1E534D3C8009}">
      <dsp:nvSpPr>
        <dsp:cNvPr id="0" name=""/>
        <dsp:cNvSpPr/>
      </dsp:nvSpPr>
      <dsp:spPr>
        <a:xfrm rot="10800000">
          <a:off x="0" y="1125"/>
          <a:ext cx="5208447" cy="321938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promesa especial fue el derramamiento abundante del Espíritu Santo sobre el pueblo de Dios, a fin de capacitarlos e impartirles poder para profetizar y testificar de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125"/>
        <a:ext cx="5208447" cy="20918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52" y="141262"/>
          <a:ext cx="3965307" cy="24137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el día de Pentecostés, cuando los discípulos estaban unánimes en oración, el Espíritu Santo descendió en forma de viento recio y lenguas como de fuego.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52" y="141262"/>
        <a:ext cx="3965307" cy="2413746"/>
      </dsp:txXfrm>
    </dsp:sp>
    <dsp:sp modelId="{EBB866DD-D083-4ED5-84F5-2F33000EBA59}">
      <dsp:nvSpPr>
        <dsp:cNvPr id="0" name=""/>
        <dsp:cNvSpPr/>
      </dsp:nvSpPr>
      <dsp:spPr>
        <a:xfrm>
          <a:off x="1952" y="2825329"/>
          <a:ext cx="3998995" cy="244510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Todos fueron llenos del Espíritu y comenzaron a hablar en otras lenguas, de modo que las multitudes de diversas naciones entendían el mensaje en su propio idioma.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52" y="2825329"/>
        <a:ext cx="3998995" cy="24451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72" y="187644"/>
          <a:ext cx="5019437" cy="22672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 promesa nos pertenece también a nosotros porque después del derramamiento del Espíritu en el Pentecostés, Pedro prometió que vendrían “tiempos de refrigerio de la presencia del Señor”…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3151" y="298323"/>
        <a:ext cx="4798079" cy="2045903"/>
      </dsp:txXfrm>
    </dsp:sp>
    <dsp:sp modelId="{EBB866DD-D083-4ED5-84F5-2F33000EBA59}">
      <dsp:nvSpPr>
        <dsp:cNvPr id="0" name=""/>
        <dsp:cNvSpPr/>
      </dsp:nvSpPr>
      <dsp:spPr>
        <a:xfrm>
          <a:off x="2472" y="2730701"/>
          <a:ext cx="5062080" cy="26029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 decir, nuevas y posteriores manifestaciones del Espíritu Santo, además el profeta Joel habla que sería derramado a “toda carne”, y conecta a la promesa con señales que se manifestarán antes de la segunda venida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9538" y="2857767"/>
        <a:ext cx="4807948" cy="23488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8759-27C8-4B24-A5A0-F642EE671F12}">
      <dsp:nvSpPr>
        <dsp:cNvPr id="0" name=""/>
        <dsp:cNvSpPr/>
      </dsp:nvSpPr>
      <dsp:spPr>
        <a:xfrm>
          <a:off x="575548" y="0"/>
          <a:ext cx="6522887" cy="465807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F4204-74FD-4AD0-A42A-89DE948970FE}">
      <dsp:nvSpPr>
        <dsp:cNvPr id="0" name=""/>
        <dsp:cNvSpPr/>
      </dsp:nvSpPr>
      <dsp:spPr>
        <a:xfrm>
          <a:off x="7023" y="1306273"/>
          <a:ext cx="3364067" cy="20455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Nuestra principal preocupación hoy debe ser recibir el bautismo del Espíritu Santo para que nos guíe a toda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6877" y="1406127"/>
        <a:ext cx="3164359" cy="1845820"/>
      </dsp:txXfrm>
    </dsp:sp>
    <dsp:sp modelId="{FBE5D6CF-532B-452D-8F09-947E8742E7F4}">
      <dsp:nvSpPr>
        <dsp:cNvPr id="0" name=""/>
        <dsp:cNvSpPr/>
      </dsp:nvSpPr>
      <dsp:spPr>
        <a:xfrm>
          <a:off x="3563315" y="1306273"/>
          <a:ext cx="4103646" cy="20455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Debemos orar con fervor pidiendo el derramamiento de la lluvia tardía a fin de desempeñar fielmente nuestra parte en la tarea de amonestar al mundo.</a:t>
          </a:r>
        </a:p>
      </dsp:txBody>
      <dsp:txXfrm>
        <a:off x="3663169" y="1406127"/>
        <a:ext cx="3903938" cy="18458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40" y="191590"/>
          <a:ext cx="5563456" cy="18081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consagrarnos plenamente a Dios y rendir nuestra vida a Cristo, a fin de ser preparados para recibir el poder de la lluvia tardía…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1005" y="279855"/>
        <a:ext cx="5386926" cy="1631593"/>
      </dsp:txXfrm>
    </dsp:sp>
    <dsp:sp modelId="{EBB866DD-D083-4ED5-84F5-2F33000EBA59}">
      <dsp:nvSpPr>
        <dsp:cNvPr id="0" name=""/>
        <dsp:cNvSpPr/>
      </dsp:nvSpPr>
      <dsp:spPr>
        <a:xfrm>
          <a:off x="2740" y="2218456"/>
          <a:ext cx="5610721" cy="19690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preparación implica corregir los defectos de carácter y avanzar constantemente en el conocimiento de Dios. Entonces, la promesa divina se cumplirá en nosotros.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8862" y="2314578"/>
        <a:ext cx="5418477" cy="1776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28/8/2025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343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28/8/2025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33.png"/><Relationship Id="rId10" Type="http://schemas.microsoft.com/office/2007/relationships/diagramDrawing" Target="../diagrams/drawing7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36.png"/><Relationship Id="rId10" Type="http://schemas.microsoft.com/office/2007/relationships/diagramDrawing" Target="../diagrams/drawing10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30 de agosto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466604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Misión del Espíritu Santo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9A73F5A-D1DF-6C85-0BA8-53345EA902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1850" y="351780"/>
            <a:ext cx="59626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6066ED1-62AD-9721-BAF6-A6BC5E4AB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326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9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30 de agosto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20249" y="2036821"/>
            <a:ext cx="62341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60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Misión del Espíritu Santo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30 de agosto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Por medio de las Escrituras, el Espíritu Santo habla a la mente y graba la verdad en el corazón. Así expone el error, y lo expulsa del alma. Por el Espíritu de verdad, obrando por la Palabra de Dios, es como Cristo subyuga a sí mismo a sus escogidos.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El Deseado de Todas las Gentes, p. 624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</a:rPr>
              <a:t>“Y cuando él venga, convencerá al mundo de pecado, de justicia y de juicio.</a:t>
            </a:r>
            <a:r>
              <a:rPr lang="es-MX" sz="4000" b="1" dirty="0">
                <a:solidFill>
                  <a:schemeClr val="bg1"/>
                </a:solidFill>
              </a:rPr>
              <a:t>”</a:t>
            </a:r>
            <a:endParaRPr lang="es-ES" sz="40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b="1" dirty="0">
                <a:solidFill>
                  <a:schemeClr val="bg1"/>
                </a:solidFill>
              </a:rPr>
              <a:t>(Juan 16:8)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 les dejaré sin consuelo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89669" y="4718122"/>
            <a:ext cx="119207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dificultades iban a encontrar los discípulos después de la ascensión de Cristo?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0334620"/>
              </p:ext>
            </p:extLst>
          </p:nvPr>
        </p:nvGraphicFramePr>
        <p:xfrm>
          <a:off x="6295158" y="114502"/>
          <a:ext cx="5766817" cy="4452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A877605-1024-032A-E20C-AEEA2DB03F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261"/>
            <a:ext cx="6295159" cy="472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671C0E7-9FF4-E908-F3BA-E603C8DA6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303" y="0"/>
            <a:ext cx="4368697" cy="58540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 les dejaré sin consuelo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067" y="78944"/>
            <a:ext cx="75189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se aseguró a los discípulos, y cómo? 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C3FF6D8C-0611-0A87-2FB6-27C7E7C3B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566551"/>
              </p:ext>
            </p:extLst>
          </p:nvPr>
        </p:nvGraphicFramePr>
        <p:xfrm>
          <a:off x="191242" y="1401416"/>
          <a:ext cx="7332680" cy="4269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3A90E55-3685-4914-96D7-0C5C75D9D7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7AD5815-D48F-4B37-A501-28CE02066A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E12C251-47EA-4FB5-A1F7-56C8D63FB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4DA112-724A-4A4A-8BC4-499460475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637FC9F-6592-4DE2-AD7B-2A2377799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8F11694-2EAC-65C1-9953-74ABCF784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96" r="21905"/>
          <a:stretch>
            <a:fillRect/>
          </a:stretch>
        </p:blipFill>
        <p:spPr>
          <a:xfrm>
            <a:off x="0" y="1173682"/>
            <a:ext cx="5039139" cy="467402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del Consolador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11594" y="96465"/>
            <a:ext cx="119688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diferencia en la relación entre Cristo y Sus seguidores tendría lugar después de Su ascensión?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3E7915D-F701-04F6-902C-C1F7D2851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2696086"/>
              </p:ext>
            </p:extLst>
          </p:nvPr>
        </p:nvGraphicFramePr>
        <p:xfrm>
          <a:off x="5094695" y="1168294"/>
          <a:ext cx="6967281" cy="442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DA9166C-A81B-4C8C-4871-8BB447E02C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00"/>
          <a:stretch>
            <a:fillRect/>
          </a:stretch>
        </p:blipFill>
        <p:spPr>
          <a:xfrm>
            <a:off x="5020041" y="1"/>
            <a:ext cx="7192219" cy="429530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del Consolador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150065" y="4248000"/>
            <a:ext cx="70419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obra de gran alcance realizaría el Espíritu Santo en favor de los pecadores?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4E48B28-47C4-525B-9449-B4BE97253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860018"/>
              </p:ext>
            </p:extLst>
          </p:nvPr>
        </p:nvGraphicFramePr>
        <p:xfrm>
          <a:off x="177174" y="81304"/>
          <a:ext cx="4752635" cy="5572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scucha el estímulo del Espíritu Santo">
            <a:extLst>
              <a:ext uri="{FF2B5EF4-FFF2-40B4-BE49-F238E27FC236}">
                <a16:creationId xmlns:a16="http://schemas.microsoft.com/office/drawing/2014/main" id="{3CB3EA28-A891-3051-DBCA-700A0F2671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r="10741"/>
          <a:stretch>
            <a:fillRect/>
          </a:stretch>
        </p:blipFill>
        <p:spPr bwMode="auto">
          <a:xfrm>
            <a:off x="0" y="-12757"/>
            <a:ext cx="6778487" cy="42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del Consolador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4285753"/>
            <a:ext cx="71303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otra misión importante cumpliría el Espíritu Santo ante el mundo?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664165"/>
              </p:ext>
            </p:extLst>
          </p:nvPr>
        </p:nvGraphicFramePr>
        <p:xfrm>
          <a:off x="7206701" y="361632"/>
          <a:ext cx="4687141" cy="4833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ada detiene la predicación | Lecciones de la Biblia para niños">
            <a:extLst>
              <a:ext uri="{FF2B5EF4-FFF2-40B4-BE49-F238E27FC236}">
                <a16:creationId xmlns:a16="http://schemas.microsoft.com/office/drawing/2014/main" id="{AEA4060C-2095-CF29-8F00-76AC5E1AB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2" r="8226"/>
          <a:stretch>
            <a:fillRect/>
          </a:stretch>
        </p:blipFill>
        <p:spPr bwMode="auto">
          <a:xfrm>
            <a:off x="5500246" y="1556395"/>
            <a:ext cx="6695247" cy="424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Testificando por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613503" y="23464"/>
            <a:ext cx="65258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effectLst/>
                <a:latin typeface="Noto Sans ExtBd" panose="020B0902040504020204"/>
              </a:rPr>
              <a:t>Además del Espíritu Santo, ¿quién más testificaría a favor de Cristo? ¿Cómo?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28602"/>
              </p:ext>
            </p:extLst>
          </p:nvPr>
        </p:nvGraphicFramePr>
        <p:xfrm>
          <a:off x="109330" y="182172"/>
          <a:ext cx="5168348" cy="5335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Testificando por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19707" y="3298001"/>
            <a:ext cx="659975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promesa especial para el futuro fue dada al pueblo de Dios en tiempos del Antiguo Testamento a través del profeta Joel?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AEFBAB-C09F-E8C3-20BB-724A67D0F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390861" cy="3363191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0536581"/>
              </p:ext>
            </p:extLst>
          </p:nvPr>
        </p:nvGraphicFramePr>
        <p:xfrm>
          <a:off x="6658874" y="150060"/>
          <a:ext cx="5208448" cy="5245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759998-DC02-802C-3412-610DFDCE72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2"/>
          <a:stretch>
            <a:fillRect/>
          </a:stretch>
        </p:blipFill>
        <p:spPr>
          <a:xfrm>
            <a:off x="4422912" y="1181985"/>
            <a:ext cx="7769087" cy="462356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Testificando por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770783" y="39059"/>
            <a:ext cx="7295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¿Cuándo y cómo se cumplió parcialmente esta promesa?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05EEEA2-59F8-E888-1018-5F7A3F93C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7395367"/>
              </p:ext>
            </p:extLst>
          </p:nvPr>
        </p:nvGraphicFramePr>
        <p:xfrm>
          <a:off x="200153" y="203662"/>
          <a:ext cx="4002901" cy="5411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7F03BA-AF19-E197-D0C2-552AD0E61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9019"/>
            <a:ext cx="6842710" cy="478989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7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nuestros días</a:t>
              </a:r>
              <a:endParaRPr lang="es-EC" sz="27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0" y="0"/>
            <a:ext cx="71642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sabemos que la promesa de Joel 2:28–32 se aplica también a nosotros?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E3BB6EF3-0BBA-F743-9A43-33BF5871DA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463221"/>
              </p:ext>
            </p:extLst>
          </p:nvPr>
        </p:nvGraphicFramePr>
        <p:xfrm>
          <a:off x="6982691" y="180495"/>
          <a:ext cx="5067025" cy="5521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7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nuestros días</a:t>
              </a:r>
              <a:endParaRPr lang="es-EC" sz="27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6" y="4770631"/>
            <a:ext cx="120403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debe ser nuestra principal preocupación hoy, y por qué debemos orar fervientemente al Señor?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79427F-36F1-7927-082B-E5D5E1A045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824"/>
          <a:stretch/>
        </p:blipFill>
        <p:spPr>
          <a:xfrm>
            <a:off x="7921336" y="0"/>
            <a:ext cx="4270664" cy="478903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FCFB57B-A7FF-7843-CA39-6F8969BA0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738565"/>
              </p:ext>
            </p:extLst>
          </p:nvPr>
        </p:nvGraphicFramePr>
        <p:xfrm>
          <a:off x="171534" y="138067"/>
          <a:ext cx="7673985" cy="4658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DA8759-27C8-4B24-A5A0-F642EE671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3F4204-74FD-4AD0-A42A-89DE94897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E5D6CF-532B-452D-8F09-947E8742E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D9CD10C-41C9-3567-D219-55463F7912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74" r="11550"/>
          <a:stretch/>
        </p:blipFill>
        <p:spPr>
          <a:xfrm>
            <a:off x="6051140" y="1242437"/>
            <a:ext cx="6140860" cy="455081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7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Preparación</a:t>
              </a:r>
              <a:endParaRPr lang="es-EC" sz="27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6" y="112496"/>
            <a:ext cx="120403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debemos prepararnos para el derramamiento del Espíritu Santo en el poder de la lluvia tardía?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FAD0C92-693A-7BE7-2AA5-4BDA71C469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4372855"/>
              </p:ext>
            </p:extLst>
          </p:nvPr>
        </p:nvGraphicFramePr>
        <p:xfrm>
          <a:off x="171534" y="1256686"/>
          <a:ext cx="5616202" cy="4379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174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811352" y="381783"/>
            <a:ext cx="2322975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preparación para recibir la plenitud del Espíritu Santo comienza hoy; esto implica arrepentirnos, corregir los defectos de carácter, consagrar nuestra vida a Cristo y crecer continuamente en el conocimiento de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26385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aseguró a sus discípulos que no los dejaría huérfanos, sino que les enviaría al Espíritu Santo como Consolador; esa promesa sigue vigente para nosotros hoy, por tanto, hoy Cristo está a nuestro lado a través de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05532" y="381783"/>
            <a:ext cx="242839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Espíritu Santo es el don supremo del cielo, enviado para sostenernos y prepararnos, Él  obra en unidad con quienes se consagran a Dios, dando autoridad divina a su palabra y transformando el carácter a la semejanza de Jesús.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79069" y="381783"/>
            <a:ext cx="2526064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discípulos unidos al poder del Espíritu Santo testificaron por Cristo con valentía porque habían vivido junto a Él, lo habían visto, oído y experimentado personalmente; su mensaje era el de un Salvador resucitado que transformó sus vidas.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450280" y="381783"/>
            <a:ext cx="231592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Así como en Pentecostés se cumplió parcialmente con la lluvia temprana, en nuestros días aguardamos la lluvia tardía que dará poder al pueblo de Dios para terminar la obra y prepararse para el encuentro con Cristo.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2933820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estudiar la Biblia con atención y permitir que el Espíritu Santo transforme mi mente y corazón!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660062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Espíritu Santo me convence del pecado y me guía a toda verdad mediante la Palabra de Dios.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1253881</TotalTime>
  <Words>1362</Words>
  <Application>Microsoft Office PowerPoint</Application>
  <PresentationFormat>Panorámica</PresentationFormat>
  <Paragraphs>119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9285</cp:revision>
  <dcterms:created xsi:type="dcterms:W3CDTF">2017-06-02T15:34:13Z</dcterms:created>
  <dcterms:modified xsi:type="dcterms:W3CDTF">2025-08-28T20:37:30Z</dcterms:modified>
</cp:coreProperties>
</file>