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3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soldados y alguaciles lo llevaron de forma violenta primeramente ante Anás, quien había sido sumo sacerdote y todavía ejercía gran influencia sobre el Sanedrín…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…posteriormente, fue conducido ante Caifás, yerno de Anás y  sumo sacerdote en funciones aquel año, allí se reunió el concilio de los principales sacerdotes, escribas y ancianos para examinar a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28203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28203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Pedro y Juan se habían atrevido a seguir desde lejos a la turba que se había apoderado de Jesús, Juan era reconocido por los sacerdotes como discípulo de Jesús…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le dejaron entrar a la sala esperando que, al presenciar su humillación negara a Jesús como Hijo de Dios, Juan también intercedió por Pedro para que pudiera entrar.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Una vez dentro, Pedro se colocó junto a los siervos y alguaciles, quienes habían encendido un fuego en medio del patio para calentarse, porque hacía frío…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…Pedro no quería ser reconocido como discípulo de Jesús, y mezclándose con ellos esperaba pasar como uno de los que había traído a Jesús a la sala.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097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227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Pedro siguió a su Señor después de su arresto, pues anhelaba ver lo que iban a hacer con Jesús…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…pero cuando lo acusaron de ser uno de sus discípulos, temió por su vida y declaró que no conocía al hombre…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…Pedro, quién sacó la espada para defender a Jesús físicamente, falló cuando se trató de confesar su fe bajo el desprecio de los demás.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915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972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39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Mientras los juramentos negando a Jesús aún estaban en los labios de Pedro, Jesús miró con compasión y perdón a su discípulo, no había ira en Él…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…Pedro fue atraído por su mirada y al verle su corazón fue atravesado como por una flecha, recordó entonces la promesa que había hecho a Jesús de que iría con el hasta la muerte… 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…y recordó también las palabras de Jesús que le habían advertido de su negación, y al darse cuenta de lo que había hecho, salió fuera y lloró amargamente.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5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72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124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247BC5-9ADF-4A0A-9ACA-99CC0B72D511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FF950D4-8EE8-4AB1-ABF1-71A8940FFF44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Pedro se fue fuera a llorar amargamente, de allí huyó corriendo en la soledad y las tinieblas, sin rumbo…</a:t>
          </a:r>
        </a:p>
      </dgm:t>
    </dgm:pt>
    <dgm:pt modelId="{5E46D339-B303-4103-9FD9-31F689834FB7}" type="parTrans" cxnId="{207DD8AF-AE70-4D84-8164-BE3FE0E8502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FE3900F-5D1C-4EC2-A47E-13EFA507D957}" type="sibTrans" cxnId="{207DD8AF-AE70-4D84-8164-BE3FE0E8502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7BF722-BCBD-446E-9303-D4A3A346B09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…hasta llegar finalmente al Huerto de Getsemaní, allí una oleada de recuerdos le abrumó y quiso morir.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46F7695-0A6C-478D-90B9-9AF66E12CD6D}" type="parTrans" cxnId="{40B9B553-647E-492F-A3C9-8A327766C62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F73C06-15B7-47CE-9EA7-AC8594D4A7B1}" type="sibTrans" cxnId="{40B9B553-647E-492F-A3C9-8A327766C62C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36E2039-2D60-42B8-A955-B397D0FE534D}" type="pres">
      <dgm:prSet presAssocID="{3F247BC5-9ADF-4A0A-9ACA-99CC0B72D511}" presName="Name0" presStyleCnt="0">
        <dgm:presLayoutVars>
          <dgm:dir/>
          <dgm:resizeHandles val="exact"/>
        </dgm:presLayoutVars>
      </dgm:prSet>
      <dgm:spPr/>
    </dgm:pt>
    <dgm:pt modelId="{8871E76E-6F7D-486E-9330-D74626E76523}" type="pres">
      <dgm:prSet presAssocID="{8FF950D4-8EE8-4AB1-ABF1-71A8940FFF44}" presName="node" presStyleLbl="node1" presStyleIdx="0" presStyleCnt="2" custScaleX="107003">
        <dgm:presLayoutVars>
          <dgm:bulletEnabled val="1"/>
        </dgm:presLayoutVars>
      </dgm:prSet>
      <dgm:spPr/>
    </dgm:pt>
    <dgm:pt modelId="{720853DD-6E09-46A0-92E0-1FBEBD95D729}" type="pres">
      <dgm:prSet presAssocID="{DFE3900F-5D1C-4EC2-A47E-13EFA507D957}" presName="sibTrans" presStyleLbl="sibTrans2D1" presStyleIdx="0" presStyleCnt="1"/>
      <dgm:spPr/>
    </dgm:pt>
    <dgm:pt modelId="{0BFE9934-1A44-4BDA-89FD-40094A4787A3}" type="pres">
      <dgm:prSet presAssocID="{DFE3900F-5D1C-4EC2-A47E-13EFA507D957}" presName="connectorText" presStyleLbl="sibTrans2D1" presStyleIdx="0" presStyleCnt="1"/>
      <dgm:spPr/>
    </dgm:pt>
    <dgm:pt modelId="{6641C681-C5E2-492E-86D8-DAEB42FBB75A}" type="pres">
      <dgm:prSet presAssocID="{697BF722-BCBD-446E-9303-D4A3A346B098}" presName="node" presStyleLbl="node1" presStyleIdx="1" presStyleCnt="2">
        <dgm:presLayoutVars>
          <dgm:bulletEnabled val="1"/>
        </dgm:presLayoutVars>
      </dgm:prSet>
      <dgm:spPr/>
    </dgm:pt>
  </dgm:ptLst>
  <dgm:cxnLst>
    <dgm:cxn modelId="{46B7C403-2F41-4D88-A165-25D16424BE64}" type="presOf" srcId="{8FF950D4-8EE8-4AB1-ABF1-71A8940FFF44}" destId="{8871E76E-6F7D-486E-9330-D74626E76523}" srcOrd="0" destOrd="0" presId="urn:microsoft.com/office/officeart/2005/8/layout/process1"/>
    <dgm:cxn modelId="{40B9B553-647E-492F-A3C9-8A327766C62C}" srcId="{3F247BC5-9ADF-4A0A-9ACA-99CC0B72D511}" destId="{697BF722-BCBD-446E-9303-D4A3A346B098}" srcOrd="1" destOrd="0" parTransId="{346F7695-0A6C-478D-90B9-9AF66E12CD6D}" sibTransId="{C2F73C06-15B7-47CE-9EA7-AC8594D4A7B1}"/>
    <dgm:cxn modelId="{DC7C9688-21C4-48D4-ADB6-AEAB88F87F76}" type="presOf" srcId="{697BF722-BCBD-446E-9303-D4A3A346B098}" destId="{6641C681-C5E2-492E-86D8-DAEB42FBB75A}" srcOrd="0" destOrd="0" presId="urn:microsoft.com/office/officeart/2005/8/layout/process1"/>
    <dgm:cxn modelId="{207DD8AF-AE70-4D84-8164-BE3FE0E85021}" srcId="{3F247BC5-9ADF-4A0A-9ACA-99CC0B72D511}" destId="{8FF950D4-8EE8-4AB1-ABF1-71A8940FFF44}" srcOrd="0" destOrd="0" parTransId="{5E46D339-B303-4103-9FD9-31F689834FB7}" sibTransId="{DFE3900F-5D1C-4EC2-A47E-13EFA507D957}"/>
    <dgm:cxn modelId="{07D895CF-362D-4EB1-ADDF-0A315A88B799}" type="presOf" srcId="{3F247BC5-9ADF-4A0A-9ACA-99CC0B72D511}" destId="{736E2039-2D60-42B8-A955-B397D0FE534D}" srcOrd="0" destOrd="0" presId="urn:microsoft.com/office/officeart/2005/8/layout/process1"/>
    <dgm:cxn modelId="{E0186BD7-9943-44C8-A86C-70B108F2402B}" type="presOf" srcId="{DFE3900F-5D1C-4EC2-A47E-13EFA507D957}" destId="{0BFE9934-1A44-4BDA-89FD-40094A4787A3}" srcOrd="1" destOrd="0" presId="urn:microsoft.com/office/officeart/2005/8/layout/process1"/>
    <dgm:cxn modelId="{99B9DBE5-180E-44CB-80D0-9A8387945EAC}" type="presOf" srcId="{DFE3900F-5D1C-4EC2-A47E-13EFA507D957}" destId="{720853DD-6E09-46A0-92E0-1FBEBD95D729}" srcOrd="0" destOrd="0" presId="urn:microsoft.com/office/officeart/2005/8/layout/process1"/>
    <dgm:cxn modelId="{8E74186D-54AC-4163-BDE1-4C59DD4A03FF}" type="presParOf" srcId="{736E2039-2D60-42B8-A955-B397D0FE534D}" destId="{8871E76E-6F7D-486E-9330-D74626E76523}" srcOrd="0" destOrd="0" presId="urn:microsoft.com/office/officeart/2005/8/layout/process1"/>
    <dgm:cxn modelId="{E1996026-EDCA-4B75-9324-C1677CFF28A6}" type="presParOf" srcId="{736E2039-2D60-42B8-A955-B397D0FE534D}" destId="{720853DD-6E09-46A0-92E0-1FBEBD95D729}" srcOrd="1" destOrd="0" presId="urn:microsoft.com/office/officeart/2005/8/layout/process1"/>
    <dgm:cxn modelId="{6C9258D0-F606-48DF-B1A0-BC82FABE29CA}" type="presParOf" srcId="{720853DD-6E09-46A0-92E0-1FBEBD95D729}" destId="{0BFE9934-1A44-4BDA-89FD-40094A4787A3}" srcOrd="0" destOrd="0" presId="urn:microsoft.com/office/officeart/2005/8/layout/process1"/>
    <dgm:cxn modelId="{C108DACA-A1C9-4C15-A889-F7AE456743EB}" type="presParOf" srcId="{736E2039-2D60-42B8-A955-B397D0FE534D}" destId="{6641C681-C5E2-492E-86D8-DAEB42FBB75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 haber dormido cuando Jesús le había invitado a velar y orar, Pedro había preparado el terreno para su grave pecado….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 hubiese pasado en vigilia y oración aquellas horas transcurridas en el huerto, Pedro no habría tenido que depender de su propia y débil fuerza. No habría negado a su Señor.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3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73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sumo sacerdote preguntó a Jesús acerca de sus discípulos y de su doctrina, pensaba con esto probar que Jesús estaba tratando de crear una sociedad secreta con el propósito de establecer un nuevo reino…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…como el Sanedrín bajo el gobierno romano no podía ejecutar sentencia de muerte, </a:t>
          </a:r>
          <a:r>
            <a:rPr lang="es-ES" sz="2200" dirty="0" err="1">
              <a:latin typeface="Bw Modelica" panose="00000600000000000000" pitchFamily="50" charset="0"/>
            </a:rPr>
            <a:t>Annás</a:t>
          </a:r>
          <a:r>
            <a:rPr lang="es-ES" sz="2200" dirty="0">
              <a:latin typeface="Bw Modelica" panose="00000600000000000000" pitchFamily="50" charset="0"/>
            </a:rPr>
            <a:t> trató primero de acusar a Jesús de sedición, pues esta era una acusación considerada como criminal por los romanos y aseguraría la condena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38066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8772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Cristo respondió con calma y verdad, señaló que su vida y enseñanzas habían sido públicas, y que muchos podían dar testimonio de ello…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…Anás quedó callado por la decisiva respuesta de Jesús, y uno de sus oficiales al ver esto, hirió a Jesús en la cara con una bofetada…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…Cristo no pronunció hirientes palabras de represalia, su serena respuesta brotó de un corazón sin pecado, paciente y amable, a prueba de provocación.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915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972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39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B688827-D66A-4C90-9932-ED11D76A0A27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75C96225-979E-404A-A7FF-194441CD3A7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Al no hallar pruebas válidas para condenar a Jesús, Caifás lo presionó bajo juramento para que declarara quién era en realidad.</a:t>
          </a:r>
          <a:r>
            <a:rPr lang="es-EC" sz="2200" dirty="0">
              <a:latin typeface="Bw Modelica" panose="00000600000000000000" pitchFamily="50" charset="0"/>
            </a:rPr>
            <a:t>…</a:t>
          </a:r>
        </a:p>
      </dgm:t>
    </dgm:pt>
    <dgm:pt modelId="{C66C45AD-7B63-4464-9D0C-A3B534B2C43A}" type="sibTrans" cxnId="{19762EC8-93E7-4051-9EB7-E4AA7B94C4A1}">
      <dgm:prSet custT="1"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C871CBA2-CCE1-4BE2-B853-81878CCDF332}" type="parTrans" cxnId="{19762EC8-93E7-4051-9EB7-E4AA7B94C4A1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C40C24D-3E42-43AA-8F5B-476FC54DA11A}">
      <dgm:prSet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…Cristo sabía que el contestar ahora aseguraría su muerte, pero no podía callar pues se trataba de presentar claramente su carácter y misión.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74ECC1B-6022-47FA-9691-F9C8462DD307}" type="par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5707764E-9E11-4CA4-8E19-B2DFAAA2F56C}" type="sibTrans" cxnId="{B1BAD1DF-D96C-46E9-91BD-0FF2298E089D}">
      <dgm:prSet/>
      <dgm:spPr/>
      <dgm:t>
        <a:bodyPr/>
        <a:lstStyle/>
        <a:p>
          <a:pPr algn="ctr"/>
          <a:endParaRPr lang="es-EC"/>
        </a:p>
      </dgm:t>
    </dgm:pt>
    <dgm:pt modelId="{043F3812-5CF2-4D5E-924C-1599EB812F02}" type="pres">
      <dgm:prSet presAssocID="{8B688827-D66A-4C90-9932-ED11D76A0A2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B54ED4-2642-4E9C-8A60-10A0340B8702}" type="pres">
      <dgm:prSet presAssocID="{75C96225-979E-404A-A7FF-194441CD3A7C}" presName="horFlow" presStyleCnt="0"/>
      <dgm:spPr/>
    </dgm:pt>
    <dgm:pt modelId="{69CB3537-3962-4F1A-A099-3BAC22EEA96A}" type="pres">
      <dgm:prSet presAssocID="{75C96225-979E-404A-A7FF-194441CD3A7C}" presName="bigChev" presStyleLbl="node1" presStyleIdx="0" presStyleCnt="2" custScaleX="1940108" custScaleY="2000000"/>
      <dgm:spPr>
        <a:prstGeom prst="chevron">
          <a:avLst/>
        </a:prstGeom>
      </dgm:spPr>
    </dgm:pt>
    <dgm:pt modelId="{1D175188-883A-4E95-8EA6-CBCFEADF8DFF}" type="pres">
      <dgm:prSet presAssocID="{75C96225-979E-404A-A7FF-194441CD3A7C}" presName="vSp" presStyleCnt="0"/>
      <dgm:spPr/>
    </dgm:pt>
    <dgm:pt modelId="{3DC3A9AE-A7FD-45F8-9A56-9879B73E1D8F}" type="pres">
      <dgm:prSet presAssocID="{FC40C24D-3E42-43AA-8F5B-476FC54DA11A}" presName="horFlow" presStyleCnt="0"/>
      <dgm:spPr/>
    </dgm:pt>
    <dgm:pt modelId="{8D044741-25DB-4DE0-8341-A6CE7CF03541}" type="pres">
      <dgm:prSet presAssocID="{FC40C24D-3E42-43AA-8F5B-476FC54DA11A}" presName="bigChev" presStyleLbl="node1" presStyleIdx="1" presStyleCnt="2" custScaleX="1929804" custScaleY="2000000"/>
      <dgm:spPr>
        <a:prstGeom prst="chevron">
          <a:avLst/>
        </a:prstGeom>
      </dgm:spPr>
    </dgm:pt>
  </dgm:ptLst>
  <dgm:cxnLst>
    <dgm:cxn modelId="{9A917A7F-2B79-4EF0-8140-13E16082A832}" type="presOf" srcId="{75C96225-979E-404A-A7FF-194441CD3A7C}" destId="{69CB3537-3962-4F1A-A099-3BAC22EEA96A}" srcOrd="0" destOrd="0" presId="urn:microsoft.com/office/officeart/2005/8/layout/lProcess3"/>
    <dgm:cxn modelId="{441B4E93-F625-46CF-BA2E-9CC47E7E4001}" type="presOf" srcId="{8B688827-D66A-4C90-9932-ED11D76A0A27}" destId="{043F3812-5CF2-4D5E-924C-1599EB812F02}" srcOrd="0" destOrd="0" presId="urn:microsoft.com/office/officeart/2005/8/layout/lProcess3"/>
    <dgm:cxn modelId="{9EB226AA-FBEF-418F-BD15-E5521DACA8F0}" type="presOf" srcId="{FC40C24D-3E42-43AA-8F5B-476FC54DA11A}" destId="{8D044741-25DB-4DE0-8341-A6CE7CF03541}" srcOrd="0" destOrd="0" presId="urn:microsoft.com/office/officeart/2005/8/layout/lProcess3"/>
    <dgm:cxn modelId="{19762EC8-93E7-4051-9EB7-E4AA7B94C4A1}" srcId="{8B688827-D66A-4C90-9932-ED11D76A0A27}" destId="{75C96225-979E-404A-A7FF-194441CD3A7C}" srcOrd="0" destOrd="0" parTransId="{C871CBA2-CCE1-4BE2-B853-81878CCDF332}" sibTransId="{C66C45AD-7B63-4464-9D0C-A3B534B2C43A}"/>
    <dgm:cxn modelId="{B1BAD1DF-D96C-46E9-91BD-0FF2298E089D}" srcId="{8B688827-D66A-4C90-9932-ED11D76A0A27}" destId="{FC40C24D-3E42-43AA-8F5B-476FC54DA11A}" srcOrd="1" destOrd="0" parTransId="{874ECC1B-6022-47FA-9691-F9C8462DD307}" sibTransId="{5707764E-9E11-4CA4-8E19-B2DFAAA2F56C}"/>
    <dgm:cxn modelId="{B6A59019-B4F4-49F4-906A-7A8136711FEA}" type="presParOf" srcId="{043F3812-5CF2-4D5E-924C-1599EB812F02}" destId="{E5B54ED4-2642-4E9C-8A60-10A0340B8702}" srcOrd="0" destOrd="0" presId="urn:microsoft.com/office/officeart/2005/8/layout/lProcess3"/>
    <dgm:cxn modelId="{99CE3D85-5B21-4BDF-90B5-640BB9B4D947}" type="presParOf" srcId="{E5B54ED4-2642-4E9C-8A60-10A0340B8702}" destId="{69CB3537-3962-4F1A-A099-3BAC22EEA96A}" srcOrd="0" destOrd="0" presId="urn:microsoft.com/office/officeart/2005/8/layout/lProcess3"/>
    <dgm:cxn modelId="{3E7E0009-40FB-4F05-B23B-4AC99671D969}" type="presParOf" srcId="{043F3812-5CF2-4D5E-924C-1599EB812F02}" destId="{1D175188-883A-4E95-8EA6-CBCFEADF8DFF}" srcOrd="1" destOrd="0" presId="urn:microsoft.com/office/officeart/2005/8/layout/lProcess3"/>
    <dgm:cxn modelId="{ED95D48A-0126-45B8-898A-A57B4C319F82}" type="presParOf" srcId="{043F3812-5CF2-4D5E-924C-1599EB812F02}" destId="{3DC3A9AE-A7FD-45F8-9A56-9879B73E1D8F}" srcOrd="2" destOrd="0" presId="urn:microsoft.com/office/officeart/2005/8/layout/lProcess3"/>
    <dgm:cxn modelId="{36D19F61-C7C1-42DB-931A-0ED85EC699CD}" type="presParOf" srcId="{3DC3A9AE-A7FD-45F8-9A56-9879B73E1D8F}" destId="{8D044741-25DB-4DE0-8341-A6CE7CF0354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Cristo, demostrando el debido respeto a la autoridad y presentando claramente su carácter y misión, afirmó ser el Mesías e Hijo de Dios…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…las palabras de Cristo hicieron estremecer a Caifás,  y enloquecido por una furia satánica rasgó sus vestiduras en señal de indignación…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…finalmente, por la confesión de Jesús, Caifás pidió que sin más preliminares se condenase al preso por blasfemia, y todos le condenaron.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5169" custScaleY="2915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5169" custScaleY="2972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39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1086657"/>
          <a:ext cx="588977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294488" y="142017"/>
          <a:ext cx="5285608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4" tIns="0" rIns="15583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soldados y alguaciles lo llevaron de forma violenta primeramente ante Anás, quien había sido sumo sacerdote y todavía ejercía gran influencia sobre el Sanedrín…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6715" y="234244"/>
        <a:ext cx="5101154" cy="1704826"/>
      </dsp:txXfrm>
    </dsp:sp>
    <dsp:sp modelId="{D7EC61CF-5E60-4F5F-8958-30B57E049205}">
      <dsp:nvSpPr>
        <dsp:cNvPr id="0" name=""/>
        <dsp:cNvSpPr/>
      </dsp:nvSpPr>
      <dsp:spPr>
        <a:xfrm>
          <a:off x="0" y="3989697"/>
          <a:ext cx="588977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294488" y="3045057"/>
          <a:ext cx="5285608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834" tIns="0" rIns="15583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…posteriormente, fue conducido ante Caifás, yerno de Anás y  sumo sacerdote en funciones aquel año, allí se reunió el concilio de los principales sacerdotes, escribas y ancianos para examinar a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86715" y="3137284"/>
        <a:ext cx="5101154" cy="17048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1607"/>
          <a:ext cx="5550842" cy="20565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Pedro y Juan se habían atrevido a seguir desde lejos a la turba que se había apoderado de Jesús, Juan era reconocido por los sacerdotes como discípulo de Jesús…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0234" y="61841"/>
        <a:ext cx="5430374" cy="1936085"/>
      </dsp:txXfrm>
    </dsp:sp>
    <dsp:sp modelId="{453817D1-3B94-47AE-A879-A8732AC96949}">
      <dsp:nvSpPr>
        <dsp:cNvPr id="0" name=""/>
        <dsp:cNvSpPr/>
      </dsp:nvSpPr>
      <dsp:spPr>
        <a:xfrm rot="5400000">
          <a:off x="2239838" y="2129571"/>
          <a:ext cx="1071166" cy="128539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89802" y="2236687"/>
        <a:ext cx="771239" cy="749816"/>
      </dsp:txXfrm>
    </dsp:sp>
    <dsp:sp modelId="{70437E02-45D0-47C9-80E5-FE6E70D5D88D}">
      <dsp:nvSpPr>
        <dsp:cNvPr id="0" name=""/>
        <dsp:cNvSpPr/>
      </dsp:nvSpPr>
      <dsp:spPr>
        <a:xfrm>
          <a:off x="0" y="3486382"/>
          <a:ext cx="5550842" cy="203087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le dejaron entrar a la sala esperando que, al presenciar su humillación negara a Jesús como Hijo de Dios, Juan también intercedió por Pedro para que pudiera entrar.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482" y="3545864"/>
        <a:ext cx="5431878" cy="1911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764" y="328804"/>
          <a:ext cx="3582400" cy="227475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Una vez dentro, Pedro se colocó junto a los siervos y alguaciles, quienes habían encendido un fuego en medio del patio para calentarse, porque hacía frío…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764" y="328804"/>
        <a:ext cx="3582400" cy="2274756"/>
      </dsp:txXfrm>
    </dsp:sp>
    <dsp:sp modelId="{EBB866DD-D083-4ED5-84F5-2F33000EBA59}">
      <dsp:nvSpPr>
        <dsp:cNvPr id="0" name=""/>
        <dsp:cNvSpPr/>
      </dsp:nvSpPr>
      <dsp:spPr>
        <a:xfrm>
          <a:off x="1764" y="2881133"/>
          <a:ext cx="3612835" cy="234692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…Pedro no quería ser reconocido como discípulo de Jesús, y mezclándose con ellos esperaba pasar como uno de los que había traído a Jesús a la sala.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764" y="2881133"/>
        <a:ext cx="3612835" cy="23469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01" y="22142"/>
          <a:ext cx="4063551" cy="15752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Pedro siguió a su Señor después de su arresto, pues anhelaba ver lo que iban a hacer con Jesús…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78897" y="99038"/>
        <a:ext cx="3909759" cy="1421425"/>
      </dsp:txXfrm>
    </dsp:sp>
    <dsp:sp modelId="{9D041828-6AD9-46A5-9720-92B6CDC6F09B}">
      <dsp:nvSpPr>
        <dsp:cNvPr id="0" name=""/>
        <dsp:cNvSpPr/>
      </dsp:nvSpPr>
      <dsp:spPr>
        <a:xfrm>
          <a:off x="2001" y="1867478"/>
          <a:ext cx="4063551" cy="1605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…pero cuando lo acusaron de ser uno de sus discípulos, temió por su vida y declaró que no conocía al hombre…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0381" y="1945858"/>
        <a:ext cx="3906791" cy="1448872"/>
      </dsp:txXfrm>
    </dsp:sp>
    <dsp:sp modelId="{EBB866DD-D083-4ED5-84F5-2F33000EBA59}">
      <dsp:nvSpPr>
        <dsp:cNvPr id="0" name=""/>
        <dsp:cNvSpPr/>
      </dsp:nvSpPr>
      <dsp:spPr>
        <a:xfrm>
          <a:off x="2001" y="3743228"/>
          <a:ext cx="4098074" cy="1642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…Pedro, quién sacó la espada para defender a Jesús físicamente, falló cuando se trató de confesar su fe bajo el desprecio de los demás.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2170" y="3823397"/>
        <a:ext cx="3937736" cy="14819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77" y="1516"/>
          <a:ext cx="6302459" cy="13067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Mientras los juramentos negando a Jesús aún estaban en los labios de Pedro, Jesús miró con compasión y perdón a su discípulo, no había ira en Él…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6866" y="65305"/>
        <a:ext cx="6174881" cy="1179154"/>
      </dsp:txXfrm>
    </dsp:sp>
    <dsp:sp modelId="{9D041828-6AD9-46A5-9720-92B6CDC6F09B}">
      <dsp:nvSpPr>
        <dsp:cNvPr id="0" name=""/>
        <dsp:cNvSpPr/>
      </dsp:nvSpPr>
      <dsp:spPr>
        <a:xfrm>
          <a:off x="3077" y="1532327"/>
          <a:ext cx="6302459" cy="133196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…Pedro fue atraído por su mirada y al verle su corazón fue atravesado como por una flecha, recordó entonces la promesa que había hecho a Jesús de que iría con el hasta la muerte… 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8098" y="1597348"/>
        <a:ext cx="6172417" cy="1201922"/>
      </dsp:txXfrm>
    </dsp:sp>
    <dsp:sp modelId="{EBB866DD-D083-4ED5-84F5-2F33000EBA59}">
      <dsp:nvSpPr>
        <dsp:cNvPr id="0" name=""/>
        <dsp:cNvSpPr/>
      </dsp:nvSpPr>
      <dsp:spPr>
        <a:xfrm>
          <a:off x="3077" y="3088369"/>
          <a:ext cx="6302459" cy="140044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…y recordó también las palabras de Jesús que le habían advertido de su negación, y al darse cuenta de lo que había hecho, salió fuera y lloró amargamente.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71441" y="3156733"/>
        <a:ext cx="6165731" cy="12637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1E76E-6F7D-486E-9330-D74626E76523}">
      <dsp:nvSpPr>
        <dsp:cNvPr id="0" name=""/>
        <dsp:cNvSpPr/>
      </dsp:nvSpPr>
      <dsp:spPr>
        <a:xfrm>
          <a:off x="5109" y="0"/>
          <a:ext cx="3862272" cy="170230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Pedro se fue fuera a llorar amargamente, de allí huyó corriendo en la soledad y las tinieblas, sin rumbo…</a:t>
          </a:r>
        </a:p>
      </dsp:txBody>
      <dsp:txXfrm>
        <a:off x="54968" y="49859"/>
        <a:ext cx="3762554" cy="1602589"/>
      </dsp:txXfrm>
    </dsp:sp>
    <dsp:sp modelId="{720853DD-6E09-46A0-92E0-1FBEBD95D729}">
      <dsp:nvSpPr>
        <dsp:cNvPr id="0" name=""/>
        <dsp:cNvSpPr/>
      </dsp:nvSpPr>
      <dsp:spPr>
        <a:xfrm>
          <a:off x="4228331" y="403575"/>
          <a:ext cx="765213" cy="89515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228331" y="582606"/>
        <a:ext cx="535649" cy="537093"/>
      </dsp:txXfrm>
    </dsp:sp>
    <dsp:sp modelId="{6641C681-C5E2-492E-86D8-DAEB42FBB75A}">
      <dsp:nvSpPr>
        <dsp:cNvPr id="0" name=""/>
        <dsp:cNvSpPr/>
      </dsp:nvSpPr>
      <dsp:spPr>
        <a:xfrm>
          <a:off x="5311181" y="0"/>
          <a:ext cx="3609498" cy="170230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…hasta llegar finalmente al Huerto de Getsemaní, allí una oleada de recuerdos le abrumó y quiso morir.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361040" y="49859"/>
        <a:ext cx="3509780" cy="16025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14" y="54575"/>
          <a:ext cx="6582339" cy="11703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 haber dormido cuando Jesús le había invitado a velar y orar, Pedro había preparado el terreno para su grave pecado….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14" y="54575"/>
        <a:ext cx="6582339" cy="1170341"/>
      </dsp:txXfrm>
    </dsp:sp>
    <dsp:sp modelId="{EBB866DD-D083-4ED5-84F5-2F33000EBA59}">
      <dsp:nvSpPr>
        <dsp:cNvPr id="0" name=""/>
        <dsp:cNvSpPr/>
      </dsp:nvSpPr>
      <dsp:spPr>
        <a:xfrm>
          <a:off x="3214" y="1360273"/>
          <a:ext cx="6582339" cy="1292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 hubiese pasado en vigilia y oración aquellas horas transcurridas en el huerto, Pedro no habría tenido que depender de su propia y débil fuerza. No habría negado a su Señor.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14" y="1360273"/>
        <a:ext cx="6582339" cy="12922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458612"/>
          <a:ext cx="5423732" cy="21912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…como el Sanedrín bajo el gobierno romano no podía ejecutar sentencia de muerte, </a:t>
          </a:r>
          <a:r>
            <a:rPr lang="es-ES" sz="2200" kern="1200" dirty="0" err="1">
              <a:latin typeface="Bw Modelica" panose="00000600000000000000" pitchFamily="50" charset="0"/>
            </a:rPr>
            <a:t>Annás</a:t>
          </a:r>
          <a:r>
            <a:rPr lang="es-ES" sz="2200" kern="1200" dirty="0">
              <a:latin typeface="Bw Modelica" panose="00000600000000000000" pitchFamily="50" charset="0"/>
            </a:rPr>
            <a:t> trató primero de acusar a Jesús de sedición, pues esta era una acusación considerada como criminal por los romanos y aseguraría la condena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458612"/>
        <a:ext cx="5423732" cy="2191280"/>
      </dsp:txXfrm>
    </dsp:sp>
    <dsp:sp modelId="{EB05ED16-170E-4ABA-A9FC-1E534D3C8009}">
      <dsp:nvSpPr>
        <dsp:cNvPr id="0" name=""/>
        <dsp:cNvSpPr/>
      </dsp:nvSpPr>
      <dsp:spPr>
        <a:xfrm rot="10800000">
          <a:off x="0" y="112264"/>
          <a:ext cx="5423732" cy="343269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sumo sacerdote preguntó a Jesús acerca de sus discípulos y de su doctrina, pensaba con esto probar que Jesús estaba tratando de crear una sociedad secreta con el propósito de establecer un nuevo reino…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12264"/>
        <a:ext cx="5423732" cy="22304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14" y="22284"/>
          <a:ext cx="4292970" cy="15852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Cristo respondió con calma y verdad, señaló que su vida y enseñanzas habían sido públicas, y que muchos podían dar testimonio de ello…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14" y="22284"/>
        <a:ext cx="4292970" cy="1585296"/>
      </dsp:txXfrm>
    </dsp:sp>
    <dsp:sp modelId="{9D041828-6AD9-46A5-9720-92B6CDC6F09B}">
      <dsp:nvSpPr>
        <dsp:cNvPr id="0" name=""/>
        <dsp:cNvSpPr/>
      </dsp:nvSpPr>
      <dsp:spPr>
        <a:xfrm>
          <a:off x="2114" y="1879426"/>
          <a:ext cx="4292970" cy="1615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…Anás quedó callado por la decisiva respuesta de Jesús, y uno de sus oficiales al ver esto, hirió a Jesús en la cara con una bofetada…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14" y="1879426"/>
        <a:ext cx="4292970" cy="1615906"/>
      </dsp:txXfrm>
    </dsp:sp>
    <dsp:sp modelId="{EBB866DD-D083-4ED5-84F5-2F33000EBA59}">
      <dsp:nvSpPr>
        <dsp:cNvPr id="0" name=""/>
        <dsp:cNvSpPr/>
      </dsp:nvSpPr>
      <dsp:spPr>
        <a:xfrm>
          <a:off x="2114" y="3767178"/>
          <a:ext cx="4329442" cy="165276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…Cristo no pronunció hirientes palabras de represalia, su serena respuesta brotó de un corazón sin pecado, paciente y amable, a prueba de provocación.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14" y="3767178"/>
        <a:ext cx="4329442" cy="16527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B3537-3962-4F1A-A099-3BAC22EEA96A}">
      <dsp:nvSpPr>
        <dsp:cNvPr id="0" name=""/>
        <dsp:cNvSpPr/>
      </dsp:nvSpPr>
      <dsp:spPr>
        <a:xfrm>
          <a:off x="1534" y="120302"/>
          <a:ext cx="5297326" cy="218434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no hallar pruebas válidas para condenar a Jesús, Caifás lo presionó bajo juramento para que declarara quién era en realidad.</a:t>
          </a:r>
          <a:r>
            <a:rPr lang="es-EC" sz="2200" kern="1200" dirty="0">
              <a:latin typeface="Bw Modelica" panose="00000600000000000000" pitchFamily="50" charset="0"/>
            </a:rPr>
            <a:t>…</a:t>
          </a:r>
        </a:p>
      </dsp:txBody>
      <dsp:txXfrm>
        <a:off x="1093705" y="120302"/>
        <a:ext cx="3112984" cy="2184342"/>
      </dsp:txXfrm>
    </dsp:sp>
    <dsp:sp modelId="{8D044741-25DB-4DE0-8341-A6CE7CF03541}">
      <dsp:nvSpPr>
        <dsp:cNvPr id="0" name=""/>
        <dsp:cNvSpPr/>
      </dsp:nvSpPr>
      <dsp:spPr>
        <a:xfrm>
          <a:off x="1534" y="2319936"/>
          <a:ext cx="5269192" cy="218434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…Cristo sabía que el contestar ahora aseguraría su muerte, pero no podía callar pues se trataba de presentar claramente su carácter y misión.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93705" y="2319936"/>
        <a:ext cx="3084850" cy="21843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14" y="22284"/>
          <a:ext cx="4292970" cy="15852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Cristo, demostrando el debido respeto a la autoridad y presentando claramente su carácter y misión, afirmó ser el Mesías e Hijo de Dios…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14" y="22284"/>
        <a:ext cx="4292970" cy="1585296"/>
      </dsp:txXfrm>
    </dsp:sp>
    <dsp:sp modelId="{9D041828-6AD9-46A5-9720-92B6CDC6F09B}">
      <dsp:nvSpPr>
        <dsp:cNvPr id="0" name=""/>
        <dsp:cNvSpPr/>
      </dsp:nvSpPr>
      <dsp:spPr>
        <a:xfrm>
          <a:off x="2114" y="1879426"/>
          <a:ext cx="4292970" cy="1615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…las palabras de Cristo hicieron estremecer a Caifás,  y enloquecido por una furia satánica rasgó sus vestiduras en señal de indignación…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14" y="1879426"/>
        <a:ext cx="4292970" cy="1615906"/>
      </dsp:txXfrm>
    </dsp:sp>
    <dsp:sp modelId="{EBB866DD-D083-4ED5-84F5-2F33000EBA59}">
      <dsp:nvSpPr>
        <dsp:cNvPr id="0" name=""/>
        <dsp:cNvSpPr/>
      </dsp:nvSpPr>
      <dsp:spPr>
        <a:xfrm>
          <a:off x="2114" y="3767178"/>
          <a:ext cx="4329442" cy="165276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…finalmente, por la confesión de Jesús, Caifás pidió que sin más preliminares se condenase al preso por blasfemia, y todos le condenaron.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14" y="3767178"/>
        <a:ext cx="4329442" cy="1652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3/10/2025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3/10/2025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7.png"/><Relationship Id="rId10" Type="http://schemas.microsoft.com/office/2007/relationships/diagramDrawing" Target="../diagrams/drawing1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13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6.xml"/><Relationship Id="rId12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openxmlformats.org/officeDocument/2006/relationships/diagramData" Target="../diagrams/data7.xml"/><Relationship Id="rId5" Type="http://schemas.openxmlformats.org/officeDocument/2006/relationships/image" Target="../media/image18.png"/><Relationship Id="rId15" Type="http://schemas.microsoft.com/office/2007/relationships/diagramDrawing" Target="../diagrams/drawing7.xml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Relationship Id="rId14" Type="http://schemas.openxmlformats.org/officeDocument/2006/relationships/diagramColors" Target="../diagrams/colors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3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4 de octubre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89154" y="4144038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ante Anás y Caifás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4FBDA6B-D07D-729B-2EDB-A31F650B8A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623" y="393151"/>
            <a:ext cx="6218958" cy="345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A807B14-D82F-6194-395F-8450A147A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octubre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91240" y="4500210"/>
            <a:ext cx="118095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ante Anás y Caifás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octubre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Cristo no desmayó ni se desalentó, y sus seguidores han de manifestar una fe de la misma naturaleza perdurable. Han de vivir como él vivió y obrar como él obró, porque dependen de él como el gran Artífice y Maestro.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Palabras de Vida del Gran Maestro, p. 120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solidFill>
                  <a:schemeClr val="bg1"/>
                </a:solidFill>
              </a:rPr>
              <a:t>“Angustiado Él, y afligido, no abrió su boca; como cordero fue llevado al matadero; y como oveja delante de sus trasquiladores, enmudeció, y no abrió su boca.</a:t>
            </a:r>
            <a:r>
              <a:rPr lang="es-MX" sz="3200" b="1" dirty="0">
                <a:solidFill>
                  <a:schemeClr val="bg1"/>
                </a:solidFill>
              </a:rPr>
              <a:t>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(Isaías 53:7)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Ante los oficiales judíos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174856"/>
            <a:ext cx="62657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Después del arresto de Jesús en Getsemaní, ¿ante quién se lo llevaron violentamente?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02F0404-4705-EE2B-0C12-3733CB1ED1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35"/>
          <a:stretch/>
        </p:blipFill>
        <p:spPr>
          <a:xfrm>
            <a:off x="0" y="1"/>
            <a:ext cx="6096000" cy="4112228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1915981"/>
              </p:ext>
            </p:extLst>
          </p:nvPr>
        </p:nvGraphicFramePr>
        <p:xfrm>
          <a:off x="6172200" y="0"/>
          <a:ext cx="5889776" cy="5744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32A53B4-ABB9-36A1-0695-36686AB2F2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016"/>
          <a:stretch/>
        </p:blipFill>
        <p:spPr>
          <a:xfrm>
            <a:off x="6076903" y="0"/>
            <a:ext cx="6115097" cy="417819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Ante los oficiales judíos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020792" y="4178199"/>
            <a:ext cx="61150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¿Quiénes fueron los discípulos que siguieron a distancia el juicio de Cristo?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611031"/>
              </p:ext>
            </p:extLst>
          </p:nvPr>
        </p:nvGraphicFramePr>
        <p:xfrm>
          <a:off x="215526" y="116944"/>
          <a:ext cx="5550843" cy="5518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806F6EC-A659-C9F2-3D57-B07C61FE6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29" r="8877"/>
          <a:stretch/>
        </p:blipFill>
        <p:spPr>
          <a:xfrm>
            <a:off x="0" y="647506"/>
            <a:ext cx="8264860" cy="520504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Pedro niega a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-4776" y="10391"/>
            <a:ext cx="56993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¿Dónde se colocó Pedro?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4E48B28-47C4-525B-9449-B4BE97253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7359007"/>
              </p:ext>
            </p:extLst>
          </p:nvPr>
        </p:nvGraphicFramePr>
        <p:xfrm>
          <a:off x="8468591" y="114502"/>
          <a:ext cx="3616364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7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57D2C8-43EC-DCF4-B40A-4AEA47220E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65" r="4008"/>
          <a:stretch/>
        </p:blipFill>
        <p:spPr>
          <a:xfrm>
            <a:off x="4343400" y="0"/>
            <a:ext cx="7848600" cy="517530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Pedro niega a Jesús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361085" y="5196870"/>
            <a:ext cx="6746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negó Pedro a su Señor?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2D14C8B-CA2D-F39E-D711-27A5D57A4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425748"/>
              </p:ext>
            </p:extLst>
          </p:nvPr>
        </p:nvGraphicFramePr>
        <p:xfrm>
          <a:off x="106240" y="224700"/>
          <a:ext cx="4102077" cy="5407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543AC972-ED61-FA51-3ED3-B141CC4551D6}"/>
              </a:ext>
            </a:extLst>
          </p:cNvPr>
          <p:cNvSpPr/>
          <p:nvPr/>
        </p:nvSpPr>
        <p:spPr>
          <a:xfrm>
            <a:off x="9041792" y="4353138"/>
            <a:ext cx="1567326" cy="469711"/>
          </a:xfrm>
          <a:prstGeom prst="wedgeRectCallout">
            <a:avLst>
              <a:gd name="adj1" fmla="val 22633"/>
              <a:gd name="adj2" fmla="val -109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También este estaba con él.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DA7BD7B2-152A-2D7C-3A1E-B4850277797E}"/>
              </a:ext>
            </a:extLst>
          </p:cNvPr>
          <p:cNvSpPr/>
          <p:nvPr/>
        </p:nvSpPr>
        <p:spPr>
          <a:xfrm>
            <a:off x="7936892" y="3194144"/>
            <a:ext cx="1432244" cy="469711"/>
          </a:xfrm>
          <a:prstGeom prst="wedgeRectCallout">
            <a:avLst>
              <a:gd name="adj1" fmla="val 35892"/>
              <a:gd name="adj2" fmla="val -1070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Tú también eres de ellos.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15F8C077-553F-DCC2-5013-76459305F484}"/>
              </a:ext>
            </a:extLst>
          </p:cNvPr>
          <p:cNvSpPr/>
          <p:nvPr/>
        </p:nvSpPr>
        <p:spPr>
          <a:xfrm>
            <a:off x="8121803" y="110725"/>
            <a:ext cx="2585037" cy="469711"/>
          </a:xfrm>
          <a:prstGeom prst="wedgeRectCallout">
            <a:avLst>
              <a:gd name="adj1" fmla="val 33025"/>
              <a:gd name="adj2" fmla="val 1252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Verdaderamente también éste estaba con él.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5EC295E4-116A-AF96-4C3B-35FCF8EEC154}"/>
              </a:ext>
            </a:extLst>
          </p:cNvPr>
          <p:cNvSpPr/>
          <p:nvPr/>
        </p:nvSpPr>
        <p:spPr>
          <a:xfrm>
            <a:off x="4839482" y="2724433"/>
            <a:ext cx="2239272" cy="469711"/>
          </a:xfrm>
          <a:prstGeom prst="wedgeRectCallout">
            <a:avLst>
              <a:gd name="adj1" fmla="val 35892"/>
              <a:gd name="adj2" fmla="val -1070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4.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No lo conozco; no  soy; no sé lo que dices.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Sub>
          <a:bldDgm bld="one"/>
        </p:bldSub>
      </p:bldGraphic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16241EA-3443-D4FE-EEEE-6583E0EEBE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27"/>
          <a:stretch/>
        </p:blipFill>
        <p:spPr>
          <a:xfrm>
            <a:off x="0" y="1156865"/>
            <a:ext cx="5584594" cy="54890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conversión de Pedro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68262"/>
            <a:ext cx="120417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Después de negar a su maestro por tercera vez y al oír al gallo cantar, ¿qué recordó Pedro y qué hizo?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Bocadillo nube: nube 3">
            <a:extLst>
              <a:ext uri="{FF2B5EF4-FFF2-40B4-BE49-F238E27FC236}">
                <a16:creationId xmlns:a16="http://schemas.microsoft.com/office/drawing/2014/main" id="{173A402E-D8A6-B6CC-E941-8494F6CF25D4}"/>
              </a:ext>
            </a:extLst>
          </p:cNvPr>
          <p:cNvSpPr/>
          <p:nvPr/>
        </p:nvSpPr>
        <p:spPr>
          <a:xfrm>
            <a:off x="20262" y="1265991"/>
            <a:ext cx="2812473" cy="956707"/>
          </a:xfrm>
          <a:prstGeom prst="cloudCallout">
            <a:avLst>
              <a:gd name="adj1" fmla="val -5320"/>
              <a:gd name="adj2" fmla="val 821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Bw Modelica" panose="00000600000000000000" pitchFamily="50" charset="0"/>
              </a:rPr>
              <a:t>Antes que el gallo cante dos ves, me negarás tres veces.</a:t>
            </a:r>
            <a:endParaRPr lang="es-EC" sz="1400" dirty="0">
              <a:latin typeface="Bw Modelica" panose="00000600000000000000" pitchFamily="50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3E278408-A36F-3B6C-4E8C-BF44B57E0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477533"/>
              </p:ext>
            </p:extLst>
          </p:nvPr>
        </p:nvGraphicFramePr>
        <p:xfrm>
          <a:off x="5753360" y="1156865"/>
          <a:ext cx="6308615" cy="449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69FAC34-FACE-DF37-69D3-28D54D5A8B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348" b="8056"/>
          <a:stretch/>
        </p:blipFill>
        <p:spPr>
          <a:xfrm>
            <a:off x="0" y="1"/>
            <a:ext cx="5455227" cy="372623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conversión de Pedro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38624" y="3737348"/>
            <a:ext cx="310059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¿A dónde se fue el humillado discípulo?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AD67667-EB4B-150C-12F8-ECDED463ABF2}"/>
              </a:ext>
            </a:extLst>
          </p:cNvPr>
          <p:cNvSpPr txBox="1"/>
          <p:nvPr/>
        </p:nvSpPr>
        <p:spPr>
          <a:xfrm>
            <a:off x="5538355" y="48166"/>
            <a:ext cx="65887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¿Cuál había sido la causa de su gran pecado?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30483134-3A09-9443-5804-4C33879F2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447733"/>
              </p:ext>
            </p:extLst>
          </p:nvPr>
        </p:nvGraphicFramePr>
        <p:xfrm>
          <a:off x="3036670" y="3912241"/>
          <a:ext cx="8925790" cy="1702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3AA7B110-28C5-F0E3-48DD-4A158D4B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181518"/>
              </p:ext>
            </p:extLst>
          </p:nvPr>
        </p:nvGraphicFramePr>
        <p:xfrm>
          <a:off x="5505780" y="1098775"/>
          <a:ext cx="6588769" cy="2707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871E76E-6F7D-486E-9330-D74626E76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20853DD-6E09-46A0-92E0-1FBEBD95D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641C681-C5E2-492E-86D8-DAEB42FBB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Graphic spid="11" grpId="0">
        <p:bldSub>
          <a:bldDgm bld="one"/>
        </p:bldSub>
      </p:bldGraphic>
      <p:bldGraphic spid="1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B094810-D8C2-FA4C-A8A0-A99F06CA3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1" r="6432"/>
          <a:stretch/>
        </p:blipFill>
        <p:spPr>
          <a:xfrm>
            <a:off x="5624657" y="1174701"/>
            <a:ext cx="6583486" cy="503543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interrogatorio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272346" y="97483"/>
            <a:ext cx="68999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pregunta hizo Anás a Jesús?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2620351"/>
              </p:ext>
            </p:extLst>
          </p:nvPr>
        </p:nvGraphicFramePr>
        <p:xfrm>
          <a:off x="108965" y="3189"/>
          <a:ext cx="5423732" cy="576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DA31601-2869-69D4-22AC-D9ACCA029C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49" r="14878"/>
          <a:stretch>
            <a:fillRect/>
          </a:stretch>
        </p:blipFill>
        <p:spPr>
          <a:xfrm>
            <a:off x="-19706" y="2958"/>
            <a:ext cx="7762805" cy="477575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interrogatorio de Cristo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9707" y="4742180"/>
            <a:ext cx="77628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Narre la prueba de paciencia que Jesús soportó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5D1D0DD-E694-B2AD-BF84-8D79F37D2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164563"/>
              </p:ext>
            </p:extLst>
          </p:nvPr>
        </p:nvGraphicFramePr>
        <p:xfrm>
          <a:off x="7821924" y="173126"/>
          <a:ext cx="4333671" cy="5442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6F911D30-8D6B-06B2-BB69-7913B9D2D4DD}"/>
              </a:ext>
            </a:extLst>
          </p:cNvPr>
          <p:cNvSpPr/>
          <p:nvPr/>
        </p:nvSpPr>
        <p:spPr>
          <a:xfrm>
            <a:off x="3541643" y="2183986"/>
            <a:ext cx="2762145" cy="629844"/>
          </a:xfrm>
          <a:prstGeom prst="wedgeRectCallout">
            <a:avLst>
              <a:gd name="adj1" fmla="val 25383"/>
              <a:gd name="adj2" fmla="val -1685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Yo públicamente he hablado al mundo…¿Por qué me preguntas a mí? Pregunta a los que han oído.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3F6A217B-B183-1B4F-AF0D-D9E78CA873FC}"/>
              </a:ext>
            </a:extLst>
          </p:cNvPr>
          <p:cNvSpPr/>
          <p:nvPr/>
        </p:nvSpPr>
        <p:spPr>
          <a:xfrm>
            <a:off x="2543125" y="1662076"/>
            <a:ext cx="1641249" cy="374335"/>
          </a:xfrm>
          <a:prstGeom prst="wedgeRectCallout">
            <a:avLst>
              <a:gd name="adj1" fmla="val 80833"/>
              <a:gd name="adj2" fmla="val -842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¿Así respondes al Sumo Sacerdote?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426953EC-9BDC-F44E-7C9B-5C9636CB1C8A}"/>
              </a:ext>
            </a:extLst>
          </p:cNvPr>
          <p:cNvSpPr/>
          <p:nvPr/>
        </p:nvSpPr>
        <p:spPr>
          <a:xfrm>
            <a:off x="5238438" y="0"/>
            <a:ext cx="2504661" cy="613498"/>
          </a:xfrm>
          <a:prstGeom prst="wedgeRectCallout">
            <a:avLst>
              <a:gd name="adj1" fmla="val -35682"/>
              <a:gd name="adj2" fmla="val 726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Si he hablado mal, da testimonio en qué está el mal; y si bien, ¿por qué me golpeas?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F3A3E1-3ACE-0AED-4F0C-E2DDABFE7F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39" r="4245" b="15049"/>
          <a:stretch>
            <a:fillRect/>
          </a:stretch>
        </p:blipFill>
        <p:spPr>
          <a:xfrm>
            <a:off x="5376213" y="1"/>
            <a:ext cx="6815787" cy="462458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Condenado por autoidentificarse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9414" y="4704129"/>
            <a:ext cx="121525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Al no hallar ninguna evidencia concluyente para condenar a Jesús, ¿qué le preguntó Caifás al Salvador?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7484437-ADFE-C414-693F-C9155AEF0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910714"/>
              </p:ext>
            </p:extLst>
          </p:nvPr>
        </p:nvGraphicFramePr>
        <p:xfrm>
          <a:off x="75818" y="33150"/>
          <a:ext cx="5300396" cy="4624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0A448115-E36F-D36E-467E-8293EF2E74A3}"/>
              </a:ext>
            </a:extLst>
          </p:cNvPr>
          <p:cNvSpPr/>
          <p:nvPr/>
        </p:nvSpPr>
        <p:spPr>
          <a:xfrm>
            <a:off x="9230257" y="3090817"/>
            <a:ext cx="2762145" cy="676365"/>
          </a:xfrm>
          <a:prstGeom prst="wedgeRectCallout">
            <a:avLst>
              <a:gd name="adj1" fmla="val -40827"/>
              <a:gd name="adj2" fmla="val -9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Te conjuro por el Dios viviente, que nos digas si eres tú el Cristo, el Hijo de Dios.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9CB3537-3962-4F1A-A099-3BAC22EEA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D044741-25DB-4DE0-8341-A6CE7CF03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57706ED1-65C6-B1C4-504F-16C5714FF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14524"/>
            <a:ext cx="7095535" cy="393802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Condenado por autoidentificarse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4F19766-95E9-70E2-060D-B71EE66681C5}"/>
              </a:ext>
            </a:extLst>
          </p:cNvPr>
          <p:cNvSpPr txBox="1"/>
          <p:nvPr/>
        </p:nvSpPr>
        <p:spPr>
          <a:xfrm>
            <a:off x="13029" y="20629"/>
            <a:ext cx="781396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1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¿Cuál fue la respuesta de Cristo a Caifás y cómo se usó esta respuesta como supuesta evidencia en su contra?</a:t>
            </a:r>
            <a:endParaRPr lang="es-EC" sz="31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2" name="Bocadillo: rectángulo 11">
            <a:extLst>
              <a:ext uri="{FF2B5EF4-FFF2-40B4-BE49-F238E27FC236}">
                <a16:creationId xmlns:a16="http://schemas.microsoft.com/office/drawing/2014/main" id="{73D5AF5E-8281-8BE7-5794-44C7D93BE03A}"/>
              </a:ext>
            </a:extLst>
          </p:cNvPr>
          <p:cNvSpPr/>
          <p:nvPr/>
        </p:nvSpPr>
        <p:spPr>
          <a:xfrm>
            <a:off x="2836656" y="4258616"/>
            <a:ext cx="3193657" cy="788382"/>
          </a:xfrm>
          <a:prstGeom prst="wedgeRectCallout">
            <a:avLst>
              <a:gd name="adj1" fmla="val 2744"/>
              <a:gd name="adj2" fmla="val -2078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Tú lo has dicho; y además os digo, que desde ahora veréis al Hijo del Hombre sentado a la diestra del poder de Dios, y viniendo en las nubes del cielo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09770D6-E082-F10C-EF22-9F4D7C4843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4134928"/>
              </p:ext>
            </p:extLst>
          </p:nvPr>
        </p:nvGraphicFramePr>
        <p:xfrm>
          <a:off x="7553200" y="229134"/>
          <a:ext cx="4333671" cy="5442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Bocadillo: rectángulo 13">
            <a:extLst>
              <a:ext uri="{FF2B5EF4-FFF2-40B4-BE49-F238E27FC236}">
                <a16:creationId xmlns:a16="http://schemas.microsoft.com/office/drawing/2014/main" id="{6876CF15-68D5-B360-7669-259CC9E57B33}"/>
              </a:ext>
            </a:extLst>
          </p:cNvPr>
          <p:cNvSpPr/>
          <p:nvPr/>
        </p:nvSpPr>
        <p:spPr>
          <a:xfrm>
            <a:off x="171534" y="4133039"/>
            <a:ext cx="2302215" cy="631785"/>
          </a:xfrm>
          <a:prstGeom prst="wedgeRectCallout">
            <a:avLst>
              <a:gd name="adj1" fmla="val 16559"/>
              <a:gd name="adj2" fmla="val -1968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¡Ha blasfemado! ¿Qué más necesidad tenemos de testigos? ¿Qué os parece?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5" name="Bocadillo: rectángulo 14">
            <a:extLst>
              <a:ext uri="{FF2B5EF4-FFF2-40B4-BE49-F238E27FC236}">
                <a16:creationId xmlns:a16="http://schemas.microsoft.com/office/drawing/2014/main" id="{0B019448-8794-49F0-823E-F01E4744968C}"/>
              </a:ext>
            </a:extLst>
          </p:cNvPr>
          <p:cNvSpPr/>
          <p:nvPr/>
        </p:nvSpPr>
        <p:spPr>
          <a:xfrm>
            <a:off x="2342494" y="1926817"/>
            <a:ext cx="1760536" cy="242266"/>
          </a:xfrm>
          <a:prstGeom prst="wedgeRectCallout">
            <a:avLst>
              <a:gd name="adj1" fmla="val -21831"/>
              <a:gd name="adj2" fmla="val 862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¡Es reo de muerte! 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Graphic spid="13" grpId="0">
        <p:bldSub>
          <a:bldDgm bld="one"/>
        </p:bldSub>
      </p:bldGraphic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34405" y="381783"/>
            <a:ext cx="239992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1950" dirty="0">
                <a:solidFill>
                  <a:schemeClr val="tx1"/>
                </a:solidFill>
                <a:latin typeface="Eras Demi ITC" panose="020B0805030504020804" pitchFamily="34" charset="0"/>
              </a:rPr>
              <a:t>Al autoidentificarse, Cristo no negó su misión ni su naturaleza, aun sabiendo que esa verdad lo llevaría a la cruz, así demostró su fidelidad absoluta al Padre y su amor redentor hacia la humanidad.</a:t>
            </a:r>
            <a:endParaRPr lang="es-EC" sz="195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32442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Ante los oficiales judíos, Jesús soportó interrogatorios injustos y malos tratos, siendo golpeado y ridiculizado sin haber cometido falta alguna; su mansedumbre en medio de la crisis cumplía las profecías que lo presentaban como el manso Cordero.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91722" y="381783"/>
            <a:ext cx="237294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1940" dirty="0">
                <a:solidFill>
                  <a:schemeClr val="tx1"/>
                </a:solidFill>
                <a:latin typeface="Eras Demi ITC" panose="020B0805030504020804" pitchFamily="34" charset="0"/>
              </a:rPr>
              <a:t>Pedro, quien había asegurado fidelidad hasta la muerte, terminó negando a su Maestro tres veces por temor y debilidad espiritual; su caída fue el resultado de la confianza en sí mismo y de haber descuidado la oración.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27413" y="381783"/>
            <a:ext cx="239992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conversión de Pedro se manifestó cuando, tras su amarga caída y negación, experimentó un arrepentimiento profundo que lo llevó a una entrega total a Cristo, aprendió a desconfiar de sí mismo y a depender por completo del poder divino.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62933" y="381783"/>
            <a:ext cx="233244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prueba de paciencia de Cristo se manifestó cuando, durante su injusto interrogatorio, fue abofeteado y humillado sin razón alguna, pero respondió con mansedumbre y verdad, sin devolver ofensa por ofensa.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32137" y="3587263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no avergonzarme de mi fe en Cristo, y mantenerme firme con humildad cuando enfrente oposición por causa de mi fe!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305700"/>
            <a:ext cx="65057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enfrentó injustamente a líderes religiosos que representaban el poder humano más alto de su época, y lo hizo con mansedumbre y dignidad, sin negar su identidad ni su misión.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1256854</TotalTime>
  <Words>1645</Words>
  <Application>Microsoft Office PowerPoint</Application>
  <PresentationFormat>Panorámica</PresentationFormat>
  <Paragraphs>131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9395</cp:revision>
  <dcterms:created xsi:type="dcterms:W3CDTF">2017-06-02T15:34:13Z</dcterms:created>
  <dcterms:modified xsi:type="dcterms:W3CDTF">2025-10-03T15:48:49Z</dcterms:modified>
</cp:coreProperties>
</file>