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65" r:id="rId9"/>
    <p:sldId id="551" r:id="rId10"/>
    <p:sldId id="550" r:id="rId11"/>
    <p:sldId id="558" r:id="rId12"/>
    <p:sldId id="538" r:id="rId13"/>
    <p:sldId id="566" r:id="rId14"/>
    <p:sldId id="567" r:id="rId15"/>
    <p:sldId id="570" r:id="rId16"/>
    <p:sldId id="572" r:id="rId17"/>
    <p:sldId id="276" r:id="rId18"/>
    <p:sldId id="265" r:id="rId19"/>
    <p:sldId id="393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621" autoAdjust="0"/>
  </p:normalViewPr>
  <p:slideViewPr>
    <p:cSldViewPr snapToGrid="0">
      <p:cViewPr varScale="1">
        <p:scale>
          <a:sx n="74" d="100"/>
          <a:sy n="74" d="100"/>
        </p:scale>
        <p:origin x="955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Mientras Jesús estaba preparando a los discípulos para la ordenación, Judas que no había sido llamado se presentó con insistencia entre ellos, y solicitó un lugar en el círculo íntimo de los discípulos…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…Judas conoció a Jesús cuando Él realizaba muchos milagros y era seguido por multitudes maravilladas por su poder y enseñanza, Judas también fue atraído aquello, deseaba ser transformado en su carácter y esperó obtenerlo relacionándose con Jesús.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44539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5642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Judas, creyendo en Jesús como el Mesías esperaba conseguir un alto puesto en el nuevo reino…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…así que, Jesús con su declaración, se proponía desvanecer esta esperanza revelándole su pobreza.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A los discípulos les causó sorpresa que Jesús le recibiese tan fríamente, pues les parecía hombre respetable, de habilidad administrativa que le ayudaría mucho en su obra.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704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757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274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CCBDB8-A8CC-4D1C-A5FA-3281AA286C1D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16CE19A-1EBB-4099-B58D-8F5BC49B9E4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Salvador no rechazó a Judas, le dio las mismas oportunidades, privilegios y responsabilidades que dio a los demás discípulos…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297972C-CE25-42F1-B40F-4DA4932C2826}" type="parTrans" cxnId="{8264D79F-73DB-4DA3-8185-9E8AF5D5953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AC8BE5B-E307-4EAD-8EAD-5886A8D6C13D}" type="sibTrans" cxnId="{8264D79F-73DB-4DA3-8185-9E8AF5D5953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ADADC05-0DBC-487B-98BE-C3DF89F6EC06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…pero no llegó al punto de entregarse plenamente a Cristo, no se dejó modelar por Él, y finalmente cegado por su ambición traicionó al Salvador..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EE7BEBC-6CDC-4EC8-8B06-E3FBEF58CDAF}" type="parTrans" cxnId="{C594B22F-3C46-4B18-9F56-D1419CFA7E3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E0883B8-4690-40D6-BEEC-B64F04F6D907}" type="sibTrans" cxnId="{C594B22F-3C46-4B18-9F56-D1419CFA7E3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4FF6AAF-85B7-4B8C-883F-188FE97E1638}" type="pres">
      <dgm:prSet presAssocID="{7ECCBDB8-A8CC-4D1C-A5FA-3281AA286C1D}" presName="CompostProcess" presStyleCnt="0">
        <dgm:presLayoutVars>
          <dgm:dir val="rev"/>
          <dgm:resizeHandles val="exact"/>
        </dgm:presLayoutVars>
      </dgm:prSet>
      <dgm:spPr/>
    </dgm:pt>
    <dgm:pt modelId="{BFDA8759-27C8-4B24-A5A0-F642EE671F12}" type="pres">
      <dgm:prSet presAssocID="{7ECCBDB8-A8CC-4D1C-A5FA-3281AA286C1D}" presName="arrow" presStyleLbl="bgShp" presStyleIdx="0" presStyleCnt="1"/>
      <dgm:spPr/>
    </dgm:pt>
    <dgm:pt modelId="{F23E401F-00E0-4188-8134-F44F034CB513}" type="pres">
      <dgm:prSet presAssocID="{7ECCBDB8-A8CC-4D1C-A5FA-3281AA286C1D}" presName="linearProcess" presStyleCnt="0"/>
      <dgm:spPr/>
    </dgm:pt>
    <dgm:pt modelId="{CF3F4204-74FD-4AD0-A42A-89DE948970FE}" type="pres">
      <dgm:prSet presAssocID="{216CE19A-1EBB-4099-B58D-8F5BC49B9E4A}" presName="textNode" presStyleLbl="node1" presStyleIdx="0" presStyleCnt="2" custScaleX="160651" custScaleY="109784">
        <dgm:presLayoutVars>
          <dgm:bulletEnabled val="1"/>
        </dgm:presLayoutVars>
      </dgm:prSet>
      <dgm:spPr/>
    </dgm:pt>
    <dgm:pt modelId="{AAA7B77D-B0B0-43E9-9995-21D9602032CE}" type="pres">
      <dgm:prSet presAssocID="{3AC8BE5B-E307-4EAD-8EAD-5886A8D6C13D}" presName="sibTrans" presStyleCnt="0"/>
      <dgm:spPr/>
    </dgm:pt>
    <dgm:pt modelId="{FBE5D6CF-532B-452D-8F09-947E8742E7F4}" type="pres">
      <dgm:prSet presAssocID="{AADADC05-0DBC-487B-98BE-C3DF89F6EC06}" presName="textNode" presStyleLbl="node1" presStyleIdx="1" presStyleCnt="2" custScaleX="164757" custScaleY="109784">
        <dgm:presLayoutVars>
          <dgm:bulletEnabled val="1"/>
        </dgm:presLayoutVars>
      </dgm:prSet>
      <dgm:spPr/>
    </dgm:pt>
  </dgm:ptLst>
  <dgm:cxnLst>
    <dgm:cxn modelId="{C594B22F-3C46-4B18-9F56-D1419CFA7E33}" srcId="{7ECCBDB8-A8CC-4D1C-A5FA-3281AA286C1D}" destId="{AADADC05-0DBC-487B-98BE-C3DF89F6EC06}" srcOrd="1" destOrd="0" parTransId="{CEE7BEBC-6CDC-4EC8-8B06-E3FBEF58CDAF}" sibTransId="{CE0883B8-4690-40D6-BEEC-B64F04F6D907}"/>
    <dgm:cxn modelId="{C3C80C44-386B-4366-AE30-AD2B27F28AA6}" type="presOf" srcId="{AADADC05-0DBC-487B-98BE-C3DF89F6EC06}" destId="{FBE5D6CF-532B-452D-8F09-947E8742E7F4}" srcOrd="0" destOrd="0" presId="urn:microsoft.com/office/officeart/2005/8/layout/hProcess9"/>
    <dgm:cxn modelId="{53C3BB44-77DC-438B-B058-4B0552AE6851}" type="presOf" srcId="{216CE19A-1EBB-4099-B58D-8F5BC49B9E4A}" destId="{CF3F4204-74FD-4AD0-A42A-89DE948970FE}" srcOrd="0" destOrd="0" presId="urn:microsoft.com/office/officeart/2005/8/layout/hProcess9"/>
    <dgm:cxn modelId="{8264D79F-73DB-4DA3-8185-9E8AF5D59532}" srcId="{7ECCBDB8-A8CC-4D1C-A5FA-3281AA286C1D}" destId="{216CE19A-1EBB-4099-B58D-8F5BC49B9E4A}" srcOrd="0" destOrd="0" parTransId="{5297972C-CE25-42F1-B40F-4DA4932C2826}" sibTransId="{3AC8BE5B-E307-4EAD-8EAD-5886A8D6C13D}"/>
    <dgm:cxn modelId="{9B8488A9-3D8F-4C82-8D72-7056077559D0}" type="presOf" srcId="{7ECCBDB8-A8CC-4D1C-A5FA-3281AA286C1D}" destId="{74FF6AAF-85B7-4B8C-883F-188FE97E1638}" srcOrd="0" destOrd="0" presId="urn:microsoft.com/office/officeart/2005/8/layout/hProcess9"/>
    <dgm:cxn modelId="{531134F3-4E6A-49E3-877C-A80788021395}" type="presParOf" srcId="{74FF6AAF-85B7-4B8C-883F-188FE97E1638}" destId="{BFDA8759-27C8-4B24-A5A0-F642EE671F12}" srcOrd="0" destOrd="0" presId="urn:microsoft.com/office/officeart/2005/8/layout/hProcess9"/>
    <dgm:cxn modelId="{326AE5E3-518E-46DB-9FDD-0AB9624E4883}" type="presParOf" srcId="{74FF6AAF-85B7-4B8C-883F-188FE97E1638}" destId="{F23E401F-00E0-4188-8134-F44F034CB513}" srcOrd="1" destOrd="0" presId="urn:microsoft.com/office/officeart/2005/8/layout/hProcess9"/>
    <dgm:cxn modelId="{2EC883D8-FCF7-465C-A260-2F79AA6EE793}" type="presParOf" srcId="{F23E401F-00E0-4188-8134-F44F034CB513}" destId="{CF3F4204-74FD-4AD0-A42A-89DE948970FE}" srcOrd="0" destOrd="0" presId="urn:microsoft.com/office/officeart/2005/8/layout/hProcess9"/>
    <dgm:cxn modelId="{614DA652-DB24-4344-B94A-3F4DC2ECCD4E}" type="presParOf" srcId="{F23E401F-00E0-4188-8134-F44F034CB513}" destId="{AAA7B77D-B0B0-43E9-9995-21D9602032CE}" srcOrd="1" destOrd="0" presId="urn:microsoft.com/office/officeart/2005/8/layout/hProcess9"/>
    <dgm:cxn modelId="{A0FA23E1-1E89-49B0-9D0A-DA930E524C1A}" type="presParOf" srcId="{F23E401F-00E0-4188-8134-F44F034CB513}" destId="{FBE5D6CF-532B-452D-8F09-947E8742E7F4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Las predicciones relatadas no implican que Judas estuviera destinado a traicionar, sino que Dios, en su presciencia, sabía lo que él decidiría…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…Judas tuvo las mismas oportunidades de salvación que los demás apóstoles, pero al resistir la influencia divina y aferrarse al pecado, dio cumplimiento a la profecía.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5169" custScaleY="4097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2276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Judas aparentaba un espíritu compasivo y preocupado por los necesitados, los demás discípulos no percibían su falsedad…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…lo consideraban un hombre capaz, inteligente y digno de confianza, tanto que le confiaron la bolsa del dinero común del grupo… 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…sin embargo, Judas era orgulloso, ambicioso y amante del dinero, por eso aprovechaba su posición para robar del dinero del grupo…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1334BBA0-AED2-41BF-A0A0-0899F7E738B3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…se sentía más sabio que sus compañeros y creía que la obra de Cristo necesitaba de su habilidad y astucia para prosperar.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D3EB34D-BECC-4B4E-8F04-24BEF6DBB8D8}" type="parTrans" cxnId="{48DD1F99-8CEF-41FA-A79F-F207BFC40250}">
      <dgm:prSet/>
      <dgm:spPr/>
      <dgm:t>
        <a:bodyPr/>
        <a:lstStyle/>
        <a:p>
          <a:endParaRPr lang="es-EC"/>
        </a:p>
      </dgm:t>
    </dgm:pt>
    <dgm:pt modelId="{BC0FE07E-9529-40B4-B850-927353FEBB23}" type="sibTrans" cxnId="{48DD1F99-8CEF-41FA-A79F-F207BFC40250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4" custScaleX="277778" custScaleY="2179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4" custScaleX="277778" custScaleY="2149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4" custScaleX="277778" custScaleY="2206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F8CAC7BF-935A-4A67-91BD-BC8D526E1992}" type="pres">
      <dgm:prSet presAssocID="{859D0749-8C27-4EAB-8D26-43C66A495CE8}" presName="sp" presStyleCnt="0"/>
      <dgm:spPr/>
    </dgm:pt>
    <dgm:pt modelId="{15EAEE17-7D74-42D0-AAC4-0F0B7E7982BD}" type="pres">
      <dgm:prSet presAssocID="{1334BBA0-AED2-41BF-A0A0-0899F7E738B3}" presName="linNode" presStyleCnt="0"/>
      <dgm:spPr/>
    </dgm:pt>
    <dgm:pt modelId="{8A760DE0-9BE4-4C72-BD64-3CE5CB838962}" type="pres">
      <dgm:prSet presAssocID="{1334BBA0-AED2-41BF-A0A0-0899F7E738B3}" presName="parentText" presStyleLbl="node1" presStyleIdx="3" presStyleCnt="4" custScaleX="277778" custScaleY="23161">
        <dgm:presLayoutVars>
          <dgm:chMax val="1"/>
          <dgm:bulletEnabled val="1"/>
        </dgm:presLayoutVars>
      </dgm:prSet>
      <dgm:spPr/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2C97062A-FD38-4241-B41D-F3138524B092}" type="presOf" srcId="{1334BBA0-AED2-41BF-A0A0-0899F7E738B3}" destId="{8A760DE0-9BE4-4C72-BD64-3CE5CB838962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48DD1F99-8CEF-41FA-A79F-F207BFC40250}" srcId="{DE777566-25ED-412B-861E-9EE5B3378A4C}" destId="{1334BBA0-AED2-41BF-A0A0-0899F7E738B3}" srcOrd="3" destOrd="0" parTransId="{4D3EB34D-BECC-4B4E-8F04-24BEF6DBB8D8}" sibTransId="{BC0FE07E-9529-40B4-B850-927353FEBB23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353FC709-F600-4759-A07F-6669DE8BC6C2}" type="presParOf" srcId="{0FCAC325-AD87-4A69-B81C-C68275993DBD}" destId="{F8CAC7BF-935A-4A67-91BD-BC8D526E1992}" srcOrd="5" destOrd="0" presId="urn:microsoft.com/office/officeart/2005/8/layout/vList5"/>
    <dgm:cxn modelId="{503FEFF0-EB32-4803-B4C4-5E7636A7D444}" type="presParOf" srcId="{0FCAC325-AD87-4A69-B81C-C68275993DBD}" destId="{15EAEE17-7D74-42D0-AAC4-0F0B7E7982BD}" srcOrd="6" destOrd="0" presId="urn:microsoft.com/office/officeart/2005/8/layout/vList5"/>
    <dgm:cxn modelId="{CF907606-A234-4F03-8ADF-E171A182F090}" type="presParOf" srcId="{15EAEE17-7D74-42D0-AAC4-0F0B7E7982BD}" destId="{8A760DE0-9BE4-4C72-BD64-3CE5CB83896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247BC5-9ADF-4A0A-9ACA-99CC0B72D511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8FF950D4-8EE8-4AB1-ABF1-71A8940FFF4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Cristo colocó a Judas donde tuviese la oportunidad de ver su propia debilidad y corregirla…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E46D339-B303-4103-9FD9-31F689834FB7}" type="parTrans" cxnId="{207DD8AF-AE70-4D84-8164-BE3FE0E8502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FE3900F-5D1C-4EC2-A47E-13EFA507D957}" type="sibTrans" cxnId="{207DD8AF-AE70-4D84-8164-BE3FE0E8502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97BF722-BCBD-446E-9303-D4A3A346B09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…le dio el cargo de tesorero con la esperanza de que al enfrentar la tentación tuviera la oportunidad de reconocer y vencer su inclinación egoísta.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46F7695-0A6C-478D-90B9-9AF66E12CD6D}" type="parTrans" cxnId="{40B9B553-647E-492F-A3C9-8A327766C62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2F73C06-15B7-47CE-9EA7-AC8594D4A7B1}" type="sibTrans" cxnId="{40B9B553-647E-492F-A3C9-8A327766C62C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36E2039-2D60-42B8-A955-B397D0FE534D}" type="pres">
      <dgm:prSet presAssocID="{3F247BC5-9ADF-4A0A-9ACA-99CC0B72D511}" presName="Name0" presStyleCnt="0">
        <dgm:presLayoutVars>
          <dgm:dir/>
          <dgm:resizeHandles val="exact"/>
        </dgm:presLayoutVars>
      </dgm:prSet>
      <dgm:spPr/>
    </dgm:pt>
    <dgm:pt modelId="{8871E76E-6F7D-486E-9330-D74626E76523}" type="pres">
      <dgm:prSet presAssocID="{8FF950D4-8EE8-4AB1-ABF1-71A8940FFF44}" presName="node" presStyleLbl="node1" presStyleIdx="0" presStyleCnt="2" custScaleX="88094">
        <dgm:presLayoutVars>
          <dgm:bulletEnabled val="1"/>
        </dgm:presLayoutVars>
      </dgm:prSet>
      <dgm:spPr/>
    </dgm:pt>
    <dgm:pt modelId="{720853DD-6E09-46A0-92E0-1FBEBD95D729}" type="pres">
      <dgm:prSet presAssocID="{DFE3900F-5D1C-4EC2-A47E-13EFA507D957}" presName="sibTrans" presStyleLbl="sibTrans2D1" presStyleIdx="0" presStyleCnt="1"/>
      <dgm:spPr/>
    </dgm:pt>
    <dgm:pt modelId="{0BFE9934-1A44-4BDA-89FD-40094A4787A3}" type="pres">
      <dgm:prSet presAssocID="{DFE3900F-5D1C-4EC2-A47E-13EFA507D957}" presName="connectorText" presStyleLbl="sibTrans2D1" presStyleIdx="0" presStyleCnt="1"/>
      <dgm:spPr/>
    </dgm:pt>
    <dgm:pt modelId="{6641C681-C5E2-492E-86D8-DAEB42FBB75A}" type="pres">
      <dgm:prSet presAssocID="{697BF722-BCBD-446E-9303-D4A3A346B098}" presName="node" presStyleLbl="node1" presStyleIdx="1" presStyleCnt="2" custScaleX="114056">
        <dgm:presLayoutVars>
          <dgm:bulletEnabled val="1"/>
        </dgm:presLayoutVars>
      </dgm:prSet>
      <dgm:spPr/>
    </dgm:pt>
  </dgm:ptLst>
  <dgm:cxnLst>
    <dgm:cxn modelId="{46B7C403-2F41-4D88-A165-25D16424BE64}" type="presOf" srcId="{8FF950D4-8EE8-4AB1-ABF1-71A8940FFF44}" destId="{8871E76E-6F7D-486E-9330-D74626E76523}" srcOrd="0" destOrd="0" presId="urn:microsoft.com/office/officeart/2005/8/layout/process1"/>
    <dgm:cxn modelId="{40B9B553-647E-492F-A3C9-8A327766C62C}" srcId="{3F247BC5-9ADF-4A0A-9ACA-99CC0B72D511}" destId="{697BF722-BCBD-446E-9303-D4A3A346B098}" srcOrd="1" destOrd="0" parTransId="{346F7695-0A6C-478D-90B9-9AF66E12CD6D}" sibTransId="{C2F73C06-15B7-47CE-9EA7-AC8594D4A7B1}"/>
    <dgm:cxn modelId="{DC7C9688-21C4-48D4-ADB6-AEAB88F87F76}" type="presOf" srcId="{697BF722-BCBD-446E-9303-D4A3A346B098}" destId="{6641C681-C5E2-492E-86D8-DAEB42FBB75A}" srcOrd="0" destOrd="0" presId="urn:microsoft.com/office/officeart/2005/8/layout/process1"/>
    <dgm:cxn modelId="{207DD8AF-AE70-4D84-8164-BE3FE0E85021}" srcId="{3F247BC5-9ADF-4A0A-9ACA-99CC0B72D511}" destId="{8FF950D4-8EE8-4AB1-ABF1-71A8940FFF44}" srcOrd="0" destOrd="0" parTransId="{5E46D339-B303-4103-9FD9-31F689834FB7}" sibTransId="{DFE3900F-5D1C-4EC2-A47E-13EFA507D957}"/>
    <dgm:cxn modelId="{07D895CF-362D-4EB1-ADDF-0A315A88B799}" type="presOf" srcId="{3F247BC5-9ADF-4A0A-9ACA-99CC0B72D511}" destId="{736E2039-2D60-42B8-A955-B397D0FE534D}" srcOrd="0" destOrd="0" presId="urn:microsoft.com/office/officeart/2005/8/layout/process1"/>
    <dgm:cxn modelId="{E0186BD7-9943-44C8-A86C-70B108F2402B}" type="presOf" srcId="{DFE3900F-5D1C-4EC2-A47E-13EFA507D957}" destId="{0BFE9934-1A44-4BDA-89FD-40094A4787A3}" srcOrd="1" destOrd="0" presId="urn:microsoft.com/office/officeart/2005/8/layout/process1"/>
    <dgm:cxn modelId="{99B9DBE5-180E-44CB-80D0-9A8387945EAC}" type="presOf" srcId="{DFE3900F-5D1C-4EC2-A47E-13EFA507D957}" destId="{720853DD-6E09-46A0-92E0-1FBEBD95D729}" srcOrd="0" destOrd="0" presId="urn:microsoft.com/office/officeart/2005/8/layout/process1"/>
    <dgm:cxn modelId="{8E74186D-54AC-4163-BDE1-4C59DD4A03FF}" type="presParOf" srcId="{736E2039-2D60-42B8-A955-B397D0FE534D}" destId="{8871E76E-6F7D-486E-9330-D74626E76523}" srcOrd="0" destOrd="0" presId="urn:microsoft.com/office/officeart/2005/8/layout/process1"/>
    <dgm:cxn modelId="{E1996026-EDCA-4B75-9324-C1677CFF28A6}" type="presParOf" srcId="{736E2039-2D60-42B8-A955-B397D0FE534D}" destId="{720853DD-6E09-46A0-92E0-1FBEBD95D729}" srcOrd="1" destOrd="0" presId="urn:microsoft.com/office/officeart/2005/8/layout/process1"/>
    <dgm:cxn modelId="{6C9258D0-F606-48DF-B1A0-BC82FABE29CA}" type="presParOf" srcId="{720853DD-6E09-46A0-92E0-1FBEBD95D729}" destId="{0BFE9934-1A44-4BDA-89FD-40094A4787A3}" srcOrd="0" destOrd="0" presId="urn:microsoft.com/office/officeart/2005/8/layout/process1"/>
    <dgm:cxn modelId="{C108DACA-A1C9-4C15-A889-F7AE456743EB}" type="presParOf" srcId="{736E2039-2D60-42B8-A955-B397D0FE534D}" destId="{6641C681-C5E2-492E-86D8-DAEB42FBB75A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Su carácter se manifestó sin ningún disimulo, cuando María ungió los pies de Jesús con un perfume costoso…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…fingía preocupación por los pobres, pero en realidad lo que le movía era la avaricia, después de este incidente Judas dio el paso decisivo traicionando a Jesús por 30 piezas de plata.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2652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5586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Con paciencia divina, Cristo intentó alcanzar el corazón de Judas y conmover su alma endurecida, apelando a su conciencia para llevarlo al arrepentimiento…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…con palabras llenas de ternura, Jesús le recordó de manera indirecta que el tiempo para estar junto a su Maestro era corto.…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…su deseo era grabar en el corazón de Judas el valor infinito del Salvador, que pronto entregaría su vida por los pecadores.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30307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458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8117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AC81BCC-F644-4392-A4EB-8B2755095CD1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8004C86F-61C7-4E98-9826-5338552751C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A pesar de conocer su futura traición, Jesús trató a Judas con paciencia, misericordia y esperanza, procurando alcanzar su corazón hasta el último momento…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1B4C6C9-F6EC-43C8-BC61-14B44FA760BD}" type="par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73607FFB-5E7C-4DAC-997C-061C21866196}" type="sib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919834EC-F76B-4D23-B5C8-A3D58105AD31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…cada enseñanza, cada parábola, y cada ejemplo de desprendimiento y humildad eran oportunidades que el Maestro le ofrecía para reconocer su pecado y arrepentirse.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A7A86AB-98BA-4627-9C13-0A972EE8EDA1}" type="par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AB9ECC04-A49A-4B88-8B18-81E65ED6DBD3}" type="sib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E5F55EB0-F579-420A-BA54-EDC8962D29CB}" type="pres">
      <dgm:prSet presAssocID="{0AC81BCC-F644-4392-A4EB-8B2755095CD1}" presName="linear" presStyleCnt="0">
        <dgm:presLayoutVars>
          <dgm:dir/>
          <dgm:animLvl val="lvl"/>
          <dgm:resizeHandles val="exact"/>
        </dgm:presLayoutVars>
      </dgm:prSet>
      <dgm:spPr/>
    </dgm:pt>
    <dgm:pt modelId="{870E8B4F-33EC-41EC-9ECF-DE6BE6928A6F}" type="pres">
      <dgm:prSet presAssocID="{8004C86F-61C7-4E98-9826-5338552751CC}" presName="parentLin" presStyleCnt="0"/>
      <dgm:spPr/>
    </dgm:pt>
    <dgm:pt modelId="{91BCAB86-8ABA-4BCB-AA84-5D95B8646941}" type="pres">
      <dgm:prSet presAssocID="{8004C86F-61C7-4E98-9826-5338552751CC}" presName="parentLeftMargin" presStyleLbl="node1" presStyleIdx="0" presStyleCnt="2"/>
      <dgm:spPr/>
    </dgm:pt>
    <dgm:pt modelId="{3055D08E-CFE1-4590-8504-844E376C9F86}" type="pres">
      <dgm:prSet presAssocID="{8004C86F-61C7-4E98-9826-5338552751CC}" presName="parentText" presStyleLbl="node1" presStyleIdx="0" presStyleCnt="2" custScaleX="137004" custScaleY="88448" custLinFactNeighborX="-50332">
        <dgm:presLayoutVars>
          <dgm:chMax val="0"/>
          <dgm:bulletEnabled val="1"/>
        </dgm:presLayoutVars>
      </dgm:prSet>
      <dgm:spPr/>
    </dgm:pt>
    <dgm:pt modelId="{B8C7A117-2516-4662-B14F-819F1C954A9C}" type="pres">
      <dgm:prSet presAssocID="{8004C86F-61C7-4E98-9826-5338552751CC}" presName="negativeSpace" presStyleCnt="0"/>
      <dgm:spPr/>
    </dgm:pt>
    <dgm:pt modelId="{DFAB4889-7CFB-4A32-A9FC-AC4A762612C4}" type="pres">
      <dgm:prSet presAssocID="{8004C86F-61C7-4E98-9826-5338552751CC}" presName="childText" presStyleLbl="conFgAcc1" presStyleIdx="0" presStyleCnt="2">
        <dgm:presLayoutVars>
          <dgm:bulletEnabled val="1"/>
        </dgm:presLayoutVars>
      </dgm:prSet>
      <dgm:spPr/>
    </dgm:pt>
    <dgm:pt modelId="{B8C01682-922D-440E-913A-5032528B88B4}" type="pres">
      <dgm:prSet presAssocID="{73607FFB-5E7C-4DAC-997C-061C21866196}" presName="spaceBetweenRectangles" presStyleCnt="0"/>
      <dgm:spPr/>
    </dgm:pt>
    <dgm:pt modelId="{105DBFB8-666A-43D2-A6B0-C2733068F0B5}" type="pres">
      <dgm:prSet presAssocID="{919834EC-F76B-4D23-B5C8-A3D58105AD31}" presName="parentLin" presStyleCnt="0"/>
      <dgm:spPr/>
    </dgm:pt>
    <dgm:pt modelId="{7D936D5D-A82B-4F51-ABA0-6FCCE26E9F73}" type="pres">
      <dgm:prSet presAssocID="{919834EC-F76B-4D23-B5C8-A3D58105AD31}" presName="parentLeftMargin" presStyleLbl="node1" presStyleIdx="0" presStyleCnt="2"/>
      <dgm:spPr/>
    </dgm:pt>
    <dgm:pt modelId="{236A525C-3E87-4A35-B9D5-6BD0C3EE0DA7}" type="pres">
      <dgm:prSet presAssocID="{919834EC-F76B-4D23-B5C8-A3D58105AD31}" presName="parentText" presStyleLbl="node1" presStyleIdx="1" presStyleCnt="2" custScaleX="137004" custScaleY="92124" custLinFactNeighborX="-50332">
        <dgm:presLayoutVars>
          <dgm:chMax val="0"/>
          <dgm:bulletEnabled val="1"/>
        </dgm:presLayoutVars>
      </dgm:prSet>
      <dgm:spPr/>
    </dgm:pt>
    <dgm:pt modelId="{8DB41084-150E-46FE-A43C-9AD5E1AA480D}" type="pres">
      <dgm:prSet presAssocID="{919834EC-F76B-4D23-B5C8-A3D58105AD31}" presName="negativeSpace" presStyleCnt="0"/>
      <dgm:spPr/>
    </dgm:pt>
    <dgm:pt modelId="{D7EC61CF-5E60-4F5F-8958-30B57E049205}" type="pres">
      <dgm:prSet presAssocID="{919834EC-F76B-4D23-B5C8-A3D58105AD3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4BDDE45-C8D5-451B-B3F9-0AA4AC271B0C}" type="presOf" srcId="{0AC81BCC-F644-4392-A4EB-8B2755095CD1}" destId="{E5F55EB0-F579-420A-BA54-EDC8962D29CB}" srcOrd="0" destOrd="0" presId="urn:microsoft.com/office/officeart/2005/8/layout/list1"/>
    <dgm:cxn modelId="{A56F2A75-AE09-410B-9EC2-5953EC7E866D}" type="presOf" srcId="{919834EC-F76B-4D23-B5C8-A3D58105AD31}" destId="{236A525C-3E87-4A35-B9D5-6BD0C3EE0DA7}" srcOrd="1" destOrd="0" presId="urn:microsoft.com/office/officeart/2005/8/layout/list1"/>
    <dgm:cxn modelId="{F6A7C992-3D30-471F-8C39-BDFB846FEDAB}" srcId="{0AC81BCC-F644-4392-A4EB-8B2755095CD1}" destId="{919834EC-F76B-4D23-B5C8-A3D58105AD31}" srcOrd="1" destOrd="0" parTransId="{8A7A86AB-98BA-4627-9C13-0A972EE8EDA1}" sibTransId="{AB9ECC04-A49A-4B88-8B18-81E65ED6DBD3}"/>
    <dgm:cxn modelId="{532AE2B8-D38D-4B93-A2DA-BF0F34DB4DD7}" type="presOf" srcId="{919834EC-F76B-4D23-B5C8-A3D58105AD31}" destId="{7D936D5D-A82B-4F51-ABA0-6FCCE26E9F73}" srcOrd="0" destOrd="0" presId="urn:microsoft.com/office/officeart/2005/8/layout/list1"/>
    <dgm:cxn modelId="{7515A4BA-C510-472E-B25B-3479542D13B3}" srcId="{0AC81BCC-F644-4392-A4EB-8B2755095CD1}" destId="{8004C86F-61C7-4E98-9826-5338552751CC}" srcOrd="0" destOrd="0" parTransId="{31B4C6C9-F6EC-43C8-BC61-14B44FA760BD}" sibTransId="{73607FFB-5E7C-4DAC-997C-061C21866196}"/>
    <dgm:cxn modelId="{9D27B1BD-26FA-4263-9903-76DE2E2BB6CF}" type="presOf" srcId="{8004C86F-61C7-4E98-9826-5338552751CC}" destId="{3055D08E-CFE1-4590-8504-844E376C9F86}" srcOrd="1" destOrd="0" presId="urn:microsoft.com/office/officeart/2005/8/layout/list1"/>
    <dgm:cxn modelId="{EE8C66C3-187B-4CE7-844A-FF284BA9895A}" type="presOf" srcId="{8004C86F-61C7-4E98-9826-5338552751CC}" destId="{91BCAB86-8ABA-4BCB-AA84-5D95B8646941}" srcOrd="0" destOrd="0" presId="urn:microsoft.com/office/officeart/2005/8/layout/list1"/>
    <dgm:cxn modelId="{43E05C6E-7C4E-4B31-A263-81CD27C01BF1}" type="presParOf" srcId="{E5F55EB0-F579-420A-BA54-EDC8962D29CB}" destId="{870E8B4F-33EC-41EC-9ECF-DE6BE6928A6F}" srcOrd="0" destOrd="0" presId="urn:microsoft.com/office/officeart/2005/8/layout/list1"/>
    <dgm:cxn modelId="{185A79C3-BDF4-4F2F-9E09-60DB08489C04}" type="presParOf" srcId="{870E8B4F-33EC-41EC-9ECF-DE6BE6928A6F}" destId="{91BCAB86-8ABA-4BCB-AA84-5D95B8646941}" srcOrd="0" destOrd="0" presId="urn:microsoft.com/office/officeart/2005/8/layout/list1"/>
    <dgm:cxn modelId="{4EC46944-FAD2-4760-800B-625016C9A7C5}" type="presParOf" srcId="{870E8B4F-33EC-41EC-9ECF-DE6BE6928A6F}" destId="{3055D08E-CFE1-4590-8504-844E376C9F86}" srcOrd="1" destOrd="0" presId="urn:microsoft.com/office/officeart/2005/8/layout/list1"/>
    <dgm:cxn modelId="{A2262EBC-7014-457B-9A14-6E8227052CAE}" type="presParOf" srcId="{E5F55EB0-F579-420A-BA54-EDC8962D29CB}" destId="{B8C7A117-2516-4662-B14F-819F1C954A9C}" srcOrd="1" destOrd="0" presId="urn:microsoft.com/office/officeart/2005/8/layout/list1"/>
    <dgm:cxn modelId="{4367B401-1287-4AF9-A9FB-0B9FA2701EB2}" type="presParOf" srcId="{E5F55EB0-F579-420A-BA54-EDC8962D29CB}" destId="{DFAB4889-7CFB-4A32-A9FC-AC4A762612C4}" srcOrd="2" destOrd="0" presId="urn:microsoft.com/office/officeart/2005/8/layout/list1"/>
    <dgm:cxn modelId="{54B13ADA-D588-43FE-B7BE-9DAA581DE62E}" type="presParOf" srcId="{E5F55EB0-F579-420A-BA54-EDC8962D29CB}" destId="{B8C01682-922D-440E-913A-5032528B88B4}" srcOrd="3" destOrd="0" presId="urn:microsoft.com/office/officeart/2005/8/layout/list1"/>
    <dgm:cxn modelId="{80E30F7E-B8CC-4690-96F9-35E007ABF43B}" type="presParOf" srcId="{E5F55EB0-F579-420A-BA54-EDC8962D29CB}" destId="{105DBFB8-666A-43D2-A6B0-C2733068F0B5}" srcOrd="4" destOrd="0" presId="urn:microsoft.com/office/officeart/2005/8/layout/list1"/>
    <dgm:cxn modelId="{4786846A-D7C0-49EB-9D4C-DD9A6AC672A7}" type="presParOf" srcId="{105DBFB8-666A-43D2-A6B0-C2733068F0B5}" destId="{7D936D5D-A82B-4F51-ABA0-6FCCE26E9F73}" srcOrd="0" destOrd="0" presId="urn:microsoft.com/office/officeart/2005/8/layout/list1"/>
    <dgm:cxn modelId="{9495F192-336F-4EC2-A789-8138AD5E6247}" type="presParOf" srcId="{105DBFB8-666A-43D2-A6B0-C2733068F0B5}" destId="{236A525C-3E87-4A35-B9D5-6BD0C3EE0DA7}" srcOrd="1" destOrd="0" presId="urn:microsoft.com/office/officeart/2005/8/layout/list1"/>
    <dgm:cxn modelId="{850D0797-C1F3-4440-9048-02C03C7C8ACC}" type="presParOf" srcId="{E5F55EB0-F579-420A-BA54-EDC8962D29CB}" destId="{8DB41084-150E-46FE-A43C-9AD5E1AA480D}" srcOrd="5" destOrd="0" presId="urn:microsoft.com/office/officeart/2005/8/layout/list1"/>
    <dgm:cxn modelId="{736849CC-8004-468E-8C0C-AAFBCA45A708}" type="presParOf" srcId="{E5F55EB0-F579-420A-BA54-EDC8962D29CB}" destId="{D7EC61CF-5E60-4F5F-8958-30B57E04920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Su último esfuerzo ocurrió durante la última cena; el Señor, se inclinó para lavar los pies de Judas con la esperanza de hacerle ver la profundidad del amor y del perdón disponibles para él si se arrepentía…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…sin embargo, el orgullo y la codicia lo dominaron, Judas se presentó al frente de la turba que venía a prender a Jesús, y fingiendo amistad y compasión, cometió el acto más vil de hipocresía y traición.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71997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71098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Judas, impulsado por la angustia y la culpa, corrió hacia el lugar donde estaban los sacerdotes…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…arrojó las monedas de plata, y suplicó que liberaran a Jesús, declarando su inocencia… 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…pero no era verdadero arrepentimiento, su confesión fue producto de un terrible sentimiento de condenación en espera de juicio…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1334BBA0-AED2-41BF-A0A0-0899F7E738B3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…al fin sus súplicas eran en vano, los sacerdotes le rechazaron y en medio de su desesperación fue y se ahorcó..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D3EB34D-BECC-4B4E-8F04-24BEF6DBB8D8}" type="parTrans" cxnId="{48DD1F99-8CEF-41FA-A79F-F207BFC40250}">
      <dgm:prSet/>
      <dgm:spPr/>
      <dgm:t>
        <a:bodyPr/>
        <a:lstStyle/>
        <a:p>
          <a:endParaRPr lang="es-EC"/>
        </a:p>
      </dgm:t>
    </dgm:pt>
    <dgm:pt modelId="{BC0FE07E-9529-40B4-B850-927353FEBB23}" type="sibTrans" cxnId="{48DD1F99-8CEF-41FA-A79F-F207BFC40250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4" custScaleX="277778" custScaleY="2179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4" custScaleX="277778" custScaleY="2149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4" custScaleX="277778" custScaleY="2472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F8CAC7BF-935A-4A67-91BD-BC8D526E1992}" type="pres">
      <dgm:prSet presAssocID="{859D0749-8C27-4EAB-8D26-43C66A495CE8}" presName="sp" presStyleCnt="0"/>
      <dgm:spPr/>
    </dgm:pt>
    <dgm:pt modelId="{15EAEE17-7D74-42D0-AAC4-0F0B7E7982BD}" type="pres">
      <dgm:prSet presAssocID="{1334BBA0-AED2-41BF-A0A0-0899F7E738B3}" presName="linNode" presStyleCnt="0"/>
      <dgm:spPr/>
    </dgm:pt>
    <dgm:pt modelId="{8A760DE0-9BE4-4C72-BD64-3CE5CB838962}" type="pres">
      <dgm:prSet presAssocID="{1334BBA0-AED2-41BF-A0A0-0899F7E738B3}" presName="parentText" presStyleLbl="node1" presStyleIdx="3" presStyleCnt="4" custScaleX="277778" custScaleY="23161">
        <dgm:presLayoutVars>
          <dgm:chMax val="1"/>
          <dgm:bulletEnabled val="1"/>
        </dgm:presLayoutVars>
      </dgm:prSet>
      <dgm:spPr/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2C97062A-FD38-4241-B41D-F3138524B092}" type="presOf" srcId="{1334BBA0-AED2-41BF-A0A0-0899F7E738B3}" destId="{8A760DE0-9BE4-4C72-BD64-3CE5CB838962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48DD1F99-8CEF-41FA-A79F-F207BFC40250}" srcId="{DE777566-25ED-412B-861E-9EE5B3378A4C}" destId="{1334BBA0-AED2-41BF-A0A0-0899F7E738B3}" srcOrd="3" destOrd="0" parTransId="{4D3EB34D-BECC-4B4E-8F04-24BEF6DBB8D8}" sibTransId="{BC0FE07E-9529-40B4-B850-927353FEBB23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353FC709-F600-4759-A07F-6669DE8BC6C2}" type="presParOf" srcId="{0FCAC325-AD87-4A69-B81C-C68275993DBD}" destId="{F8CAC7BF-935A-4A67-91BD-BC8D526E1992}" srcOrd="5" destOrd="0" presId="urn:microsoft.com/office/officeart/2005/8/layout/vList5"/>
    <dgm:cxn modelId="{503FEFF0-EB32-4803-B4C4-5E7636A7D444}" type="presParOf" srcId="{0FCAC325-AD87-4A69-B81C-C68275993DBD}" destId="{15EAEE17-7D74-42D0-AAC4-0F0B7E7982BD}" srcOrd="6" destOrd="0" presId="urn:microsoft.com/office/officeart/2005/8/layout/vList5"/>
    <dgm:cxn modelId="{CF907606-A234-4F03-8ADF-E171A182F090}" type="presParOf" srcId="{15EAEE17-7D74-42D0-AAC4-0F0B7E7982BD}" destId="{8A760DE0-9BE4-4C72-BD64-3CE5CB83896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041671"/>
          <a:ext cx="5893929" cy="249080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…Judas conoció a Jesús cuando Él realizaba muchos milagros y era seguido por multitudes maravilladas por su poder y enseñanza, Judas también fue atraído aquello, deseaba ser transformado en su carácter y esperó obtenerlo relacionándose con Jesús.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041671"/>
        <a:ext cx="5893929" cy="2490807"/>
      </dsp:txXfrm>
    </dsp:sp>
    <dsp:sp modelId="{EB05ED16-170E-4ABA-A9FC-1E534D3C8009}">
      <dsp:nvSpPr>
        <dsp:cNvPr id="0" name=""/>
        <dsp:cNvSpPr/>
      </dsp:nvSpPr>
      <dsp:spPr>
        <a:xfrm rot="10800000">
          <a:off x="0" y="59939"/>
          <a:ext cx="5893929" cy="3065618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Mientras Jesús estaba preparando a los discípulos para la ordenación, Judas que no había sido llamado se presentó con insistencia entre ellos, y solicitó un lugar en el círculo íntimo de los discípulos…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59939"/>
        <a:ext cx="5893929" cy="19919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134" y="53848"/>
          <a:ext cx="6418040" cy="106821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Judas, creyendo en Jesús como el Mesías esperaba conseguir un alto puesto en el nuevo reino…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55280" y="105994"/>
        <a:ext cx="6313748" cy="963927"/>
      </dsp:txXfrm>
    </dsp:sp>
    <dsp:sp modelId="{9D041828-6AD9-46A5-9720-92B6CDC6F09B}">
      <dsp:nvSpPr>
        <dsp:cNvPr id="0" name=""/>
        <dsp:cNvSpPr/>
      </dsp:nvSpPr>
      <dsp:spPr>
        <a:xfrm>
          <a:off x="3134" y="1319549"/>
          <a:ext cx="6418040" cy="108915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…así que, Jesús con su declaración, se proponía desvanecer esta esperanza revelándole su pobreza.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56302" y="1372717"/>
        <a:ext cx="6311704" cy="982816"/>
      </dsp:txXfrm>
    </dsp:sp>
    <dsp:sp modelId="{EBB866DD-D083-4ED5-84F5-2F33000EBA59}">
      <dsp:nvSpPr>
        <dsp:cNvPr id="0" name=""/>
        <dsp:cNvSpPr/>
      </dsp:nvSpPr>
      <dsp:spPr>
        <a:xfrm>
          <a:off x="3134" y="2606183"/>
          <a:ext cx="6418040" cy="12934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A los discípulos les causó sorpresa que Jesús le recibiese tan fríamente, pues les parecía hombre respetable, de habilidad administrativa que le ayudaría mucho en su obra.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66276" y="2669325"/>
        <a:ext cx="6291756" cy="11671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A8759-27C8-4B24-A5A0-F642EE671F12}">
      <dsp:nvSpPr>
        <dsp:cNvPr id="0" name=""/>
        <dsp:cNvSpPr/>
      </dsp:nvSpPr>
      <dsp:spPr>
        <a:xfrm>
          <a:off x="616375" y="0"/>
          <a:ext cx="6985587" cy="4559022"/>
        </a:xfrm>
        <a:prstGeom prst="lef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3F4204-74FD-4AD0-A42A-89DE948970FE}">
      <dsp:nvSpPr>
        <dsp:cNvPr id="0" name=""/>
        <dsp:cNvSpPr/>
      </dsp:nvSpPr>
      <dsp:spPr>
        <a:xfrm>
          <a:off x="4265003" y="1278495"/>
          <a:ext cx="3904381" cy="20020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Salvador no rechazó a Judas, le dio las mismas oportunidades, privilegios y responsabilidades que dio a los demás discípulos…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362734" y="1376226"/>
        <a:ext cx="3708919" cy="1806568"/>
      </dsp:txXfrm>
    </dsp:sp>
    <dsp:sp modelId="{FBE5D6CF-532B-452D-8F09-947E8742E7F4}">
      <dsp:nvSpPr>
        <dsp:cNvPr id="0" name=""/>
        <dsp:cNvSpPr/>
      </dsp:nvSpPr>
      <dsp:spPr>
        <a:xfrm>
          <a:off x="48953" y="1278495"/>
          <a:ext cx="4004171" cy="20020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…pero no llegó al punto de entregarse plenamente a Cristo, no se dejó modelar por Él, y finalmente cegado por su ambición traicionó al Salvador..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46684" y="1376226"/>
        <a:ext cx="3808709" cy="18065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290" y="309748"/>
          <a:ext cx="4651218" cy="21429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Las predicciones relatadas no implican que Judas estuviera destinado a traicionar, sino que Dios, en su presciencia, sabía lo que él decidiría…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290" y="309748"/>
        <a:ext cx="4651218" cy="2142921"/>
      </dsp:txXfrm>
    </dsp:sp>
    <dsp:sp modelId="{EBB866DD-D083-4ED5-84F5-2F33000EBA59}">
      <dsp:nvSpPr>
        <dsp:cNvPr id="0" name=""/>
        <dsp:cNvSpPr/>
      </dsp:nvSpPr>
      <dsp:spPr>
        <a:xfrm>
          <a:off x="2290" y="2714154"/>
          <a:ext cx="4690733" cy="221090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…Judas tuvo las mismas oportunidades de salvación que los demás apóstoles, pero al resistir la influencia divina y aferrarse al pecado, dio cumplimiento a la profecía.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290" y="2714154"/>
        <a:ext cx="4690733" cy="22109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197" y="475"/>
          <a:ext cx="6548397" cy="94512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Judas aparentaba un espíritu compasivo y preocupado por los necesitados, los demás discípulos no percibían su falsedad…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49334" y="46612"/>
        <a:ext cx="6456123" cy="852855"/>
      </dsp:txXfrm>
    </dsp:sp>
    <dsp:sp modelId="{9D041828-6AD9-46A5-9720-92B6CDC6F09B}">
      <dsp:nvSpPr>
        <dsp:cNvPr id="0" name=""/>
        <dsp:cNvSpPr/>
      </dsp:nvSpPr>
      <dsp:spPr>
        <a:xfrm>
          <a:off x="3197" y="1162447"/>
          <a:ext cx="6548397" cy="93237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…lo consideraban un hombre capaz, inteligente y digno de confianza, tanto que le confiaron la bolsa del dinero común del grupo… 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48712" y="1207962"/>
        <a:ext cx="6457367" cy="841349"/>
      </dsp:txXfrm>
    </dsp:sp>
    <dsp:sp modelId="{EBB866DD-D083-4ED5-84F5-2F33000EBA59}">
      <dsp:nvSpPr>
        <dsp:cNvPr id="0" name=""/>
        <dsp:cNvSpPr/>
      </dsp:nvSpPr>
      <dsp:spPr>
        <a:xfrm>
          <a:off x="3197" y="2311670"/>
          <a:ext cx="6548397" cy="95688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…sin embargo, Judas era orgulloso, ambicioso y amante del dinero, por eso aprovechaba su posición para robar del dinero del grupo…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49908" y="2358381"/>
        <a:ext cx="6454975" cy="863460"/>
      </dsp:txXfrm>
    </dsp:sp>
    <dsp:sp modelId="{8A760DE0-9BE4-4C72-BD64-3CE5CB838962}">
      <dsp:nvSpPr>
        <dsp:cNvPr id="0" name=""/>
        <dsp:cNvSpPr/>
      </dsp:nvSpPr>
      <dsp:spPr>
        <a:xfrm>
          <a:off x="3197" y="3485395"/>
          <a:ext cx="6548397" cy="100445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…se sentía más sabio que sus compañeros y creía que la obra de Cristo necesitaba de su habilidad y astucia para prosperar.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2231" y="3534429"/>
        <a:ext cx="6450329" cy="9063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71E76E-6F7D-486E-9330-D74626E76523}">
      <dsp:nvSpPr>
        <dsp:cNvPr id="0" name=""/>
        <dsp:cNvSpPr/>
      </dsp:nvSpPr>
      <dsp:spPr>
        <a:xfrm>
          <a:off x="8676" y="0"/>
          <a:ext cx="3368730" cy="166420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Cristo colocó a Judas donde tuviese la oportunidad de ver su propia debilidad y corregirla…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7419" y="48743"/>
        <a:ext cx="3271244" cy="1566721"/>
      </dsp:txXfrm>
    </dsp:sp>
    <dsp:sp modelId="{720853DD-6E09-46A0-92E0-1FBEBD95D729}">
      <dsp:nvSpPr>
        <dsp:cNvPr id="0" name=""/>
        <dsp:cNvSpPr/>
      </dsp:nvSpPr>
      <dsp:spPr>
        <a:xfrm>
          <a:off x="3759808" y="357925"/>
          <a:ext cx="810691" cy="94835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759808" y="547596"/>
        <a:ext cx="567484" cy="569014"/>
      </dsp:txXfrm>
    </dsp:sp>
    <dsp:sp modelId="{6641C681-C5E2-492E-86D8-DAEB42FBB75A}">
      <dsp:nvSpPr>
        <dsp:cNvPr id="0" name=""/>
        <dsp:cNvSpPr/>
      </dsp:nvSpPr>
      <dsp:spPr>
        <a:xfrm>
          <a:off x="4907013" y="0"/>
          <a:ext cx="4361521" cy="166420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…le dio el cargo de tesorero con la esperanza de que al enfrentar la tentación tuviera la oportunidad de reconocer y vencer su inclinación egoísta.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955756" y="48743"/>
        <a:ext cx="4264035" cy="156672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361" y="273"/>
          <a:ext cx="6882776" cy="93455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Su carácter se manifestó sin ningún disimulo, cuando María ungió los pies de Jesús con un perfume costoso…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361" y="273"/>
        <a:ext cx="6882776" cy="934557"/>
      </dsp:txXfrm>
    </dsp:sp>
    <dsp:sp modelId="{EBB866DD-D083-4ED5-84F5-2F33000EBA59}">
      <dsp:nvSpPr>
        <dsp:cNvPr id="0" name=""/>
        <dsp:cNvSpPr/>
      </dsp:nvSpPr>
      <dsp:spPr>
        <a:xfrm>
          <a:off x="3361" y="1044386"/>
          <a:ext cx="6882776" cy="122400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…fingía preocupación por los pobres, pero en realidad lo que le movía era la avaricia, después de este incidente Judas dio el paso decisivo traicionando a Jesús por 30 piezas de plata.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361" y="1044386"/>
        <a:ext cx="6882776" cy="122400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06" y="184016"/>
          <a:ext cx="5133037" cy="15950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Con paciencia divina, Cristo intentó alcanzar el corazón de Judas y conmover su alma endurecida, apelando a su conciencia para llevarlo al arrepentimiento…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506" y="184016"/>
        <a:ext cx="5133037" cy="1595018"/>
      </dsp:txXfrm>
    </dsp:sp>
    <dsp:sp modelId="{9D041828-6AD9-46A5-9720-92B6CDC6F09B}">
      <dsp:nvSpPr>
        <dsp:cNvPr id="0" name=""/>
        <dsp:cNvSpPr/>
      </dsp:nvSpPr>
      <dsp:spPr>
        <a:xfrm>
          <a:off x="2506" y="2042178"/>
          <a:ext cx="5133037" cy="129377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…con palabras llenas de ternura, Jesús le recordó de manera indirecta que el tiempo para estar junto a su Maestro era corto.…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506" y="2042178"/>
        <a:ext cx="5133037" cy="1293771"/>
      </dsp:txXfrm>
    </dsp:sp>
    <dsp:sp modelId="{EBB866DD-D083-4ED5-84F5-2F33000EBA59}">
      <dsp:nvSpPr>
        <dsp:cNvPr id="0" name=""/>
        <dsp:cNvSpPr/>
      </dsp:nvSpPr>
      <dsp:spPr>
        <a:xfrm>
          <a:off x="2506" y="3599093"/>
          <a:ext cx="5133037" cy="147976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…su deseo era grabar en el corazón de Judas el valor infinito del Salvador, que pronto entregaría su vida por los pecadores.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506" y="3599093"/>
        <a:ext cx="5133037" cy="147976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B4889-7CFB-4A32-A9FC-AC4A762612C4}">
      <dsp:nvSpPr>
        <dsp:cNvPr id="0" name=""/>
        <dsp:cNvSpPr/>
      </dsp:nvSpPr>
      <dsp:spPr>
        <a:xfrm>
          <a:off x="0" y="904026"/>
          <a:ext cx="5661176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55D08E-CFE1-4590-8504-844E376C9F86}">
      <dsp:nvSpPr>
        <dsp:cNvPr id="0" name=""/>
        <dsp:cNvSpPr/>
      </dsp:nvSpPr>
      <dsp:spPr>
        <a:xfrm>
          <a:off x="139216" y="177636"/>
          <a:ext cx="5376206" cy="16710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785" tIns="0" rIns="149785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 pesar de conocer su futura traición, Jesús trató a Judas con paciencia, misericordia y esperanza, procurando alcanzar su corazón hasta el último momento…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20789" y="259209"/>
        <a:ext cx="5213060" cy="1507884"/>
      </dsp:txXfrm>
    </dsp:sp>
    <dsp:sp modelId="{D7EC61CF-5E60-4F5F-8958-30B57E049205}">
      <dsp:nvSpPr>
        <dsp:cNvPr id="0" name=""/>
        <dsp:cNvSpPr/>
      </dsp:nvSpPr>
      <dsp:spPr>
        <a:xfrm>
          <a:off x="0" y="3658266"/>
          <a:ext cx="5661176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A525C-3E87-4A35-B9D5-6BD0C3EE0DA7}">
      <dsp:nvSpPr>
        <dsp:cNvPr id="0" name=""/>
        <dsp:cNvSpPr/>
      </dsp:nvSpPr>
      <dsp:spPr>
        <a:xfrm>
          <a:off x="139216" y="2862426"/>
          <a:ext cx="5376206" cy="1740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785" tIns="0" rIns="149785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…cada enseñanza, cada parábola, y cada ejemplo de desprendimiento y humildad eran oportunidades que el Maestro le ofrecía para reconocer su pecado y arrepentirse.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24179" y="2947389"/>
        <a:ext cx="5206280" cy="157055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3535"/>
          <a:ext cx="6192460" cy="168899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Su último esfuerzo ocurrió durante la última cena; el Señor, se inclinó para lavar los pies de Judas con la esperanza de hacerle ver la profundidad del amor y del perdón disponibles para él si se arrepentía…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9469" y="53004"/>
        <a:ext cx="6093522" cy="1590056"/>
      </dsp:txXfrm>
    </dsp:sp>
    <dsp:sp modelId="{453817D1-3B94-47AE-A879-A8732AC96949}">
      <dsp:nvSpPr>
        <dsp:cNvPr id="0" name=""/>
        <dsp:cNvSpPr/>
      </dsp:nvSpPr>
      <dsp:spPr>
        <a:xfrm rot="5400000">
          <a:off x="2656369" y="1751177"/>
          <a:ext cx="879721" cy="10556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779530" y="1839149"/>
        <a:ext cx="633399" cy="615805"/>
      </dsp:txXfrm>
    </dsp:sp>
    <dsp:sp modelId="{70437E02-45D0-47C9-80E5-FE6E70D5D88D}">
      <dsp:nvSpPr>
        <dsp:cNvPr id="0" name=""/>
        <dsp:cNvSpPr/>
      </dsp:nvSpPr>
      <dsp:spPr>
        <a:xfrm>
          <a:off x="0" y="2865491"/>
          <a:ext cx="6192460" cy="16679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…sin embargo, el orgullo y la codicia lo dominaron, Judas se presentó al frente de la turba que venía a prender a Jesús, y fingiendo amistad y compasión, cometió el acto más vil de hipocresía y traición.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8851" y="2914342"/>
        <a:ext cx="6094758" cy="157020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021" y="1154"/>
          <a:ext cx="6186417" cy="109191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Judas, impulsado por la angustia y la culpa, corrió hacia el lugar donde estaban los sacerdotes…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56324" y="54457"/>
        <a:ext cx="6079811" cy="985313"/>
      </dsp:txXfrm>
    </dsp:sp>
    <dsp:sp modelId="{9D041828-6AD9-46A5-9720-92B6CDC6F09B}">
      <dsp:nvSpPr>
        <dsp:cNvPr id="0" name=""/>
        <dsp:cNvSpPr/>
      </dsp:nvSpPr>
      <dsp:spPr>
        <a:xfrm>
          <a:off x="3021" y="1343594"/>
          <a:ext cx="6186417" cy="107718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…arrojó las monedas de plata, y suplicó que liberaran a Jesús, declarando su inocencia… 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55605" y="1396178"/>
        <a:ext cx="6081249" cy="972021"/>
      </dsp:txXfrm>
    </dsp:sp>
    <dsp:sp modelId="{EBB866DD-D083-4ED5-84F5-2F33000EBA59}">
      <dsp:nvSpPr>
        <dsp:cNvPr id="0" name=""/>
        <dsp:cNvSpPr/>
      </dsp:nvSpPr>
      <dsp:spPr>
        <a:xfrm>
          <a:off x="3021" y="2671304"/>
          <a:ext cx="6186417" cy="123882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…pero no era verdadero arrepentimiento, su confesión fue producto de un terrible sentimiento de condenación en espera de juicio…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63495" y="2731778"/>
        <a:ext cx="6065469" cy="1117877"/>
      </dsp:txXfrm>
    </dsp:sp>
    <dsp:sp modelId="{8A760DE0-9BE4-4C72-BD64-3CE5CB838962}">
      <dsp:nvSpPr>
        <dsp:cNvPr id="0" name=""/>
        <dsp:cNvSpPr/>
      </dsp:nvSpPr>
      <dsp:spPr>
        <a:xfrm>
          <a:off x="3021" y="4160650"/>
          <a:ext cx="6186417" cy="116046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…al fin sus súplicas eran en vano, los sacerdotes le rechazaron y en medio de su desesperación fue y se ahorcó..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9670" y="4217299"/>
        <a:ext cx="6073119" cy="1047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8/10/2025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5D8E-75DA-7586-B56C-940DB6E9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2B25DA-BBBC-EFBD-75AF-5F8DB0058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0A0455-C102-4657-C5F3-91EF9301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78E88-8B7D-106B-2C4E-A79F11B0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6029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8/10/2025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8/10/2025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8/10/2025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8/10/2025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8/10/2025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8/10/2025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8/10/2025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png"/><Relationship Id="rId10" Type="http://schemas.microsoft.com/office/2007/relationships/diagramDrawing" Target="../diagrams/drawing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22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13" Type="http://schemas.openxmlformats.org/officeDocument/2006/relationships/diagramColors" Target="../diagrams/colors7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6.xml"/><Relationship Id="rId12" Type="http://schemas.openxmlformats.org/officeDocument/2006/relationships/diagramQuickStyle" Target="../diagrams/quickStyle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11" Type="http://schemas.openxmlformats.org/officeDocument/2006/relationships/diagramLayout" Target="../diagrams/layout7.xml"/><Relationship Id="rId5" Type="http://schemas.openxmlformats.org/officeDocument/2006/relationships/diagramData" Target="../diagrams/data6.xml"/><Relationship Id="rId15" Type="http://schemas.openxmlformats.org/officeDocument/2006/relationships/image" Target="../media/image31.png"/><Relationship Id="rId10" Type="http://schemas.openxmlformats.org/officeDocument/2006/relationships/diagramData" Target="../diagrams/data7.xml"/><Relationship Id="rId4" Type="http://schemas.openxmlformats.org/officeDocument/2006/relationships/image" Target="../media/image18.png"/><Relationship Id="rId9" Type="http://schemas.microsoft.com/office/2007/relationships/diagramDrawing" Target="../diagrams/drawing6.xml"/><Relationship Id="rId14" Type="http://schemas.microsoft.com/office/2007/relationships/diagramDrawing" Target="../diagrams/drawing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10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microsoft.com/office/2007/relationships/diagramDrawing" Target="../diagrams/drawing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image" Target="../media/image15.jpeg"/><Relationship Id="rId7" Type="http://schemas.openxmlformats.org/officeDocument/2006/relationships/diagramData" Target="../diagrams/data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microsoft.com/office/2007/relationships/diagramDrawing" Target="../diagrams/drawing10.xml"/><Relationship Id="rId5" Type="http://schemas.openxmlformats.org/officeDocument/2006/relationships/image" Target="../media/image34.png"/><Relationship Id="rId10" Type="http://schemas.openxmlformats.org/officeDocument/2006/relationships/diagramColors" Target="../diagrams/colors10.xml"/><Relationship Id="rId4" Type="http://schemas.openxmlformats.org/officeDocument/2006/relationships/image" Target="../media/image18.png"/><Relationship Id="rId9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0" Type="http://schemas.microsoft.com/office/2007/relationships/diagramDrawing" Target="../diagrams/drawing1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11 de octubre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89154" y="4144038"/>
            <a:ext cx="96532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60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Judas Iscariote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D11CAC0-C48E-0C06-014B-B2209FDD25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880" y="292901"/>
            <a:ext cx="6328443" cy="355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C946498-C628-699C-6B3D-1597791546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10" b="40747"/>
          <a:stretch/>
        </p:blipFill>
        <p:spPr>
          <a:xfrm>
            <a:off x="0" y="0"/>
            <a:ext cx="12192000" cy="6727798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2 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11 de octubre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191240" y="130202"/>
            <a:ext cx="497870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7200" b="1" dirty="0">
                <a:ln w="38100">
                  <a:noFill/>
                </a:ln>
                <a:effectLst/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Judas Iscariote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11 de octubre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02167"/>
            <a:ext cx="6149503" cy="412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200" b="1" dirty="0"/>
              <a:t>“</a:t>
            </a:r>
            <a:r>
              <a:rPr lang="es-ES" sz="3200" b="1" dirty="0"/>
              <a:t>Aunque aceptó el puesto de ministro de Cristo, no se dejó modelar por la acción divina. Creyó que podía conservar su propio juicio y sus opiniones, y cultivó una disposición a criticar y acusar.</a:t>
            </a:r>
            <a:r>
              <a:rPr lang="es-MX" sz="3200" b="1" dirty="0"/>
              <a:t>”</a:t>
            </a:r>
            <a:endParaRPr lang="es-EC" sz="3200" b="1" dirty="0"/>
          </a:p>
          <a:p>
            <a:r>
              <a:rPr lang="es-ES" sz="1800" i="1" dirty="0"/>
              <a:t>Deseado de Todas las Gentes, p. 663</a:t>
            </a:r>
            <a:r>
              <a:rPr lang="en-US" sz="1800" i="1" dirty="0"/>
              <a:t>.</a:t>
            </a:r>
            <a:endParaRPr lang="es-EC" sz="18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200" b="1" dirty="0">
                <a:solidFill>
                  <a:schemeClr val="bg1"/>
                </a:solidFill>
              </a:rPr>
              <a:t>“Jesús les respondió: ¿No os he escogido yo a vosotros doce, y uno de vosotros es diablo? Y hablaba de Judas Iscariote, hijo de Simón, porque este era el que le iba a traicionar, y era uno de los doce.</a:t>
            </a:r>
            <a:r>
              <a:rPr lang="es-MX" sz="3200" b="1" dirty="0">
                <a:solidFill>
                  <a:schemeClr val="bg1"/>
                </a:solidFill>
              </a:rPr>
              <a:t>”</a:t>
            </a:r>
            <a:endParaRPr lang="es-ES" sz="32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800" b="1" dirty="0">
                <a:solidFill>
                  <a:schemeClr val="bg1"/>
                </a:solidFill>
              </a:rPr>
              <a:t>(Juan 6:70-71)</a:t>
            </a:r>
            <a:endParaRPr lang="es-EC" sz="18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9BA0F15-25DB-FDAF-46D4-F4231F1929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97"/>
          <a:stretch/>
        </p:blipFill>
        <p:spPr>
          <a:xfrm>
            <a:off x="-1" y="-56602"/>
            <a:ext cx="5991350" cy="432261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primer contacto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4266312"/>
            <a:ext cx="62657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conoció Judas a Jesús al inicio de su ministerio y qué lo atrajo al Maestro?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CAB99DBB-BD8E-EEB4-78BF-EB4CDB68E9C6}"/>
              </a:ext>
            </a:extLst>
          </p:cNvPr>
          <p:cNvSpPr/>
          <p:nvPr/>
        </p:nvSpPr>
        <p:spPr>
          <a:xfrm>
            <a:off x="3132859" y="2341003"/>
            <a:ext cx="2686453" cy="583463"/>
          </a:xfrm>
          <a:prstGeom prst="wedgeRectCallout">
            <a:avLst>
              <a:gd name="adj1" fmla="val -36480"/>
              <a:gd name="adj2" fmla="val -1071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Maestro, te seguiré adondequiera que vayas.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6890987"/>
              </p:ext>
            </p:extLst>
          </p:nvPr>
        </p:nvGraphicFramePr>
        <p:xfrm>
          <a:off x="6168046" y="43389"/>
          <a:ext cx="5893929" cy="5592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Graphic spid="1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6D3EAA0-1128-1A36-5DE0-E04C6B9923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18" r="7387"/>
          <a:stretch/>
        </p:blipFill>
        <p:spPr>
          <a:xfrm>
            <a:off x="6660573" y="1"/>
            <a:ext cx="5531427" cy="425846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Aceptado en el apostolado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20262" y="4178199"/>
            <a:ext cx="1217173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respondió Jesús a la propuesta de Judas para ser parte de los doce, y cómo reaccionaron los otros discípulos?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E4DF47A6-92F0-36E1-EF41-02A9315C8248}"/>
              </a:ext>
            </a:extLst>
          </p:cNvPr>
          <p:cNvSpPr/>
          <p:nvPr/>
        </p:nvSpPr>
        <p:spPr>
          <a:xfrm>
            <a:off x="8513481" y="2002552"/>
            <a:ext cx="3548495" cy="677249"/>
          </a:xfrm>
          <a:prstGeom prst="wedgeRectCallout">
            <a:avLst>
              <a:gd name="adj1" fmla="val 9201"/>
              <a:gd name="adj2" fmla="val -11018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Las zorras tienen guaridas, y las aves del cielo nidos; mas el Hijo del Hombre no tiene dónde recostar su cabeza.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2D14C8B-CA2D-F39E-D711-27A5D57A49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4879840"/>
              </p:ext>
            </p:extLst>
          </p:nvPr>
        </p:nvGraphicFramePr>
        <p:xfrm>
          <a:off x="106240" y="224700"/>
          <a:ext cx="6424309" cy="3953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Graphic spid="11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0A90D07-E11F-7EFE-7DFA-DD9E36D451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459" r="9908"/>
          <a:stretch/>
        </p:blipFill>
        <p:spPr>
          <a:xfrm>
            <a:off x="-19706" y="0"/>
            <a:ext cx="3881701" cy="592160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Aceptado en el apostolado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3897846" y="22404"/>
            <a:ext cx="80732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se ha escrito sobre Judas como apóstol?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6FCFB57B-A7FF-7843-CA39-6F8969BA0D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8794350"/>
              </p:ext>
            </p:extLst>
          </p:nvPr>
        </p:nvGraphicFramePr>
        <p:xfrm>
          <a:off x="3897845" y="1132770"/>
          <a:ext cx="8218338" cy="4559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FDA8759-27C8-4B24-A5A0-F642EE671F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F3F4204-74FD-4AD0-A42A-89DE948970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FBE5D6CF-532B-452D-8F09-947E8742E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1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9002FBF-7CFC-FACF-C78A-45FC71776D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64"/>
          <a:stretch/>
        </p:blipFill>
        <p:spPr>
          <a:xfrm>
            <a:off x="5050704" y="-5700"/>
            <a:ext cx="7141295" cy="505499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Aceptado en el apostolado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5361085" y="5155306"/>
            <a:ext cx="67464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se predijo la traición?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543AC972-ED61-FA51-3ED3-B141CC4551D6}"/>
              </a:ext>
            </a:extLst>
          </p:cNvPr>
          <p:cNvSpPr/>
          <p:nvPr/>
        </p:nvSpPr>
        <p:spPr>
          <a:xfrm>
            <a:off x="5361085" y="482953"/>
            <a:ext cx="2915382" cy="772315"/>
          </a:xfrm>
          <a:prstGeom prst="wedgeRectCallout">
            <a:avLst>
              <a:gd name="adj1" fmla="val 73957"/>
              <a:gd name="adj2" fmla="val 804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¿No os he escogido yo a vosotros los doce, y uno de vosotros es diablo?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D4E48B28-47C4-525B-9449-B4BE972537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8760098"/>
              </p:ext>
            </p:extLst>
          </p:nvPr>
        </p:nvGraphicFramePr>
        <p:xfrm>
          <a:off x="191241" y="181528"/>
          <a:ext cx="4695315" cy="5234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Graphic spid="9" grpId="0">
        <p:bldSub>
          <a:bldDgm bld="lvl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7018F89-25F0-18E4-FDFC-7E263F1F6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1164"/>
          <a:stretch/>
        </p:blipFill>
        <p:spPr>
          <a:xfrm>
            <a:off x="1" y="1525100"/>
            <a:ext cx="5257800" cy="429429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Sutileza del carácter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23123"/>
            <a:ext cx="120417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Describa la diferencia entre la imagen que los discípulos tenían de Judas en contraste con su verdadero carácter y motivos.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3E278408-A36F-3B6C-4E8C-BF44B57E0D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1893256"/>
              </p:ext>
            </p:extLst>
          </p:nvPr>
        </p:nvGraphicFramePr>
        <p:xfrm>
          <a:off x="5507182" y="1156865"/>
          <a:ext cx="6554793" cy="449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A760DE0-9BE4-4C72-BD64-3CE5CB8389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Sutileza del carácter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145243" y="0"/>
            <a:ext cx="70467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¿En qué ocasión en particular el carácter de Judas se manifestó sin ningún disimulo? </a:t>
            </a:r>
            <a:endParaRPr lang="es-EC" sz="3200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AD67667-EB4B-150C-12F8-ECDED463ABF2}"/>
              </a:ext>
            </a:extLst>
          </p:cNvPr>
          <p:cNvSpPr txBox="1"/>
          <p:nvPr/>
        </p:nvSpPr>
        <p:spPr>
          <a:xfrm>
            <a:off x="102356" y="4002050"/>
            <a:ext cx="27551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¿Cómo quería Jesús ayudarlo?</a:t>
            </a:r>
            <a:endParaRPr lang="es-EC" sz="3200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30483134-3A09-9443-5804-4C33879F21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2342693"/>
              </p:ext>
            </p:extLst>
          </p:nvPr>
        </p:nvGraphicFramePr>
        <p:xfrm>
          <a:off x="2784764" y="3985899"/>
          <a:ext cx="9277212" cy="1664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3AA7B110-28C5-F0E3-48DD-4A158D4BB7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0695120"/>
              </p:ext>
            </p:extLst>
          </p:nvPr>
        </p:nvGraphicFramePr>
        <p:xfrm>
          <a:off x="5218043" y="1569660"/>
          <a:ext cx="6889499" cy="2268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F8EA8B79-B10C-0807-8D06-DFE7F977D8E1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3453" r="5704" b="8137"/>
          <a:stretch>
            <a:fillRect/>
          </a:stretch>
        </p:blipFill>
        <p:spPr>
          <a:xfrm>
            <a:off x="1" y="0"/>
            <a:ext cx="5124270" cy="3886352"/>
          </a:xfrm>
          <a:prstGeom prst="rect">
            <a:avLst/>
          </a:prstGeom>
        </p:spPr>
      </p:pic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D9CB9785-D24E-068A-94A5-35CFA9CB6248}"/>
              </a:ext>
            </a:extLst>
          </p:cNvPr>
          <p:cNvSpPr/>
          <p:nvPr/>
        </p:nvSpPr>
        <p:spPr>
          <a:xfrm>
            <a:off x="-20971" y="0"/>
            <a:ext cx="2841673" cy="642684"/>
          </a:xfrm>
          <a:prstGeom prst="wedgeRectCallout">
            <a:avLst>
              <a:gd name="adj1" fmla="val 56178"/>
              <a:gd name="adj2" fmla="val 957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¿Por qué no fue este perfume vendido por trescientos denarios, y dado a los pobres?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871E76E-6F7D-486E-9330-D74626E765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20853DD-6E09-46A0-92E0-1FBEBD95D7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641C681-C5E2-492E-86D8-DAEB42FBB7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Graphic spid="11" grpId="0">
        <p:bldSub>
          <a:bldDgm bld="one"/>
        </p:bldSub>
      </p:bldGraphic>
      <p:bldGraphic spid="12" grpId="0">
        <p:bldSub>
          <a:bldDgm bld="one"/>
        </p:bldSub>
      </p:bldGraphic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72ECB9-3172-CA48-4505-2C302E3688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046" r="-1"/>
          <a:stretch>
            <a:fillRect/>
          </a:stretch>
        </p:blipFill>
        <p:spPr>
          <a:xfrm>
            <a:off x="5466523" y="-1"/>
            <a:ext cx="6732874" cy="467849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obra de Cristo a favor de Judas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5244291" y="4706165"/>
            <a:ext cx="689994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buscó Cristo apelar al codicioso apóstol?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C0573EB2-9BCD-1A1B-A2FC-A5A2ECE36E5D}"/>
              </a:ext>
            </a:extLst>
          </p:cNvPr>
          <p:cNvSpPr/>
          <p:nvPr/>
        </p:nvSpPr>
        <p:spPr>
          <a:xfrm>
            <a:off x="5554882" y="1550505"/>
            <a:ext cx="3857475" cy="626166"/>
          </a:xfrm>
          <a:prstGeom prst="wedgeRectCallout">
            <a:avLst>
              <a:gd name="adj1" fmla="val 5419"/>
              <a:gd name="adj2" fmla="val -10075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Déjala; para el día de mi sepultura ha guardado esto. Porque a los pobres siempre los tendréis con vosotros, mas a mí no siempre me tendréis.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8B603699-A411-C0B4-0998-112070F1B5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6216548"/>
              </p:ext>
            </p:extLst>
          </p:nvPr>
        </p:nvGraphicFramePr>
        <p:xfrm>
          <a:off x="167964" y="275707"/>
          <a:ext cx="5138051" cy="5262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 animBg="1"/>
      <p:bldGraphic spid="7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obra de Cristo a favor de Judas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-19706" y="4226878"/>
            <a:ext cx="62515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Describa el carácter pastoral que nuestro buen pastor mostró hacia Judas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60EE47A6-138A-1220-91D3-EEDF1F684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3527620"/>
              </p:ext>
            </p:extLst>
          </p:nvPr>
        </p:nvGraphicFramePr>
        <p:xfrm>
          <a:off x="6400801" y="114502"/>
          <a:ext cx="5661176" cy="5448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7AA2C76D-3C66-A9D8-20E7-95CD9C3622C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544" r="11499"/>
          <a:stretch>
            <a:fillRect/>
          </a:stretch>
        </p:blipFill>
        <p:spPr>
          <a:xfrm>
            <a:off x="0" y="0"/>
            <a:ext cx="6231835" cy="422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055D08E-CFE1-4590-8504-844E376C9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FAB4889-7CFB-4A32-A9FC-AC4A76261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6A525C-3E87-4A35-B9D5-6BD0C3EE0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7EC61CF-5E60-4F5F-8958-30B57E0492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3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acto final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37908" y="4693746"/>
            <a:ext cx="121161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¿Cuándo hizo Jesús el último esfuerzo en favor de Judas, y qué hizo el infortunado apóstol al fin?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E972C75-4005-4ECB-BFF6-A6918AC524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4932"/>
            <a:ext cx="3478696" cy="46014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B74058E-00A5-0041-9784-47956B6607F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3794" r="22131"/>
          <a:stretch>
            <a:fillRect/>
          </a:stretch>
        </p:blipFill>
        <p:spPr>
          <a:xfrm>
            <a:off x="3478696" y="-4932"/>
            <a:ext cx="2355574" cy="4601468"/>
          </a:xfrm>
          <a:prstGeom prst="rect">
            <a:avLst/>
          </a:prstGeom>
        </p:spPr>
      </p:pic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F3D0A7DF-894F-D552-49FC-73BC61E80985}"/>
              </a:ext>
            </a:extLst>
          </p:cNvPr>
          <p:cNvSpPr/>
          <p:nvPr/>
        </p:nvSpPr>
        <p:spPr>
          <a:xfrm>
            <a:off x="4253948" y="496957"/>
            <a:ext cx="1472673" cy="228600"/>
          </a:xfrm>
          <a:prstGeom prst="wedgeRectCallout">
            <a:avLst>
              <a:gd name="adj1" fmla="val 5490"/>
              <a:gd name="adj2" fmla="val 1319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Salve, Maestro.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3106624"/>
              </p:ext>
            </p:extLst>
          </p:nvPr>
        </p:nvGraphicFramePr>
        <p:xfrm>
          <a:off x="5923723" y="59605"/>
          <a:ext cx="6192460" cy="4536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642B59EB-CB10-EA1E-FFB1-0F1CA98CA558}"/>
              </a:ext>
            </a:extLst>
          </p:cNvPr>
          <p:cNvSpPr/>
          <p:nvPr/>
        </p:nvSpPr>
        <p:spPr>
          <a:xfrm>
            <a:off x="3478696" y="2128378"/>
            <a:ext cx="2057400" cy="575066"/>
          </a:xfrm>
          <a:prstGeom prst="wedgeRectCallout">
            <a:avLst>
              <a:gd name="adj1" fmla="val -12601"/>
              <a:gd name="adj2" fmla="val -1126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Amigo, ¿a qué vienes?, ¿con beso entregas al Hijo del hombre?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Graphic spid="7" grpId="0">
        <p:bldSub>
          <a:bldDgm bld="one"/>
        </p:bldSub>
      </p:bldGraphic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388F-0523-9F2D-7B55-1CC496E2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D947C62-C908-4CB6-A9E5-C9A031706B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895" r="2" b="4349"/>
          <a:stretch>
            <a:fillRect/>
          </a:stretch>
        </p:blipFill>
        <p:spPr>
          <a:xfrm>
            <a:off x="6818243" y="-3034"/>
            <a:ext cx="5373756" cy="472783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4DDE3278-36F9-4B3F-4750-517DA6D7E015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A2BACAD7-B64D-1605-D76C-D31B92D0C978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DE15C390-3D8C-AFAD-B612-5DF2EA825C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10214866-A4D3-93CA-D3F6-F6CDB171D23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22FED7-871C-1B6E-D981-54BBCEFB622E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D1F90646-CECE-2AE0-9547-A2A7AD050147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56F5A7E7-C129-35B2-5B74-642BD10D1F9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acto final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8C48A6-CAAF-50D0-41DF-420CC3D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4F19766-95E9-70E2-060D-B71EE66681C5}"/>
              </a:ext>
            </a:extLst>
          </p:cNvPr>
          <p:cNvSpPr txBox="1"/>
          <p:nvPr/>
        </p:nvSpPr>
        <p:spPr>
          <a:xfrm>
            <a:off x="5923723" y="4724796"/>
            <a:ext cx="6192460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1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Describa el final que tuvo Judas </a:t>
            </a:r>
            <a:endParaRPr lang="es-EC" sz="31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352DE00-2E7C-5573-232C-6E1FCD6F4707}"/>
              </a:ext>
            </a:extLst>
          </p:cNvPr>
          <p:cNvSpPr txBox="1"/>
          <p:nvPr/>
        </p:nvSpPr>
        <p:spPr>
          <a:xfrm>
            <a:off x="6818243" y="3650353"/>
            <a:ext cx="5386667" cy="107721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600" dirty="0">
                <a:latin typeface="Bw Modelica" panose="00000600000000000000" pitchFamily="50" charset="0"/>
              </a:rPr>
              <a:t>Judas no fue condenado porque pecó, sino porque rechazó continuamente las llamadas del Espíritu Santo y despreció las oportunidades de gracia que Cristo le ofreció hasta el final.</a:t>
            </a:r>
            <a:endParaRPr lang="es-EC" sz="1600" dirty="0">
              <a:latin typeface="Bw Modelica" panose="00000600000000000000" pitchFamily="50" charset="0"/>
            </a:endParaRP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0279689"/>
              </p:ext>
            </p:extLst>
          </p:nvPr>
        </p:nvGraphicFramePr>
        <p:xfrm>
          <a:off x="369809" y="165304"/>
          <a:ext cx="6192460" cy="5322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432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8A760DE0-9BE4-4C72-BD64-3CE5CB8389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Graphic spid="1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98624" y="381783"/>
            <a:ext cx="2335704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Judas endureció su corazón, resistiendo los llamados del amor divino, hasta que perdió toda sensibilidad espiritual y se apartó definitivamente de la gracia.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96529" y="381783"/>
            <a:ext cx="2349734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Aunque Cristo conocía el corazón ambicioso y egoísta de Judas, no lo rechazó, sino que lo aceptó entre los doce y le ofreció una oportunidad de conversión. Jesús vio en él lo que podría llegar a ser si se rendía al poder del Espíritu S.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91721" y="381783"/>
            <a:ext cx="2429983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Cuando Judas fue aceptado en el apostolado, el Salvador lo trató con la misma confianza que a los demás, y tuvo la oportunidad de estar cerca del Hijo de Dios y de participar en la obra más sagrada que el cielo podía confiar a los hombres.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67162" y="381783"/>
            <a:ext cx="2395773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Aunque Judas  parecía un discípulo fiel, su corazón estaba dominado por la avaricia, el orgullo y la ambición; amaba al Maestro, pero más amaba el dinero y las ventajas terrenales que esperaba obtener de su relación con Él.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408393" y="381783"/>
            <a:ext cx="2354636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Jesús procuró ganarse el corazón de Judas, colocándolo en circunstancias que podían ayudarlo a reconocer y vencer su codicia; con amor, el Salvador trató de despertar su conciencia y guiarlo a arrepentirse.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494102" y="3188898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entregar completamente mi corazón a Cristo y permitir que su amor transforme mis deseos y ambiciones!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94102" y="601398"/>
            <a:ext cx="635831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aun cuando Jesús le dio oportunidades de arrepentimiento, Judas eligió su propio camino por codicia, orgullo y falta de entrega total.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1257357</TotalTime>
  <Words>1592</Words>
  <Application>Microsoft Office PowerPoint</Application>
  <PresentationFormat>Panorámica</PresentationFormat>
  <Paragraphs>129</Paragraphs>
  <Slides>19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9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9407</cp:revision>
  <dcterms:created xsi:type="dcterms:W3CDTF">2017-06-02T15:34:13Z</dcterms:created>
  <dcterms:modified xsi:type="dcterms:W3CDTF">2025-10-08T17:24:19Z</dcterms:modified>
</cp:coreProperties>
</file>