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65" r:id="rId10"/>
    <p:sldId id="550" r:id="rId11"/>
    <p:sldId id="558" r:id="rId12"/>
    <p:sldId id="538" r:id="rId13"/>
    <p:sldId id="566" r:id="rId14"/>
    <p:sldId id="567" r:id="rId15"/>
    <p:sldId id="570" r:id="rId16"/>
    <p:sldId id="276" r:id="rId17"/>
    <p:sldId id="265" r:id="rId18"/>
    <p:sldId id="393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Pilato sabía que Jesús era inocente, y buscando evadir su deber moral y judicial…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…cuando escuchó que Jesús era de Galilea, decidió traspasar la responsabilidad de juicio a Herodes, gobernador de esa provincia…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…Pilato sabía cuál era su deber, pero temió la mala voluntad del pueblo si se negaba a entregar a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 val="rev"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4942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6675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752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Herodes se sintió alegre y expectante con este encuentro, pero su alegría provenía de un deseo egoísta…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…esperaba que, al mostrarse benevolente con Jesús, pudiera aliviar la carga de culpa por haber ordenado la decapitación de Juan el Bautista…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 deseaba satisfacer una curiosidad superficial, pensó negociar con Jesús su libertad a cambio de ver algún milagro que confirmara los rumores que había oído.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04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892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5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interrogatorio entre Herodes y Jesús comenzó cuando Herodes le hizo muchas preguntas, esperando obtener alguna respuesta o ver un milagro…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…mientras tanto, los principales sacerdotes y escribas que acompañaban a Jesús lo acusaban con gran vehemencia, elevando la voz y multiplicando sus cargos en su contra.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Ante los inquisidores, Jesús se mantuvo en completa calma, no respondió nada a Herodes, no se defendió ni cedió ante las amenazas de Herodes…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razón de su silencio fue que sus inquisidores no buscaban la verdad, sino satisfacer su curiosidad y burlarse del Salvador. Jesús no tenía nada que decir a quienes habían cerrado sus corazones a la luz.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9197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414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Jesús eligió guardar silencio porque sabía que no había disposición en su corazón para escuchar la verdad…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…su ejemplo nos enseña que hay momentos en que callar es el acto más sabio…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…debemos evitar discutir con quienes rechazan deliberadamente la verdad o buscan solo burlarse o provocar.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95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49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96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Al no lograr que Cristo hablara ni realizara algún milagro, Herodes se llenó de ira y se burló del Salvador, también lo denunció como impostor ante la multitud…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…esto ocasionó que la turba se lanzara contra Cristo como fieras sobre su presa para ultrajarle y ridiculizarle, también Herodes y los soldados se unieron al populacho.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2124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Después de haberse burlado de Cristo, Herodes se enfrentó a un conflicto interior…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…los últimos destellos de luz divina brillaron sobre su corazón endurecido, y por un instante sintió temor y convicción…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…reconoció que Jesús no era un hombre común y no se atrevió a ratificar la condena…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3763ACA9-FDF9-480F-B8DC-B285E5970C35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...esto lo llevó a descargarse de la terrible responsabilidad y mandó a Jesús de vuelta al tribunal romano.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C807A11-50B9-4D64-A0B6-25B43046D08C}" type="parTrans" cxnId="{EDC72898-79AC-4270-9EBE-4FEC615187BF}">
      <dgm:prSet/>
      <dgm:spPr/>
      <dgm:t>
        <a:bodyPr/>
        <a:lstStyle/>
        <a:p>
          <a:endParaRPr lang="es-EC"/>
        </a:p>
      </dgm:t>
    </dgm:pt>
    <dgm:pt modelId="{1DF0C3A2-B98F-43BC-B93B-9417C75038B5}" type="sibTrans" cxnId="{EDC72898-79AC-4270-9EBE-4FEC615187BF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4" custScaleX="277778" custScaleY="1890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4" custScaleX="277778" custScaleY="255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4" custScaleX="277778" custScaleY="1977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ECC5A1FF-62D4-4968-A5F5-C7DD048A0543}" type="pres">
      <dgm:prSet presAssocID="{859D0749-8C27-4EAB-8D26-43C66A495CE8}" presName="sp" presStyleCnt="0"/>
      <dgm:spPr/>
    </dgm:pt>
    <dgm:pt modelId="{51316790-0A33-44C9-BDD9-88FA6BAB676F}" type="pres">
      <dgm:prSet presAssocID="{3763ACA9-FDF9-480F-B8DC-B285E5970C35}" presName="linNode" presStyleCnt="0"/>
      <dgm:spPr/>
    </dgm:pt>
    <dgm:pt modelId="{C0F907B1-F1F1-4DFB-8579-D13972C5D7CE}" type="pres">
      <dgm:prSet presAssocID="{3763ACA9-FDF9-480F-B8DC-B285E5970C35}" presName="parentText" presStyleLbl="node1" presStyleIdx="3" presStyleCnt="4" custFlipVert="0" custScaleX="277778" custScaleY="1960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592C331C-19C3-4786-8FFB-A30E0F9DCE5B}" type="presOf" srcId="{3763ACA9-FDF9-480F-B8DC-B285E5970C35}" destId="{C0F907B1-F1F1-4DFB-8579-D13972C5D7CE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EDC72898-79AC-4270-9EBE-4FEC615187BF}" srcId="{DE777566-25ED-412B-861E-9EE5B3378A4C}" destId="{3763ACA9-FDF9-480F-B8DC-B285E5970C35}" srcOrd="3" destOrd="0" parTransId="{5C807A11-50B9-4D64-A0B6-25B43046D08C}" sibTransId="{1DF0C3A2-B98F-43BC-B93B-9417C75038B5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D8F94B40-70F4-43F9-97A3-6C2F6EE5413D}" type="presParOf" srcId="{0FCAC325-AD87-4A69-B81C-C68275993DBD}" destId="{ECC5A1FF-62D4-4968-A5F5-C7DD048A0543}" srcOrd="5" destOrd="0" presId="urn:microsoft.com/office/officeart/2005/8/layout/vList5"/>
    <dgm:cxn modelId="{2392C9D2-21C4-49C7-970D-93FFEC12EF30}" type="presParOf" srcId="{0FCAC325-AD87-4A69-B81C-C68275993DBD}" destId="{51316790-0A33-44C9-BDD9-88FA6BAB676F}" srcOrd="6" destOrd="0" presId="urn:microsoft.com/office/officeart/2005/8/layout/vList5"/>
    <dgm:cxn modelId="{4ABE3D01-0FAC-4539-8BFA-1D3D824461DF}" type="presParOf" srcId="{51316790-0A33-44C9-BDD9-88FA6BAB676F}" destId="{C0F907B1-F1F1-4DFB-8579-D13972C5D7C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8FE40E-1C40-4AE2-8B0A-416454F65745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147BF34-8852-4F31-941B-D26011A001AA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 condición es la de alguien extraviado, que sigue su propio camino lejos del Pastor divino…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7588CFC-3BBD-41C1-B6AF-B48023E5A8CD}" type="parTrans" cxnId="{948B8EF3-333F-48BB-8377-E9491E0CB74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C3A99C7-9D27-400B-8A3E-F08C42A7BCB5}" type="sibTrans" cxnId="{948B8EF3-333F-48BB-8377-E9491E0CB74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E9AA923-87AE-4F02-BF8F-C88A6A688BB1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…cuando el ser humano se separa de Dios, el pecado domina su mente y corazón…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40B908C-D749-4701-8963-175D03D0DBA5}" type="parTrans" cxnId="{96CFE417-FCDC-4A9C-B07E-E8E3E05862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5597444-2344-4AD3-B943-4C0712B757CD}" type="sibTrans" cxnId="{96CFE417-FCDC-4A9C-B07E-E8E3E058625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F6E9BC2-0E31-415B-89E0-76E3A7E56F63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vicio llega a parecer normal, y la rebelión contra el cielo se vuelve parte de su naturaleza.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F489CD-8CDE-4313-9860-AAE0E7FEA7DD}" type="parTrans" cxnId="{CA8A0242-F743-447F-BA4D-0EB3D903B5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BD29F21-9553-4E06-ABE8-7F2836C6F1C4}" type="sibTrans" cxnId="{CA8A0242-F743-447F-BA4D-0EB3D903B5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252EC2E-0664-4129-B038-4BF84903F1B1}" type="pres">
      <dgm:prSet presAssocID="{7A8FE40E-1C40-4AE2-8B0A-416454F65745}" presName="rootnode" presStyleCnt="0">
        <dgm:presLayoutVars>
          <dgm:chMax/>
          <dgm:chPref/>
          <dgm:dir/>
          <dgm:animLvl val="lvl"/>
        </dgm:presLayoutVars>
      </dgm:prSet>
      <dgm:spPr/>
    </dgm:pt>
    <dgm:pt modelId="{801D07FB-A330-46C9-A207-C249E1362439}" type="pres">
      <dgm:prSet presAssocID="{9147BF34-8852-4F31-941B-D26011A001AA}" presName="composite" presStyleCnt="0"/>
      <dgm:spPr/>
    </dgm:pt>
    <dgm:pt modelId="{CD7A84D4-C388-4CFD-95A4-A599C2793208}" type="pres">
      <dgm:prSet presAssocID="{9147BF34-8852-4F31-941B-D26011A001AA}" presName="LShape" presStyleLbl="alignNode1" presStyleIdx="0" presStyleCnt="5"/>
      <dgm:spPr/>
    </dgm:pt>
    <dgm:pt modelId="{F2813FDA-30CC-4B6B-B815-CBFC5F7BC659}" type="pres">
      <dgm:prSet presAssocID="{9147BF34-8852-4F31-941B-D26011A001AA}" presName="ParentText" presStyleLbl="revTx" presStyleIdx="0" presStyleCnt="3" custScaleX="101814" custLinFactNeighborX="442">
        <dgm:presLayoutVars>
          <dgm:chMax val="0"/>
          <dgm:chPref val="0"/>
          <dgm:bulletEnabled val="1"/>
        </dgm:presLayoutVars>
      </dgm:prSet>
      <dgm:spPr/>
    </dgm:pt>
    <dgm:pt modelId="{4C70EAA0-8F80-48B1-A241-CC66DD607145}" type="pres">
      <dgm:prSet presAssocID="{9147BF34-8852-4F31-941B-D26011A001AA}" presName="Triangle" presStyleLbl="alignNode1" presStyleIdx="1" presStyleCnt="5"/>
      <dgm:spPr/>
    </dgm:pt>
    <dgm:pt modelId="{AEE2100A-F1B1-41BE-B014-43D6DAC51E34}" type="pres">
      <dgm:prSet presAssocID="{4C3A99C7-9D27-400B-8A3E-F08C42A7BCB5}" presName="sibTrans" presStyleCnt="0"/>
      <dgm:spPr/>
    </dgm:pt>
    <dgm:pt modelId="{9934413B-8A57-4858-AE1F-22BFEA58AD36}" type="pres">
      <dgm:prSet presAssocID="{4C3A99C7-9D27-400B-8A3E-F08C42A7BCB5}" presName="space" presStyleCnt="0"/>
      <dgm:spPr/>
    </dgm:pt>
    <dgm:pt modelId="{CAE428B0-D26C-45E9-BAF2-DFC75F06B646}" type="pres">
      <dgm:prSet presAssocID="{FE9AA923-87AE-4F02-BF8F-C88A6A688BB1}" presName="composite" presStyleCnt="0"/>
      <dgm:spPr/>
    </dgm:pt>
    <dgm:pt modelId="{2296A8EF-54E9-4A06-BA4D-0D8B7D4381E4}" type="pres">
      <dgm:prSet presAssocID="{FE9AA923-87AE-4F02-BF8F-C88A6A688BB1}" presName="LShape" presStyleLbl="alignNode1" presStyleIdx="2" presStyleCnt="5"/>
      <dgm:spPr/>
    </dgm:pt>
    <dgm:pt modelId="{618B4ECA-69CA-4B3B-90AB-7B2BA253E3FD}" type="pres">
      <dgm:prSet presAssocID="{FE9AA923-87AE-4F02-BF8F-C88A6A688BB1}" presName="ParentText" presStyleLbl="revTx" presStyleIdx="1" presStyleCnt="3" custScaleX="110927" custLinFactNeighborX="3978">
        <dgm:presLayoutVars>
          <dgm:chMax val="0"/>
          <dgm:chPref val="0"/>
          <dgm:bulletEnabled val="1"/>
        </dgm:presLayoutVars>
      </dgm:prSet>
      <dgm:spPr/>
    </dgm:pt>
    <dgm:pt modelId="{BD0CA73A-7CA8-426B-BB04-95B02E14F110}" type="pres">
      <dgm:prSet presAssocID="{FE9AA923-87AE-4F02-BF8F-C88A6A688BB1}" presName="Triangle" presStyleLbl="alignNode1" presStyleIdx="3" presStyleCnt="5"/>
      <dgm:spPr/>
    </dgm:pt>
    <dgm:pt modelId="{D1FCD022-6DF8-4A85-8DDF-02B84FFA469C}" type="pres">
      <dgm:prSet presAssocID="{95597444-2344-4AD3-B943-4C0712B757CD}" presName="sibTrans" presStyleCnt="0"/>
      <dgm:spPr/>
    </dgm:pt>
    <dgm:pt modelId="{1B80DA8C-7247-4C66-8D64-A577C234110F}" type="pres">
      <dgm:prSet presAssocID="{95597444-2344-4AD3-B943-4C0712B757CD}" presName="space" presStyleCnt="0"/>
      <dgm:spPr/>
    </dgm:pt>
    <dgm:pt modelId="{FD780EE3-111B-4CCE-B40C-79BD881CE8E9}" type="pres">
      <dgm:prSet presAssocID="{7F6E9BC2-0E31-415B-89E0-76E3A7E56F63}" presName="composite" presStyleCnt="0"/>
      <dgm:spPr/>
    </dgm:pt>
    <dgm:pt modelId="{0A6A6E97-A614-4ACC-BBC5-E1D4461EC3B5}" type="pres">
      <dgm:prSet presAssocID="{7F6E9BC2-0E31-415B-89E0-76E3A7E56F63}" presName="LShape" presStyleLbl="alignNode1" presStyleIdx="4" presStyleCnt="5"/>
      <dgm:spPr/>
    </dgm:pt>
    <dgm:pt modelId="{B149403F-57C9-4613-8714-0EEC3878162D}" type="pres">
      <dgm:prSet presAssocID="{7F6E9BC2-0E31-415B-89E0-76E3A7E56F6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6CFE417-FCDC-4A9C-B07E-E8E3E0586251}" srcId="{7A8FE40E-1C40-4AE2-8B0A-416454F65745}" destId="{FE9AA923-87AE-4F02-BF8F-C88A6A688BB1}" srcOrd="1" destOrd="0" parTransId="{940B908C-D749-4701-8963-175D03D0DBA5}" sibTransId="{95597444-2344-4AD3-B943-4C0712B757CD}"/>
    <dgm:cxn modelId="{9B3CDF26-FED8-4C60-B46E-F385858D0AC0}" type="presOf" srcId="{FE9AA923-87AE-4F02-BF8F-C88A6A688BB1}" destId="{618B4ECA-69CA-4B3B-90AB-7B2BA253E3FD}" srcOrd="0" destOrd="0" presId="urn:microsoft.com/office/officeart/2009/3/layout/StepUpProcess"/>
    <dgm:cxn modelId="{CA8A0242-F743-447F-BA4D-0EB3D903B5A5}" srcId="{7A8FE40E-1C40-4AE2-8B0A-416454F65745}" destId="{7F6E9BC2-0E31-415B-89E0-76E3A7E56F63}" srcOrd="2" destOrd="0" parTransId="{0CF489CD-8CDE-4313-9860-AAE0E7FEA7DD}" sibTransId="{1BD29F21-9553-4E06-ABE8-7F2836C6F1C4}"/>
    <dgm:cxn modelId="{032AE673-19C1-4F35-ADEA-6477101E4238}" type="presOf" srcId="{9147BF34-8852-4F31-941B-D26011A001AA}" destId="{F2813FDA-30CC-4B6B-B815-CBFC5F7BC659}" srcOrd="0" destOrd="0" presId="urn:microsoft.com/office/officeart/2009/3/layout/StepUpProcess"/>
    <dgm:cxn modelId="{7166747B-1D3A-4C0B-AB8D-2EC0A3A7976D}" type="presOf" srcId="{7F6E9BC2-0E31-415B-89E0-76E3A7E56F63}" destId="{B149403F-57C9-4613-8714-0EEC3878162D}" srcOrd="0" destOrd="0" presId="urn:microsoft.com/office/officeart/2009/3/layout/StepUpProcess"/>
    <dgm:cxn modelId="{F3F21D95-E103-4923-86B4-AB5155A8BEDD}" type="presOf" srcId="{7A8FE40E-1C40-4AE2-8B0A-416454F65745}" destId="{B252EC2E-0664-4129-B038-4BF84903F1B1}" srcOrd="0" destOrd="0" presId="urn:microsoft.com/office/officeart/2009/3/layout/StepUpProcess"/>
    <dgm:cxn modelId="{948B8EF3-333F-48BB-8377-E9491E0CB744}" srcId="{7A8FE40E-1C40-4AE2-8B0A-416454F65745}" destId="{9147BF34-8852-4F31-941B-D26011A001AA}" srcOrd="0" destOrd="0" parTransId="{A7588CFC-3BBD-41C1-B6AF-B48023E5A8CD}" sibTransId="{4C3A99C7-9D27-400B-8A3E-F08C42A7BCB5}"/>
    <dgm:cxn modelId="{B828F611-4DA7-4537-A9ED-2DBB461DE79D}" type="presParOf" srcId="{B252EC2E-0664-4129-B038-4BF84903F1B1}" destId="{801D07FB-A330-46C9-A207-C249E1362439}" srcOrd="0" destOrd="0" presId="urn:microsoft.com/office/officeart/2009/3/layout/StepUpProcess"/>
    <dgm:cxn modelId="{63FE8246-B44F-42DB-A450-743147C3ACB2}" type="presParOf" srcId="{801D07FB-A330-46C9-A207-C249E1362439}" destId="{CD7A84D4-C388-4CFD-95A4-A599C2793208}" srcOrd="0" destOrd="0" presId="urn:microsoft.com/office/officeart/2009/3/layout/StepUpProcess"/>
    <dgm:cxn modelId="{1235BEDA-C089-4CFE-A1E3-342641E8AAE8}" type="presParOf" srcId="{801D07FB-A330-46C9-A207-C249E1362439}" destId="{F2813FDA-30CC-4B6B-B815-CBFC5F7BC659}" srcOrd="1" destOrd="0" presId="urn:microsoft.com/office/officeart/2009/3/layout/StepUpProcess"/>
    <dgm:cxn modelId="{54B9A50D-4DC5-425A-8C3E-6D975A52C7F4}" type="presParOf" srcId="{801D07FB-A330-46C9-A207-C249E1362439}" destId="{4C70EAA0-8F80-48B1-A241-CC66DD607145}" srcOrd="2" destOrd="0" presId="urn:microsoft.com/office/officeart/2009/3/layout/StepUpProcess"/>
    <dgm:cxn modelId="{9CF0838E-6A42-4045-B9A6-9B4D38CB3547}" type="presParOf" srcId="{B252EC2E-0664-4129-B038-4BF84903F1B1}" destId="{AEE2100A-F1B1-41BE-B014-43D6DAC51E34}" srcOrd="1" destOrd="0" presId="urn:microsoft.com/office/officeart/2009/3/layout/StepUpProcess"/>
    <dgm:cxn modelId="{F7B2F749-9138-4CEE-9D74-65C9BA2EAAE0}" type="presParOf" srcId="{AEE2100A-F1B1-41BE-B014-43D6DAC51E34}" destId="{9934413B-8A57-4858-AE1F-22BFEA58AD36}" srcOrd="0" destOrd="0" presId="urn:microsoft.com/office/officeart/2009/3/layout/StepUpProcess"/>
    <dgm:cxn modelId="{EDF80BA0-EB68-4BB9-8E9C-01B60035A469}" type="presParOf" srcId="{B252EC2E-0664-4129-B038-4BF84903F1B1}" destId="{CAE428B0-D26C-45E9-BAF2-DFC75F06B646}" srcOrd="2" destOrd="0" presId="urn:microsoft.com/office/officeart/2009/3/layout/StepUpProcess"/>
    <dgm:cxn modelId="{8D918608-241C-4364-999E-525E6E4997C4}" type="presParOf" srcId="{CAE428B0-D26C-45E9-BAF2-DFC75F06B646}" destId="{2296A8EF-54E9-4A06-BA4D-0D8B7D4381E4}" srcOrd="0" destOrd="0" presId="urn:microsoft.com/office/officeart/2009/3/layout/StepUpProcess"/>
    <dgm:cxn modelId="{524CB8D5-2361-498B-98FF-EE02BADE928F}" type="presParOf" srcId="{CAE428B0-D26C-45E9-BAF2-DFC75F06B646}" destId="{618B4ECA-69CA-4B3B-90AB-7B2BA253E3FD}" srcOrd="1" destOrd="0" presId="urn:microsoft.com/office/officeart/2009/3/layout/StepUpProcess"/>
    <dgm:cxn modelId="{866C6BE5-4295-4BFA-A582-74CA33889E76}" type="presParOf" srcId="{CAE428B0-D26C-45E9-BAF2-DFC75F06B646}" destId="{BD0CA73A-7CA8-426B-BB04-95B02E14F110}" srcOrd="2" destOrd="0" presId="urn:microsoft.com/office/officeart/2009/3/layout/StepUpProcess"/>
    <dgm:cxn modelId="{8EA5178B-BA01-4097-9D1D-502F7A19E727}" type="presParOf" srcId="{B252EC2E-0664-4129-B038-4BF84903F1B1}" destId="{D1FCD022-6DF8-4A85-8DDF-02B84FFA469C}" srcOrd="3" destOrd="0" presId="urn:microsoft.com/office/officeart/2009/3/layout/StepUpProcess"/>
    <dgm:cxn modelId="{27E40E36-9F66-4055-B842-FEE80DE50818}" type="presParOf" srcId="{D1FCD022-6DF8-4A85-8DDF-02B84FFA469C}" destId="{1B80DA8C-7247-4C66-8D64-A577C234110F}" srcOrd="0" destOrd="0" presId="urn:microsoft.com/office/officeart/2009/3/layout/StepUpProcess"/>
    <dgm:cxn modelId="{B96292E5-9C70-486F-B697-58500F1F8EDE}" type="presParOf" srcId="{B252EC2E-0664-4129-B038-4BF84903F1B1}" destId="{FD780EE3-111B-4CCE-B40C-79BD881CE8E9}" srcOrd="4" destOrd="0" presId="urn:microsoft.com/office/officeart/2009/3/layout/StepUpProcess"/>
    <dgm:cxn modelId="{0766187F-73CF-4742-926F-C7F120412AC7}" type="presParOf" srcId="{FD780EE3-111B-4CCE-B40C-79BD881CE8E9}" destId="{0A6A6E97-A614-4ACC-BBC5-E1D4461EC3B5}" srcOrd="0" destOrd="0" presId="urn:microsoft.com/office/officeart/2009/3/layout/StepUpProcess"/>
    <dgm:cxn modelId="{32AC03E2-E2C2-4ECF-B07A-E869B6E14880}" type="presParOf" srcId="{FD780EE3-111B-4CCE-B40C-79BD881CE8E9}" destId="{B149403F-57C9-4613-8714-0EEC3878162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abrió la puerta para nuestra restauración al entregar a su Hijo unigénito como sustituto y mediador…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cargar con nuestras iniquidades y ofrecer su vida como ofrenda por el pecado, Cristo hizo posible que el ser humano, separado de Dios, pudiera reconciliarse con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65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571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94" y="256815"/>
          <a:ext cx="5517220" cy="116891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Pilato sabía que Jesús era inocente, y buscando evadir su deber moral y judicial…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256815"/>
        <a:ext cx="5224992" cy="1168912"/>
      </dsp:txXfrm>
    </dsp:sp>
    <dsp:sp modelId="{9D041828-6AD9-46A5-9720-92B6CDC6F09B}">
      <dsp:nvSpPr>
        <dsp:cNvPr id="0" name=""/>
        <dsp:cNvSpPr/>
      </dsp:nvSpPr>
      <dsp:spPr>
        <a:xfrm>
          <a:off x="2694" y="1660054"/>
          <a:ext cx="5517220" cy="125012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escuchó que Jesús era de Galilea, decidió traspasar la responsabilidad de juicio a Herodes, gobernador de esa provincia…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1660054"/>
        <a:ext cx="5204688" cy="1250129"/>
      </dsp:txXfrm>
    </dsp:sp>
    <dsp:sp modelId="{EBB866DD-D083-4ED5-84F5-2F33000EBA59}">
      <dsp:nvSpPr>
        <dsp:cNvPr id="0" name=""/>
        <dsp:cNvSpPr/>
      </dsp:nvSpPr>
      <dsp:spPr>
        <a:xfrm>
          <a:off x="2694" y="3144510"/>
          <a:ext cx="5517220" cy="128977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…Pilato sabía cuál era su deber, pero temió la mala voluntad del pueblo si se negaba a entregar a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" y="3144510"/>
        <a:ext cx="5194776" cy="12897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24" y="106130"/>
          <a:ext cx="6398398" cy="124213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Herodes se sintió alegre y expectante con este encuentro, pero su alegría provenía de un deseo egoísta…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3760" y="166766"/>
        <a:ext cx="6277126" cy="1120861"/>
      </dsp:txXfrm>
    </dsp:sp>
    <dsp:sp modelId="{9D041828-6AD9-46A5-9720-92B6CDC6F09B}">
      <dsp:nvSpPr>
        <dsp:cNvPr id="0" name=""/>
        <dsp:cNvSpPr/>
      </dsp:nvSpPr>
      <dsp:spPr>
        <a:xfrm>
          <a:off x="3124" y="1577897"/>
          <a:ext cx="6398398" cy="13286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…esperaba que, al mostrarse benevolente con Jesús, pudiera aliviar la carga de culpa por haber ordenado la decapitación de Juan el Bautista…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7982" y="1642755"/>
        <a:ext cx="6268682" cy="1198897"/>
      </dsp:txXfrm>
    </dsp:sp>
    <dsp:sp modelId="{EBB866DD-D083-4ED5-84F5-2F33000EBA59}">
      <dsp:nvSpPr>
        <dsp:cNvPr id="0" name=""/>
        <dsp:cNvSpPr/>
      </dsp:nvSpPr>
      <dsp:spPr>
        <a:xfrm>
          <a:off x="3124" y="3136144"/>
          <a:ext cx="6398398" cy="13548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 deseaba satisfacer una curiosidad superficial, pensó negociar con Jesús su libertad a cambio de ver algún milagro que confirmara los rumores que había oído.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9264" y="3202284"/>
        <a:ext cx="6266118" cy="1222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843"/>
          <a:ext cx="5111764" cy="19107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interrogatorio entre Herodes y Jesús comenzó cuando Herodes le hizo muchas preguntas, esperando obtener alguna respuesta o ver un milagro…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965" y="58808"/>
        <a:ext cx="4999834" cy="1798857"/>
      </dsp:txXfrm>
    </dsp:sp>
    <dsp:sp modelId="{453817D1-3B94-47AE-A879-A8732AC96949}">
      <dsp:nvSpPr>
        <dsp:cNvPr id="0" name=""/>
        <dsp:cNvSpPr/>
      </dsp:nvSpPr>
      <dsp:spPr>
        <a:xfrm rot="5400000">
          <a:off x="2014341" y="1985836"/>
          <a:ext cx="1083082" cy="129969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165974" y="2094144"/>
        <a:ext cx="779818" cy="758157"/>
      </dsp:txXfrm>
    </dsp:sp>
    <dsp:sp modelId="{70437E02-45D0-47C9-80E5-FE6E70D5D88D}">
      <dsp:nvSpPr>
        <dsp:cNvPr id="0" name=""/>
        <dsp:cNvSpPr/>
      </dsp:nvSpPr>
      <dsp:spPr>
        <a:xfrm>
          <a:off x="0" y="3357740"/>
          <a:ext cx="5111764" cy="19258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…mientras tanto, los principales sacerdotes y escribas que acompañaban a Jesús lo acusaban con gran vehemencia, elevando la voz y multiplicando sus cargos en su contra.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407" y="3414147"/>
        <a:ext cx="4998950" cy="18130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06616"/>
          <a:ext cx="5363002" cy="21781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razón de su silencio fue que sus inquisidores no buscaban la verdad, sino satisfacer su curiosidad y burlarse del Salvador. Jesús no tenía nada que decir a quienes habían cerrado sus corazones a la luz.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06616"/>
        <a:ext cx="5363002" cy="2178123"/>
      </dsp:txXfrm>
    </dsp:sp>
    <dsp:sp modelId="{EB05ED16-170E-4ABA-A9FC-1E534D3C8009}">
      <dsp:nvSpPr>
        <dsp:cNvPr id="0" name=""/>
        <dsp:cNvSpPr/>
      </dsp:nvSpPr>
      <dsp:spPr>
        <a:xfrm rot="10800000">
          <a:off x="0" y="272123"/>
          <a:ext cx="5363002" cy="291784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 los inquisidores, Jesús se mantuvo en completa calma, no respondió nada a Herodes, no se defendió ni cedió ante las amenazas de Herodes…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72123"/>
        <a:ext cx="5363002" cy="18959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50" y="187240"/>
          <a:ext cx="4813207" cy="14714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Jesús eligió guardar silencio porque sabía que no había disposición en su corazón para escuchar la verdad…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74180" y="259070"/>
        <a:ext cx="4669547" cy="1327787"/>
      </dsp:txXfrm>
    </dsp:sp>
    <dsp:sp modelId="{9D041828-6AD9-46A5-9720-92B6CDC6F09B}">
      <dsp:nvSpPr>
        <dsp:cNvPr id="0" name=""/>
        <dsp:cNvSpPr/>
      </dsp:nvSpPr>
      <dsp:spPr>
        <a:xfrm>
          <a:off x="2350" y="1921850"/>
          <a:ext cx="4813207" cy="131412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…su ejemplo nos enseña que hay momentos en que callar es el acto más sabio…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6500" y="1986000"/>
        <a:ext cx="4684907" cy="1185829"/>
      </dsp:txXfrm>
    </dsp:sp>
    <dsp:sp modelId="{EBB866DD-D083-4ED5-84F5-2F33000EBA59}">
      <dsp:nvSpPr>
        <dsp:cNvPr id="0" name=""/>
        <dsp:cNvSpPr/>
      </dsp:nvSpPr>
      <dsp:spPr>
        <a:xfrm>
          <a:off x="2350" y="3499142"/>
          <a:ext cx="4813207" cy="157687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…debemos evitar discutir con quienes rechazan deliberadamente la verdad o buscan solo burlarse o provocar.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79326" y="3576118"/>
        <a:ext cx="4659255" cy="14229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904026"/>
          <a:ext cx="557989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37217" y="177636"/>
          <a:ext cx="5299017" cy="1671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635" tIns="0" rIns="14763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no lograr que Cristo hablara ni realizara algún milagro, Herodes se llenó de ira y se burló del Salvador, también lo denunció como impostor ante la multitud…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8790" y="259209"/>
        <a:ext cx="5135871" cy="1507884"/>
      </dsp:txXfrm>
    </dsp:sp>
    <dsp:sp modelId="{D7EC61CF-5E60-4F5F-8958-30B57E049205}">
      <dsp:nvSpPr>
        <dsp:cNvPr id="0" name=""/>
        <dsp:cNvSpPr/>
      </dsp:nvSpPr>
      <dsp:spPr>
        <a:xfrm>
          <a:off x="0" y="3658266"/>
          <a:ext cx="557989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37217" y="2862426"/>
          <a:ext cx="5299017" cy="1740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635" tIns="0" rIns="14763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ocasionó que la turba se lanzara contra Cristo como fieras sobre su presa para ultrajarle y ridiculizarle, también Herodes y los soldados se unieron al populacho.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2180" y="2947389"/>
        <a:ext cx="5129091" cy="15705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09" y="31731"/>
          <a:ext cx="4933118" cy="104072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 haberse burlado de Cristo, Herodes se enfrentó a un conflicto interior…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9" y="31731"/>
        <a:ext cx="4933118" cy="1040720"/>
      </dsp:txXfrm>
    </dsp:sp>
    <dsp:sp modelId="{9D041828-6AD9-46A5-9720-92B6CDC6F09B}">
      <dsp:nvSpPr>
        <dsp:cNvPr id="0" name=""/>
        <dsp:cNvSpPr/>
      </dsp:nvSpPr>
      <dsp:spPr>
        <a:xfrm>
          <a:off x="2409" y="1347657"/>
          <a:ext cx="4933118" cy="14070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…los últimos destellos de luz divina brillaron sobre su corazón endurecido, y por un instante sintió temor y convicción…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9" y="1347657"/>
        <a:ext cx="4933118" cy="1407075"/>
      </dsp:txXfrm>
    </dsp:sp>
    <dsp:sp modelId="{EBB866DD-D083-4ED5-84F5-2F33000EBA59}">
      <dsp:nvSpPr>
        <dsp:cNvPr id="0" name=""/>
        <dsp:cNvSpPr/>
      </dsp:nvSpPr>
      <dsp:spPr>
        <a:xfrm>
          <a:off x="2409" y="3029939"/>
          <a:ext cx="4933118" cy="108833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…reconoció que Jesús no era un hombre común y no se atrevió a ratificar la condena…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9" y="3029939"/>
        <a:ext cx="4933118" cy="1088331"/>
      </dsp:txXfrm>
    </dsp:sp>
    <dsp:sp modelId="{C0F907B1-F1F1-4DFB-8579-D13972C5D7CE}">
      <dsp:nvSpPr>
        <dsp:cNvPr id="0" name=""/>
        <dsp:cNvSpPr/>
      </dsp:nvSpPr>
      <dsp:spPr>
        <a:xfrm>
          <a:off x="2409" y="4393476"/>
          <a:ext cx="4933118" cy="10789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...esto lo llevó a descargarse de la terrible responsabilidad y mandó a Jesús de vuelta al tribunal romano.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9" y="4393476"/>
        <a:ext cx="4933118" cy="10789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A84D4-C388-4CFD-95A4-A599C2793208}">
      <dsp:nvSpPr>
        <dsp:cNvPr id="0" name=""/>
        <dsp:cNvSpPr/>
      </dsp:nvSpPr>
      <dsp:spPr>
        <a:xfrm rot="5400000">
          <a:off x="1176163" y="1011131"/>
          <a:ext cx="1744748" cy="290322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13FDA-30CC-4B6B-B815-CBFC5F7BC659}">
      <dsp:nvSpPr>
        <dsp:cNvPr id="0" name=""/>
        <dsp:cNvSpPr/>
      </dsp:nvSpPr>
      <dsp:spPr>
        <a:xfrm>
          <a:off x="872734" y="1878569"/>
          <a:ext cx="2668591" cy="229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condición es la de alguien extraviado, que sigue su propio camino lejos del Pastor divino…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2734" y="1878569"/>
        <a:ext cx="2668591" cy="2297500"/>
      </dsp:txXfrm>
    </dsp:sp>
    <dsp:sp modelId="{4C70EAA0-8F80-48B1-A241-CC66DD607145}">
      <dsp:nvSpPr>
        <dsp:cNvPr id="0" name=""/>
        <dsp:cNvSpPr/>
      </dsp:nvSpPr>
      <dsp:spPr>
        <a:xfrm>
          <a:off x="3011430" y="797392"/>
          <a:ext cx="494536" cy="49453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96A8EF-54E9-4A06-BA4D-0D8B7D4381E4}">
      <dsp:nvSpPr>
        <dsp:cNvPr id="0" name=""/>
        <dsp:cNvSpPr/>
      </dsp:nvSpPr>
      <dsp:spPr>
        <a:xfrm rot="5400000">
          <a:off x="4408608" y="217142"/>
          <a:ext cx="1744748" cy="290322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B4ECA-69CA-4B3B-90AB-7B2BA253E3FD}">
      <dsp:nvSpPr>
        <dsp:cNvPr id="0" name=""/>
        <dsp:cNvSpPr/>
      </dsp:nvSpPr>
      <dsp:spPr>
        <a:xfrm>
          <a:off x="4078431" y="1084580"/>
          <a:ext cx="2907447" cy="229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el ser humano se separa de Dios, el pecado domina su mente y corazón…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078431" y="1084580"/>
        <a:ext cx="2907447" cy="2297500"/>
      </dsp:txXfrm>
    </dsp:sp>
    <dsp:sp modelId="{BD0CA73A-7CA8-426B-BB04-95B02E14F110}">
      <dsp:nvSpPr>
        <dsp:cNvPr id="0" name=""/>
        <dsp:cNvSpPr/>
      </dsp:nvSpPr>
      <dsp:spPr>
        <a:xfrm>
          <a:off x="6243875" y="3403"/>
          <a:ext cx="494536" cy="49453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A6E97-A614-4ACC-BBC5-E1D4461EC3B5}">
      <dsp:nvSpPr>
        <dsp:cNvPr id="0" name=""/>
        <dsp:cNvSpPr/>
      </dsp:nvSpPr>
      <dsp:spPr>
        <a:xfrm rot="5400000">
          <a:off x="7641053" y="-576846"/>
          <a:ext cx="1744748" cy="2903222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9403F-57C9-4613-8714-0EEC3878162D}">
      <dsp:nvSpPr>
        <dsp:cNvPr id="0" name=""/>
        <dsp:cNvSpPr/>
      </dsp:nvSpPr>
      <dsp:spPr>
        <a:xfrm>
          <a:off x="7349811" y="290591"/>
          <a:ext cx="2621045" cy="229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vicio llega a parecer normal, y la rebelión contra el cielo se vuelve parte de su naturaleza.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349811" y="290591"/>
        <a:ext cx="2621045" cy="22975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18" y="137049"/>
          <a:ext cx="4338815" cy="17369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abrió la puerta para nuestra restauración al entregar a su Hijo unigénito como sustituto y mediador…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18" y="137049"/>
        <a:ext cx="4338815" cy="1736929"/>
      </dsp:txXfrm>
    </dsp:sp>
    <dsp:sp modelId="{EBB866DD-D083-4ED5-84F5-2F33000EBA59}">
      <dsp:nvSpPr>
        <dsp:cNvPr id="0" name=""/>
        <dsp:cNvSpPr/>
      </dsp:nvSpPr>
      <dsp:spPr>
        <a:xfrm>
          <a:off x="2118" y="2077595"/>
          <a:ext cx="4338815" cy="1861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cargar con nuestras iniquidades y ofrecer su vida como ofrenda por el pecado, Cristo hizo posible que el ser humano, separado de Dios, pudiera reconciliarse con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118" y="2077595"/>
        <a:ext cx="4338815" cy="1861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24/10/2025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24/10/2025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7.png"/><Relationship Id="rId10" Type="http://schemas.microsoft.com/office/2007/relationships/diagramDrawing" Target="../diagrams/drawing1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jpe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25 de octubre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545" y="4356920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ante Herodes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38B5BA-68A7-C235-4E8D-284D61DF4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7760" y="371001"/>
            <a:ext cx="59055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9BDECA-431B-B318-20F9-02D9BA459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09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4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48616" y="4475038"/>
            <a:ext cx="114745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ante Herodes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800" b="1" dirty="0"/>
              <a:t>“</a:t>
            </a:r>
            <a:r>
              <a:rPr lang="es-ES" sz="2800" b="1" dirty="0"/>
              <a:t>La misión de Cristo en este mundo no era satisfacer la curiosidad ociosa. Había venido para sanar a los quebrantados de corazón. Si pronunciando alguna palabra, hubiese podido sanar las heridas de las almas enfermas de pecado, no habría guardado silencio. Pero nada tenía que decir a aquellos que no querían sino pisotear la verdad bajo sus profanos pies.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Deseado de Todas las Gentes, p. 678</a:t>
            </a:r>
            <a:r>
              <a:rPr lang="en-US" sz="1600" i="1" dirty="0"/>
              <a:t>.3.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b="1" dirty="0">
                <a:solidFill>
                  <a:schemeClr val="bg1"/>
                </a:solidFill>
              </a:rPr>
              <a:t>“El cual no hizo pecado; ni fue hallado engaño en su boca: Quien cuando le maldecían no respondía con maldición; cuando padecía, no amenazaba, sino que se encomendaba a Aquél que juzga justamente: Quien llevó Él mismo nuestros pecados en su cuerpo sobre el madero, para que nosotros, siendo muertos a los pecados, vivamos a la justicia; por las heridas del cual habéis sido sanados.</a:t>
            </a:r>
            <a:r>
              <a:rPr lang="es-MX" b="1" dirty="0">
                <a:solidFill>
                  <a:schemeClr val="bg1"/>
                </a:solidFill>
              </a:rPr>
              <a:t>”</a:t>
            </a:r>
            <a:endParaRPr lang="es-E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400" b="1" dirty="0">
                <a:solidFill>
                  <a:schemeClr val="bg1"/>
                </a:solidFill>
              </a:rPr>
              <a:t>(1 Pedro 2:22-24)</a:t>
            </a:r>
            <a:endParaRPr lang="es-EC" sz="14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Tratando de evadir el problema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024" y="4686172"/>
            <a:ext cx="119319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su afán de evadir la responsabilidad para condenar a Cristo, ¿qué hizo Pilato?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87063C-EBE6-5CF8-61F1-0CA22767E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195" y="-4932"/>
            <a:ext cx="6254805" cy="4691104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81CD0B0-682A-42ED-7120-F367473438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071281"/>
              </p:ext>
            </p:extLst>
          </p:nvPr>
        </p:nvGraphicFramePr>
        <p:xfrm>
          <a:off x="340671" y="4932"/>
          <a:ext cx="5522609" cy="4691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4E2942-2260-9B91-89B1-5CA3BFAB29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85"/>
          <a:stretch/>
        </p:blipFill>
        <p:spPr>
          <a:xfrm>
            <a:off x="0" y="-14812"/>
            <a:ext cx="5568044" cy="457319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encuentro con Herodes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55238" y="4632275"/>
            <a:ext cx="118489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sintió Herodes cuando se encontró con Jesús y qué pensó al verlo?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A6B007-DD5D-134F-7B8A-AC409E339FAC}"/>
              </a:ext>
            </a:extLst>
          </p:cNvPr>
          <p:cNvSpPr txBox="1"/>
          <p:nvPr/>
        </p:nvSpPr>
        <p:spPr>
          <a:xfrm>
            <a:off x="0" y="3635054"/>
            <a:ext cx="5568044" cy="9233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Herodes leyó en Jesús sabiduría y pureza, y  también estaba de que Jesús había sido acusado por malicia y envidia.</a:t>
            </a:r>
            <a:endParaRPr lang="es-EC" dirty="0"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2D14C8B-CA2D-F39E-D711-27A5D57A4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4733036"/>
              </p:ext>
            </p:extLst>
          </p:nvPr>
        </p:nvGraphicFramePr>
        <p:xfrm>
          <a:off x="5657328" y="-38775"/>
          <a:ext cx="6404648" cy="4597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Graphic spid="11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ágenes Bíblicas Gratis :: Jesús ante Pilato y Herodes Antipas :: Jesús en  el juicio, siendo interrogado por Pilato y Herodes Antipas (Mateo 27:11-26,  Marcos 15:1-15, Lucas 23:1-25, Juan 18:28-40)">
            <a:extLst>
              <a:ext uri="{FF2B5EF4-FFF2-40B4-BE49-F238E27FC236}">
                <a16:creationId xmlns:a16="http://schemas.microsoft.com/office/drawing/2014/main" id="{E96470DC-7863-6227-F00F-AEE38C420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5"/>
          <a:stretch>
            <a:fillRect/>
          </a:stretch>
        </p:blipFill>
        <p:spPr bwMode="auto">
          <a:xfrm>
            <a:off x="5741183" y="0"/>
            <a:ext cx="6453215" cy="432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encuentro con Herodes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303006" y="4266387"/>
            <a:ext cx="68514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inició el interrogatorio entre Herodes y Jesús?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032531"/>
              </p:ext>
            </p:extLst>
          </p:nvPr>
        </p:nvGraphicFramePr>
        <p:xfrm>
          <a:off x="191241" y="273272"/>
          <a:ext cx="5111765" cy="5286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37C9E0-CFC9-3D74-D3C1-12714B3D9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32"/>
            <a:ext cx="6466034" cy="431068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Interrogatorio, acusación y maltrato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8568" y="4231701"/>
            <a:ext cx="62329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Describe la actitud de Cristo ante sus inquisidores y la razón de esto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2823052"/>
              </p:ext>
            </p:extLst>
          </p:nvPr>
        </p:nvGraphicFramePr>
        <p:xfrm>
          <a:off x="6698974" y="114502"/>
          <a:ext cx="5363002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CEF265-28C6-4F1E-44A5-5E4064D0B0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507" r="6866" b="4965"/>
          <a:stretch>
            <a:fillRect/>
          </a:stretch>
        </p:blipFill>
        <p:spPr>
          <a:xfrm>
            <a:off x="5361333" y="0"/>
            <a:ext cx="6830667" cy="421981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Interrogatorio, acusación y maltrato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333278" y="4219810"/>
            <a:ext cx="68306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podemos aprender del ejemplo de Cristo en esta situación?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880139"/>
              </p:ext>
            </p:extLst>
          </p:nvPr>
        </p:nvGraphicFramePr>
        <p:xfrm>
          <a:off x="183264" y="171217"/>
          <a:ext cx="4817909" cy="5263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B5B84C-3CF8-5A38-0E17-8BB2467BEF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65" r="7820"/>
          <a:stretch>
            <a:fillRect/>
          </a:stretch>
        </p:blipFill>
        <p:spPr>
          <a:xfrm>
            <a:off x="0" y="0"/>
            <a:ext cx="6289040" cy="421817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Herodes maltrata a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2617" y="4218176"/>
            <a:ext cx="66386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reaccionó Herodes al ver que no podía intimidar a Jesús?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013843"/>
              </p:ext>
            </p:extLst>
          </p:nvPr>
        </p:nvGraphicFramePr>
        <p:xfrm>
          <a:off x="6482080" y="114502"/>
          <a:ext cx="5579896" cy="5448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BEC4073C-97D5-8ED5-DC43-44CCA6620ED0}"/>
              </a:ext>
            </a:extLst>
          </p:cNvPr>
          <p:cNvSpPr txBox="1"/>
          <p:nvPr/>
        </p:nvSpPr>
        <p:spPr>
          <a:xfrm>
            <a:off x="-1" y="3563934"/>
            <a:ext cx="6289041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Ante tal humillación, la divina paciencia de nuestro Salvador no desfalleció.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0E3B77-2167-D62F-843F-C6D217A8C0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18" r="6487"/>
          <a:stretch>
            <a:fillRect/>
          </a:stretch>
        </p:blipFill>
        <p:spPr>
          <a:xfrm>
            <a:off x="5374639" y="0"/>
            <a:ext cx="6797653" cy="466903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Herodes maltrata a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244291" y="4669039"/>
            <a:ext cx="68999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Herodes envió a Jesús de vuelta a Pilato?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254033"/>
              </p:ext>
            </p:extLst>
          </p:nvPr>
        </p:nvGraphicFramePr>
        <p:xfrm>
          <a:off x="241180" y="85606"/>
          <a:ext cx="4937937" cy="5504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F907B1-F1F1-4DFB-8579-D13972C5D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B7599F-18B3-2DD4-3B20-EB44F24187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367"/>
          <a:stretch>
            <a:fillRect/>
          </a:stretch>
        </p:blipFill>
        <p:spPr>
          <a:xfrm>
            <a:off x="0" y="0"/>
            <a:ext cx="12192000" cy="687110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Como cordero llevado al matadero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30023" y="5117025"/>
            <a:ext cx="1198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es la condición de una persona separada de Dios? 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D8592413-BC6A-32E0-54C3-632B2A6C1A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481383"/>
              </p:ext>
            </p:extLst>
          </p:nvPr>
        </p:nvGraphicFramePr>
        <p:xfrm>
          <a:off x="856429" y="114502"/>
          <a:ext cx="10567784" cy="4178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70EAA0-8F80-48B1-A241-CC66DD6071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7A84D4-C388-4CFD-95A4-A599C279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813FDA-30CC-4B6B-B815-CBFC5F7BC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0CA73A-7CA8-426B-BB04-95B02E14F1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96A8EF-54E9-4A06-BA4D-0D8B7D438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8B4ECA-69CA-4B3B-90AB-7B2BA253E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6A6E97-A614-4ACC-BBC5-E1D4461EC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49403F-57C9-4613-8714-0EEC38781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Sacrificio de Cristo: Un Acto de Amor que transformó la historia de la  humanidad – RCC">
            <a:extLst>
              <a:ext uri="{FF2B5EF4-FFF2-40B4-BE49-F238E27FC236}">
                <a16:creationId xmlns:a16="http://schemas.microsoft.com/office/drawing/2014/main" id="{F17655D7-80D7-8886-652D-78D3B2474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6"/>
          <a:stretch>
            <a:fillRect/>
          </a:stretch>
        </p:blipFill>
        <p:spPr bwMode="auto">
          <a:xfrm>
            <a:off x="0" y="0"/>
            <a:ext cx="12193444" cy="591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Como cordero llevado al matadero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084258" y="1502402"/>
            <a:ext cx="30319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ha abierto Dios la puerta para nuestra restauración? 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056686"/>
              </p:ext>
            </p:extLst>
          </p:nvPr>
        </p:nvGraphicFramePr>
        <p:xfrm>
          <a:off x="657210" y="553564"/>
          <a:ext cx="4343053" cy="4076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28261" y="381783"/>
            <a:ext cx="2306068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Isaías 53 nos muestra al Siervo sufriente que cargó con los pecados de la humanidad, siendo herido, humillado y afligido, aunque Él era inocente, para que nosotros pudiésemos recibir perdón, sanidad y reconciliación con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5503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deseo de Herodes por ver a Jesús revela cómo la curiosidad y los intereses egoístas pueden nublar el juicio; aunque reconocía algo extraordinario en Cristo, su motivación fue satisfacer su vanidad y aliviar su culpa.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36322" y="381783"/>
            <a:ext cx="237842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silencio de Jesús ante Herodes nos enseña que, en momentos de injusticia o provocación, guardar silencio puede ser el testimonio más elocuente de fe y carácter cristiano, pues las palabras son inútiles cuando el alma se cierra a la verdad.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58632" y="381783"/>
            <a:ext cx="240343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 rodeado de insultos y humillaciones, Cristo mantuvo su calma y dominio propio, enseñándonos que la paciencia y la fe en Dios son más poderosas que la ofensa de los hombres cuando estos nos desprecian por causa de la verdad.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05951" y="381783"/>
            <a:ext cx="2378428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Herodes descargó la responsabilidad al devolver a Jesús a Pilato, eludiendo así la obligación de juzgar a un inocente, el temor, la cobardía lo llevaron a evitar enfrentar la verdad y cumplir con lo justo.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6439" y="3120663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seguir el ejemplo de Jesús, sirviendo a los que me rodean con amor, sin buscar reconocimiento!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506439" y="994828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me ha dejado un ejemplo de humildad y servicio, y que la verdadera grandeza está en servir a los demás.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1258918</TotalTime>
  <Words>1314</Words>
  <Application>Microsoft Office PowerPoint</Application>
  <PresentationFormat>Panorámica</PresentationFormat>
  <Paragraphs>114</Paragraphs>
  <Slides>18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8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9454</cp:revision>
  <dcterms:created xsi:type="dcterms:W3CDTF">2017-06-02T15:34:13Z</dcterms:created>
  <dcterms:modified xsi:type="dcterms:W3CDTF">2025-10-24T23:58:51Z</dcterms:modified>
</cp:coreProperties>
</file>