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65" r:id="rId10"/>
    <p:sldId id="550" r:id="rId11"/>
    <p:sldId id="558" r:id="rId12"/>
    <p:sldId id="538" r:id="rId13"/>
    <p:sldId id="566" r:id="rId14"/>
    <p:sldId id="567" r:id="rId15"/>
    <p:sldId id="570" r:id="rId16"/>
    <p:sldId id="571" r:id="rId17"/>
    <p:sldId id="572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</a:t>
          </a:r>
          <a:r>
            <a:rPr lang="es-ES" sz="2200" b="1" dirty="0">
              <a:latin typeface="Bw Modelica" panose="00000600000000000000" pitchFamily="50" charset="0"/>
            </a:rPr>
            <a:t> sábado </a:t>
          </a:r>
          <a:r>
            <a:rPr lang="es-ES" sz="2200" dirty="0">
              <a:latin typeface="Bw Modelica" panose="00000600000000000000" pitchFamily="50" charset="0"/>
            </a:rPr>
            <a:t>es la institución divina que fue santificada en la creación cuando Dios reposó de su obra…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…este día también fue honrado por Cristo cuando descansó en la tumba tras consumar la redención…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EECF168-1F17-4988-A0EB-44F46A7E0612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seguirá siendo santificado por los redimidos por toda la eternidad.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D5680A-AFA7-467A-B1E7-95FCE2CEEDFC}" type="parTrans" cxnId="{17ABBCD8-B2B5-4856-9F0A-9C5D1256392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700238E-9E6C-4BD7-AC9A-11047279DCE8}" type="sibTrans" cxnId="{17ABBCD8-B2B5-4856-9F0A-9C5D1256392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5"/>
      <dgm:spPr/>
    </dgm:pt>
    <dgm:pt modelId="{C16FA311-1A6B-41BD-8920-954F5966D096}" type="pres">
      <dgm:prSet presAssocID="{CCDB600E-6853-400B-9F3A-E1C9CB4AB78F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5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5"/>
      <dgm:spPr/>
    </dgm:pt>
    <dgm:pt modelId="{05920144-7703-48CD-9EF6-A3C34B616019}" type="pres">
      <dgm:prSet presAssocID="{B1530D3C-0750-46D8-AAE7-A2C0F840A60D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CDE6E0C-9264-43B0-AEBB-E8134E6EC62C}" type="pres">
      <dgm:prSet presAssocID="{B1530D3C-0750-46D8-AAE7-A2C0F840A60D}" presName="Triangle" presStyleLbl="alignNode1" presStyleIdx="3" presStyleCnt="5"/>
      <dgm:spPr/>
    </dgm:pt>
    <dgm:pt modelId="{32A63FCD-5878-4A97-96FE-38E975F5184C}" type="pres">
      <dgm:prSet presAssocID="{F4DC7537-A8D6-4776-8C27-23E1D184FA71}" presName="sibTrans" presStyleCnt="0"/>
      <dgm:spPr/>
    </dgm:pt>
    <dgm:pt modelId="{D84FDB73-AC08-457D-92E4-119573EAA405}" type="pres">
      <dgm:prSet presAssocID="{F4DC7537-A8D6-4776-8C27-23E1D184FA71}" presName="space" presStyleCnt="0"/>
      <dgm:spPr/>
    </dgm:pt>
    <dgm:pt modelId="{279B71A4-E237-4E3F-BEA2-8BB1490F7F34}" type="pres">
      <dgm:prSet presAssocID="{5EECF168-1F17-4988-A0EB-44F46A7E0612}" presName="composite" presStyleCnt="0"/>
      <dgm:spPr/>
    </dgm:pt>
    <dgm:pt modelId="{BF571D56-32FD-49D1-BD3E-B3505B9C4DAB}" type="pres">
      <dgm:prSet presAssocID="{5EECF168-1F17-4988-A0EB-44F46A7E0612}" presName="LShape" presStyleLbl="alignNode1" presStyleIdx="4" presStyleCnt="5"/>
      <dgm:spPr/>
    </dgm:pt>
    <dgm:pt modelId="{84803F59-1547-400A-A58C-D374ABC69F59}" type="pres">
      <dgm:prSet presAssocID="{5EECF168-1F17-4988-A0EB-44F46A7E061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FF3B3683-9EA8-4259-8744-22A6EF941A61}" type="presOf" srcId="{5EECF168-1F17-4988-A0EB-44F46A7E0612}" destId="{84803F59-1547-400A-A58C-D374ABC69F59}" srcOrd="0" destOrd="0" presId="urn:microsoft.com/office/officeart/2009/3/layout/StepUpProcess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17ABBCD8-B2B5-4856-9F0A-9C5D1256392E}" srcId="{1AADCB15-8E72-46EA-A9D5-B2A137D86947}" destId="{5EECF168-1F17-4988-A0EB-44F46A7E0612}" srcOrd="2" destOrd="0" parTransId="{73D5680A-AFA7-467A-B1E7-95FCE2CEEDFC}" sibTransId="{C700238E-9E6C-4BD7-AC9A-11047279DCE8}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  <dgm:cxn modelId="{77B19823-596E-4D5D-8E2D-0E0E617BCCCF}" type="presParOf" srcId="{0F19D0D4-14B1-4D7A-930F-B441A278FDA5}" destId="{9CDE6E0C-9264-43B0-AEBB-E8134E6EC62C}" srcOrd="2" destOrd="0" presId="urn:microsoft.com/office/officeart/2009/3/layout/StepUpProcess"/>
    <dgm:cxn modelId="{1FE444A2-73AA-48C7-A8CA-52E9609BF1C8}" type="presParOf" srcId="{55EAE2E4-C427-4F8E-9E86-29F143C8D891}" destId="{32A63FCD-5878-4A97-96FE-38E975F5184C}" srcOrd="3" destOrd="0" presId="urn:microsoft.com/office/officeart/2009/3/layout/StepUpProcess"/>
    <dgm:cxn modelId="{5B163D87-5418-432B-B407-6FCBFB2738EC}" type="presParOf" srcId="{32A63FCD-5878-4A97-96FE-38E975F5184C}" destId="{D84FDB73-AC08-457D-92E4-119573EAA405}" srcOrd="0" destOrd="0" presId="urn:microsoft.com/office/officeart/2009/3/layout/StepUpProcess"/>
    <dgm:cxn modelId="{8A107952-3C3C-425E-ABD9-06C3625579A2}" type="presParOf" srcId="{55EAE2E4-C427-4F8E-9E86-29F143C8D891}" destId="{279B71A4-E237-4E3F-BEA2-8BB1490F7F34}" srcOrd="4" destOrd="0" presId="urn:microsoft.com/office/officeart/2009/3/layout/StepUpProcess"/>
    <dgm:cxn modelId="{3758742F-C18D-405A-A7BA-2E7E879B6615}" type="presParOf" srcId="{279B71A4-E237-4E3F-BEA2-8BB1490F7F34}" destId="{BF571D56-32FD-49D1-BD3E-B3505B9C4DAB}" srcOrd="0" destOrd="0" presId="urn:microsoft.com/office/officeart/2009/3/layout/StepUpProcess"/>
    <dgm:cxn modelId="{69FA74FC-5EB8-403F-A279-39BA65309CCF}" type="presParOf" srcId="{279B71A4-E237-4E3F-BEA2-8BB1490F7F34}" destId="{84803F59-1547-400A-A58C-D374ABC69F5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José de Arimatea y Nicodemo, miembros del Sanedrín y discípulos de Jesús, utilizaron su influencia, recursos y posición para que Jesús recibiese sepultura honrosa…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…estos hombres prominentes, movidos por su fe y amor hacia Cristo, se hicieron cargo de su sepultura, cumpliendo así la profecía de que el Mesías sería enterrado con los ricos.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006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711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Durante aquel sábado, los líderes judíos estaban dominados por el temor a que Jesús resucitara o que sus discípulos robaran el cuerpo y declararan que había resucitado…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…esto, según su pensamiento provocaría un engaño aún mayor que su predicación en vida, así que a pesar de ser un día santo decidieron celebrar un concilio con Pilato acerca del cuerpo de Cristo.…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…y tomaron medidas para asegurar el sepulcro: colocaron una gran piedra sellándola con el sello romano, y una guardia de cien soldados a fin de evitar que se le tocase.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0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C81BCC-F644-4392-A4EB-8B2755095CD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8004C86F-61C7-4E98-9826-5338552751C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Se cumplió la profecía de David que anunciaba la rebelión de los hombres contra el Ungido de Dios, pero, así como declara la profecía, sus enemigos fracasaron…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1B4C6C9-F6EC-43C8-BC61-14B44FA760BD}" type="par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73607FFB-5E7C-4DAC-997C-061C21866196}" type="sib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19834EC-F76B-4D23-B5C8-A3D58105AD3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…el intento de impedir la resurrección se convirtió en una prueba más gloriosa de su triunfo sobre la muerte, pues ningún sello ni guardia podía contener al Señor de la vida.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A7A86AB-98BA-4627-9C13-0A972EE8EDA1}" type="par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AB9ECC04-A49A-4B88-8B18-81E65ED6DBD3}" type="sib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E5F55EB0-F579-420A-BA54-EDC8962D29CB}" type="pres">
      <dgm:prSet presAssocID="{0AC81BCC-F644-4392-A4EB-8B2755095CD1}" presName="linear" presStyleCnt="0">
        <dgm:presLayoutVars>
          <dgm:dir/>
          <dgm:animLvl val="lvl"/>
          <dgm:resizeHandles val="exact"/>
        </dgm:presLayoutVars>
      </dgm:prSet>
      <dgm:spPr/>
    </dgm:pt>
    <dgm:pt modelId="{870E8B4F-33EC-41EC-9ECF-DE6BE6928A6F}" type="pres">
      <dgm:prSet presAssocID="{8004C86F-61C7-4E98-9826-5338552751CC}" presName="parentLin" presStyleCnt="0"/>
      <dgm:spPr/>
    </dgm:pt>
    <dgm:pt modelId="{91BCAB86-8ABA-4BCB-AA84-5D95B8646941}" type="pres">
      <dgm:prSet presAssocID="{8004C86F-61C7-4E98-9826-5338552751CC}" presName="parentLeftMargin" presStyleLbl="node1" presStyleIdx="0" presStyleCnt="2"/>
      <dgm:spPr/>
    </dgm:pt>
    <dgm:pt modelId="{3055D08E-CFE1-4590-8504-844E376C9F86}" type="pres">
      <dgm:prSet presAssocID="{8004C86F-61C7-4E98-9826-5338552751CC}" presName="parentText" presStyleLbl="node1" presStyleIdx="0" presStyleCnt="2" custScaleX="137004" custScaleY="88448" custLinFactNeighborX="-50332">
        <dgm:presLayoutVars>
          <dgm:chMax val="0"/>
          <dgm:bulletEnabled val="1"/>
        </dgm:presLayoutVars>
      </dgm:prSet>
      <dgm:spPr/>
    </dgm:pt>
    <dgm:pt modelId="{B8C7A117-2516-4662-B14F-819F1C954A9C}" type="pres">
      <dgm:prSet presAssocID="{8004C86F-61C7-4E98-9826-5338552751CC}" presName="negativeSpace" presStyleCnt="0"/>
      <dgm:spPr/>
    </dgm:pt>
    <dgm:pt modelId="{DFAB4889-7CFB-4A32-A9FC-AC4A762612C4}" type="pres">
      <dgm:prSet presAssocID="{8004C86F-61C7-4E98-9826-5338552751CC}" presName="childText" presStyleLbl="conFgAcc1" presStyleIdx="0" presStyleCnt="2">
        <dgm:presLayoutVars>
          <dgm:bulletEnabled val="1"/>
        </dgm:presLayoutVars>
      </dgm:prSet>
      <dgm:spPr/>
    </dgm:pt>
    <dgm:pt modelId="{B8C01682-922D-440E-913A-5032528B88B4}" type="pres">
      <dgm:prSet presAssocID="{73607FFB-5E7C-4DAC-997C-061C21866196}" presName="spaceBetweenRectangles" presStyleCnt="0"/>
      <dgm:spPr/>
    </dgm:pt>
    <dgm:pt modelId="{105DBFB8-666A-43D2-A6B0-C2733068F0B5}" type="pres">
      <dgm:prSet presAssocID="{919834EC-F76B-4D23-B5C8-A3D58105AD31}" presName="parentLin" presStyleCnt="0"/>
      <dgm:spPr/>
    </dgm:pt>
    <dgm:pt modelId="{7D936D5D-A82B-4F51-ABA0-6FCCE26E9F73}" type="pres">
      <dgm:prSet presAssocID="{919834EC-F76B-4D23-B5C8-A3D58105AD31}" presName="parentLeftMargin" presStyleLbl="node1" presStyleIdx="0" presStyleCnt="2"/>
      <dgm:spPr/>
    </dgm:pt>
    <dgm:pt modelId="{236A525C-3E87-4A35-B9D5-6BD0C3EE0DA7}" type="pres">
      <dgm:prSet presAssocID="{919834EC-F76B-4D23-B5C8-A3D58105AD31}" presName="parentText" presStyleLbl="node1" presStyleIdx="1" presStyleCnt="2" custScaleX="137004" custScaleY="92124" custLinFactNeighborX="-50332">
        <dgm:presLayoutVars>
          <dgm:chMax val="0"/>
          <dgm:bulletEnabled val="1"/>
        </dgm:presLayoutVars>
      </dgm:prSet>
      <dgm:spPr/>
    </dgm:pt>
    <dgm:pt modelId="{8DB41084-150E-46FE-A43C-9AD5E1AA480D}" type="pres">
      <dgm:prSet presAssocID="{919834EC-F76B-4D23-B5C8-A3D58105AD31}" presName="negativeSpace" presStyleCnt="0"/>
      <dgm:spPr/>
    </dgm:pt>
    <dgm:pt modelId="{D7EC61CF-5E60-4F5F-8958-30B57E049205}" type="pres">
      <dgm:prSet presAssocID="{919834EC-F76B-4D23-B5C8-A3D58105AD3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4BDDE45-C8D5-451B-B3F9-0AA4AC271B0C}" type="presOf" srcId="{0AC81BCC-F644-4392-A4EB-8B2755095CD1}" destId="{E5F55EB0-F579-420A-BA54-EDC8962D29CB}" srcOrd="0" destOrd="0" presId="urn:microsoft.com/office/officeart/2005/8/layout/list1"/>
    <dgm:cxn modelId="{A56F2A75-AE09-410B-9EC2-5953EC7E866D}" type="presOf" srcId="{919834EC-F76B-4D23-B5C8-A3D58105AD31}" destId="{236A525C-3E87-4A35-B9D5-6BD0C3EE0DA7}" srcOrd="1" destOrd="0" presId="urn:microsoft.com/office/officeart/2005/8/layout/list1"/>
    <dgm:cxn modelId="{F6A7C992-3D30-471F-8C39-BDFB846FEDAB}" srcId="{0AC81BCC-F644-4392-A4EB-8B2755095CD1}" destId="{919834EC-F76B-4D23-B5C8-A3D58105AD31}" srcOrd="1" destOrd="0" parTransId="{8A7A86AB-98BA-4627-9C13-0A972EE8EDA1}" sibTransId="{AB9ECC04-A49A-4B88-8B18-81E65ED6DBD3}"/>
    <dgm:cxn modelId="{532AE2B8-D38D-4B93-A2DA-BF0F34DB4DD7}" type="presOf" srcId="{919834EC-F76B-4D23-B5C8-A3D58105AD31}" destId="{7D936D5D-A82B-4F51-ABA0-6FCCE26E9F73}" srcOrd="0" destOrd="0" presId="urn:microsoft.com/office/officeart/2005/8/layout/list1"/>
    <dgm:cxn modelId="{7515A4BA-C510-472E-B25B-3479542D13B3}" srcId="{0AC81BCC-F644-4392-A4EB-8B2755095CD1}" destId="{8004C86F-61C7-4E98-9826-5338552751CC}" srcOrd="0" destOrd="0" parTransId="{31B4C6C9-F6EC-43C8-BC61-14B44FA760BD}" sibTransId="{73607FFB-5E7C-4DAC-997C-061C21866196}"/>
    <dgm:cxn modelId="{9D27B1BD-26FA-4263-9903-76DE2E2BB6CF}" type="presOf" srcId="{8004C86F-61C7-4E98-9826-5338552751CC}" destId="{3055D08E-CFE1-4590-8504-844E376C9F86}" srcOrd="1" destOrd="0" presId="urn:microsoft.com/office/officeart/2005/8/layout/list1"/>
    <dgm:cxn modelId="{EE8C66C3-187B-4CE7-844A-FF284BA9895A}" type="presOf" srcId="{8004C86F-61C7-4E98-9826-5338552751CC}" destId="{91BCAB86-8ABA-4BCB-AA84-5D95B8646941}" srcOrd="0" destOrd="0" presId="urn:microsoft.com/office/officeart/2005/8/layout/list1"/>
    <dgm:cxn modelId="{43E05C6E-7C4E-4B31-A263-81CD27C01BF1}" type="presParOf" srcId="{E5F55EB0-F579-420A-BA54-EDC8962D29CB}" destId="{870E8B4F-33EC-41EC-9ECF-DE6BE6928A6F}" srcOrd="0" destOrd="0" presId="urn:microsoft.com/office/officeart/2005/8/layout/list1"/>
    <dgm:cxn modelId="{185A79C3-BDF4-4F2F-9E09-60DB08489C04}" type="presParOf" srcId="{870E8B4F-33EC-41EC-9ECF-DE6BE6928A6F}" destId="{91BCAB86-8ABA-4BCB-AA84-5D95B8646941}" srcOrd="0" destOrd="0" presId="urn:microsoft.com/office/officeart/2005/8/layout/list1"/>
    <dgm:cxn modelId="{4EC46944-FAD2-4760-800B-625016C9A7C5}" type="presParOf" srcId="{870E8B4F-33EC-41EC-9ECF-DE6BE6928A6F}" destId="{3055D08E-CFE1-4590-8504-844E376C9F86}" srcOrd="1" destOrd="0" presId="urn:microsoft.com/office/officeart/2005/8/layout/list1"/>
    <dgm:cxn modelId="{A2262EBC-7014-457B-9A14-6E8227052CAE}" type="presParOf" srcId="{E5F55EB0-F579-420A-BA54-EDC8962D29CB}" destId="{B8C7A117-2516-4662-B14F-819F1C954A9C}" srcOrd="1" destOrd="0" presId="urn:microsoft.com/office/officeart/2005/8/layout/list1"/>
    <dgm:cxn modelId="{4367B401-1287-4AF9-A9FB-0B9FA2701EB2}" type="presParOf" srcId="{E5F55EB0-F579-420A-BA54-EDC8962D29CB}" destId="{DFAB4889-7CFB-4A32-A9FC-AC4A762612C4}" srcOrd="2" destOrd="0" presId="urn:microsoft.com/office/officeart/2005/8/layout/list1"/>
    <dgm:cxn modelId="{54B13ADA-D588-43FE-B7BE-9DAA581DE62E}" type="presParOf" srcId="{E5F55EB0-F579-420A-BA54-EDC8962D29CB}" destId="{B8C01682-922D-440E-913A-5032528B88B4}" srcOrd="3" destOrd="0" presId="urn:microsoft.com/office/officeart/2005/8/layout/list1"/>
    <dgm:cxn modelId="{80E30F7E-B8CC-4690-96F9-35E007ABF43B}" type="presParOf" srcId="{E5F55EB0-F579-420A-BA54-EDC8962D29CB}" destId="{105DBFB8-666A-43D2-A6B0-C2733068F0B5}" srcOrd="4" destOrd="0" presId="urn:microsoft.com/office/officeart/2005/8/layout/list1"/>
    <dgm:cxn modelId="{4786846A-D7C0-49EB-9D4C-DD9A6AC672A7}" type="presParOf" srcId="{105DBFB8-666A-43D2-A6B0-C2733068F0B5}" destId="{7D936D5D-A82B-4F51-ABA0-6FCCE26E9F73}" srcOrd="0" destOrd="0" presId="urn:microsoft.com/office/officeart/2005/8/layout/list1"/>
    <dgm:cxn modelId="{9495F192-336F-4EC2-A789-8138AD5E6247}" type="presParOf" srcId="{105DBFB8-666A-43D2-A6B0-C2733068F0B5}" destId="{236A525C-3E87-4A35-B9D5-6BD0C3EE0DA7}" srcOrd="1" destOrd="0" presId="urn:microsoft.com/office/officeart/2005/8/layout/list1"/>
    <dgm:cxn modelId="{850D0797-C1F3-4440-9048-02C03C7C8ACC}" type="presParOf" srcId="{E5F55EB0-F579-420A-BA54-EDC8962D29CB}" destId="{8DB41084-150E-46FE-A43C-9AD5E1AA480D}" srcOrd="5" destOrd="0" presId="urn:microsoft.com/office/officeart/2005/8/layout/list1"/>
    <dgm:cxn modelId="{736849CC-8004-468E-8C0C-AAFBCA45A708}" type="presParOf" srcId="{E5F55EB0-F579-420A-BA54-EDC8962D29CB}" destId="{D7EC61CF-5E60-4F5F-8958-30B57E04920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la madrugada del primer día de la semana, un ángel del Señor descendió del cielo, resplandeciente como un relámpago, y removió la piedra del sepulcro…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 presencia hizo que los soldados romanos cayeran al suelo como muertos de terror ante la gloria celestial, y en ese instante </a:t>
          </a:r>
          <a:r>
            <a:rPr lang="es-EC" sz="2200" dirty="0">
              <a:latin typeface="Bw Modelica" panose="00000600000000000000" pitchFamily="50" charset="0"/>
            </a:rPr>
            <a:t>glorioso, Jesús resucitó triunfante.</a:t>
          </a: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66158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6668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María Magdalena y otras mujeres viniendo de distintas direcciones, fueron al sepulcro llevando especias aromáticas para ungir el cuerpo del Señor…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…sin embargo, al llegar, se sorprendieron grandemente: la piedra había sido removida y el cuerpo de Jesús no estaba allí.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297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308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las mujeres llegaron al sepulcro y vieron al ángel del Señor (revestido de humanidad), se llenaron de asombro y temor…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ángel les anunció la gloriosa noticia de que Cristo había resucitado, y les encargó llevar el mensaje a los discípulos…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…prestamente las mujeres se apartaron del sepulcro y con temor y gran gozo fueron corriendo a dar las buenas nuevas a los discípulos.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878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030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0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Cuando Pedro y Juan fueron informados de lo sucedido, corrieron apresuradamente para comprobarlo…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…Juan, impulsado por su amor profundo hacia Jesús, llegó primero al sepulcro y cuando vio la tumba vacía, creyó, porque recordó las palabras con que Jesús había predicho su resurrección…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…así también, este mismo fervor debe movernos hoy a buscar al Salvador teniendo la convicción de que resucitó y es nuestra esperanza de salvación.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712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105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E0CA04B-84E4-473A-A02A-1020780B9413}" type="doc">
      <dgm:prSet loTypeId="urn:microsoft.com/office/officeart/2005/8/layout/process1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6A57FF91-E460-471B-A9EB-229BEA1D9B0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Cristo había doblado y colocado los lienzos mortuorios con tanto cuidado, y así nos enseñó que el orden es rasgo de un carácter semejante al suyo, y es precisamente…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2A7732F-ADCB-42D7-AE21-EAB9083E9351}" type="parTrans" cxnId="{105A9327-57DB-4336-89E7-8A44B07594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8DBC46F-EBD7-4889-8D1F-D53E0F10B87A}" type="sibTrans" cxnId="{105A9327-57DB-4336-89E7-8A44B075942A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D5048F1-A0AD-4CCB-B3AE-65F378AB09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fidelidad en las cosas pequeñas la que forma </a:t>
          </a:r>
          <a:r>
            <a:rPr lang="es-EC" sz="2200" dirty="0">
              <a:latin typeface="Bw Modelica" panose="00000600000000000000" pitchFamily="50" charset="0"/>
            </a:rPr>
            <a:t>un espíritu disciplinado</a:t>
          </a:r>
          <a:r>
            <a:rPr lang="es-ES" sz="2200" dirty="0">
              <a:latin typeface="Bw Modelica" panose="00000600000000000000" pitchFamily="50" charset="0"/>
            </a:rPr>
            <a:t> y prepara el alma para servir a Dios con excelencia </a:t>
          </a:r>
          <a:r>
            <a:rPr lang="es-EC" sz="2200" dirty="0">
              <a:latin typeface="Bw Modelica" panose="00000600000000000000" pitchFamily="50" charset="0"/>
            </a:rPr>
            <a:t>en las grandes responsabilidades.</a:t>
          </a:r>
        </a:p>
      </dgm:t>
    </dgm:pt>
    <dgm:pt modelId="{A5ABA2B6-15EF-4AB3-B73B-1C9DE18E9803}" type="parTrans" cxnId="{BD150F7B-0061-481A-9C56-B643A81ADE1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B5E532C-8C23-4CCB-BF6C-9D66C09263DE}" type="sibTrans" cxnId="{BD150F7B-0061-481A-9C56-B643A81ADE1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616042C-2185-4D61-9578-353B5433945B}" type="pres">
      <dgm:prSet presAssocID="{EE0CA04B-84E4-473A-A02A-1020780B9413}" presName="Name0" presStyleCnt="0">
        <dgm:presLayoutVars>
          <dgm:dir/>
          <dgm:resizeHandles val="exact"/>
        </dgm:presLayoutVars>
      </dgm:prSet>
      <dgm:spPr/>
    </dgm:pt>
    <dgm:pt modelId="{C6EE75C2-317B-4251-B15C-485E35C2AC2B}" type="pres">
      <dgm:prSet presAssocID="{6A57FF91-E460-471B-A9EB-229BEA1D9B04}" presName="node" presStyleLbl="node1" presStyleIdx="0" presStyleCnt="2">
        <dgm:presLayoutVars>
          <dgm:bulletEnabled val="1"/>
        </dgm:presLayoutVars>
      </dgm:prSet>
      <dgm:spPr/>
    </dgm:pt>
    <dgm:pt modelId="{E4CC3571-0687-4112-A08D-05C736885F9B}" type="pres">
      <dgm:prSet presAssocID="{F8DBC46F-EBD7-4889-8D1F-D53E0F10B87A}" presName="sibTrans" presStyleLbl="sibTrans2D1" presStyleIdx="0" presStyleCnt="1"/>
      <dgm:spPr/>
    </dgm:pt>
    <dgm:pt modelId="{53AA33EB-47E2-447A-B364-F7C1CF4CA192}" type="pres">
      <dgm:prSet presAssocID="{F8DBC46F-EBD7-4889-8D1F-D53E0F10B87A}" presName="connectorText" presStyleLbl="sibTrans2D1" presStyleIdx="0" presStyleCnt="1"/>
      <dgm:spPr/>
    </dgm:pt>
    <dgm:pt modelId="{0E1D2329-C1EE-4E5A-A3B8-080AFDEA3D98}" type="pres">
      <dgm:prSet presAssocID="{5D5048F1-A0AD-4CCB-B3AE-65F378AB09D7}" presName="node" presStyleLbl="node1" presStyleIdx="1" presStyleCnt="2">
        <dgm:presLayoutVars>
          <dgm:bulletEnabled val="1"/>
        </dgm:presLayoutVars>
      </dgm:prSet>
      <dgm:spPr/>
    </dgm:pt>
  </dgm:ptLst>
  <dgm:cxnLst>
    <dgm:cxn modelId="{38C4760F-6BF5-4C51-9F9D-B0580B77303C}" type="presOf" srcId="{6A57FF91-E460-471B-A9EB-229BEA1D9B04}" destId="{C6EE75C2-317B-4251-B15C-485E35C2AC2B}" srcOrd="0" destOrd="0" presId="urn:microsoft.com/office/officeart/2005/8/layout/process1"/>
    <dgm:cxn modelId="{105A9327-57DB-4336-89E7-8A44B075942A}" srcId="{EE0CA04B-84E4-473A-A02A-1020780B9413}" destId="{6A57FF91-E460-471B-A9EB-229BEA1D9B04}" srcOrd="0" destOrd="0" parTransId="{D2A7732F-ADCB-42D7-AE21-EAB9083E9351}" sibTransId="{F8DBC46F-EBD7-4889-8D1F-D53E0F10B87A}"/>
    <dgm:cxn modelId="{B35B4A29-1A95-4BD7-B730-A4B08F23C763}" type="presOf" srcId="{F8DBC46F-EBD7-4889-8D1F-D53E0F10B87A}" destId="{E4CC3571-0687-4112-A08D-05C736885F9B}" srcOrd="0" destOrd="0" presId="urn:microsoft.com/office/officeart/2005/8/layout/process1"/>
    <dgm:cxn modelId="{BD150F7B-0061-481A-9C56-B643A81ADE1C}" srcId="{EE0CA04B-84E4-473A-A02A-1020780B9413}" destId="{5D5048F1-A0AD-4CCB-B3AE-65F378AB09D7}" srcOrd="1" destOrd="0" parTransId="{A5ABA2B6-15EF-4AB3-B73B-1C9DE18E9803}" sibTransId="{7B5E532C-8C23-4CCB-BF6C-9D66C09263DE}"/>
    <dgm:cxn modelId="{A2B95780-D88D-4CE1-A0E2-AC5F707B2FDF}" type="presOf" srcId="{EE0CA04B-84E4-473A-A02A-1020780B9413}" destId="{F616042C-2185-4D61-9578-353B5433945B}" srcOrd="0" destOrd="0" presId="urn:microsoft.com/office/officeart/2005/8/layout/process1"/>
    <dgm:cxn modelId="{A3F9D88F-D5C3-4F2C-A9BE-A8736F1E5FBC}" type="presOf" srcId="{5D5048F1-A0AD-4CCB-B3AE-65F378AB09D7}" destId="{0E1D2329-C1EE-4E5A-A3B8-080AFDEA3D98}" srcOrd="0" destOrd="0" presId="urn:microsoft.com/office/officeart/2005/8/layout/process1"/>
    <dgm:cxn modelId="{B7280AE9-349C-4E94-81C3-5BF54454A49D}" type="presOf" srcId="{F8DBC46F-EBD7-4889-8D1F-D53E0F10B87A}" destId="{53AA33EB-47E2-447A-B364-F7C1CF4CA192}" srcOrd="1" destOrd="0" presId="urn:microsoft.com/office/officeart/2005/8/layout/process1"/>
    <dgm:cxn modelId="{536D5E31-7862-4C94-944B-AE85163F14F8}" type="presParOf" srcId="{F616042C-2185-4D61-9578-353B5433945B}" destId="{C6EE75C2-317B-4251-B15C-485E35C2AC2B}" srcOrd="0" destOrd="0" presId="urn:microsoft.com/office/officeart/2005/8/layout/process1"/>
    <dgm:cxn modelId="{6A9BBA8C-2FC4-4AB6-BF38-8D8E183650D9}" type="presParOf" srcId="{F616042C-2185-4D61-9578-353B5433945B}" destId="{E4CC3571-0687-4112-A08D-05C736885F9B}" srcOrd="1" destOrd="0" presId="urn:microsoft.com/office/officeart/2005/8/layout/process1"/>
    <dgm:cxn modelId="{6B0D44E3-E80A-4D36-965F-D353F3859D9C}" type="presParOf" srcId="{E4CC3571-0687-4112-A08D-05C736885F9B}" destId="{53AA33EB-47E2-447A-B364-F7C1CF4CA192}" srcOrd="0" destOrd="0" presId="urn:microsoft.com/office/officeart/2005/8/layout/process1"/>
    <dgm:cxn modelId="{EC1BC465-F435-4352-B75A-42D4F1FE74C2}" type="presParOf" srcId="{F616042C-2185-4D61-9578-353B5433945B}" destId="{0E1D2329-C1EE-4E5A-A3B8-080AFDEA3D98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guardias atemorizados y temblorosos corrieron a comunicar a los principales sacerdotes todo lo que había sucedido…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…dijeron haber visto al ángel del Señor descender con poder, la piedra removida, y al Hijo de Dios salir victorioso del sepulcro…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…no hubo espacio para la invención; su conmoción era tan profunda que solo podían relatar la verdad de lo que habían presenciado.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878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030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0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Aterrados por el informe recibido y sabiendo que el mensaje era una realidad, desesperadamente buscaron encubrir la verdad de la resurrección, pues no querían perder su influencia ante el pueblo...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 que, prometiendo asegurar su vida,  compraron el silencio y la mentira de los guardias con dinero, ordenándoles difundir la historia de que los discípulos habían robado el cuerpo de Jesús mientras dormían.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297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308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539462" y="1133348"/>
          <a:ext cx="1617806" cy="269199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269410" y="1937674"/>
          <a:ext cx="2430347" cy="2130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</a:t>
          </a:r>
          <a:r>
            <a:rPr lang="es-ES" sz="2200" b="1" kern="1200" dirty="0">
              <a:latin typeface="Bw Modelica" panose="00000600000000000000" pitchFamily="50" charset="0"/>
            </a:rPr>
            <a:t> sábado </a:t>
          </a:r>
          <a:r>
            <a:rPr lang="es-ES" sz="2200" kern="1200" dirty="0">
              <a:latin typeface="Bw Modelica" panose="00000600000000000000" pitchFamily="50" charset="0"/>
            </a:rPr>
            <a:t>es la institución divina que fue santificada en la creación cuando Dios reposó de su obra…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9410" y="1937674"/>
        <a:ext cx="2430347" cy="2130341"/>
      </dsp:txXfrm>
    </dsp:sp>
    <dsp:sp modelId="{6BC8B5A8-B0AD-44EF-966C-82EEF7D2AFDB}">
      <dsp:nvSpPr>
        <dsp:cNvPr id="0" name=""/>
        <dsp:cNvSpPr/>
      </dsp:nvSpPr>
      <dsp:spPr>
        <a:xfrm>
          <a:off x="2241201" y="935160"/>
          <a:ext cx="458556" cy="458556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3514682" y="397127"/>
          <a:ext cx="1617806" cy="269199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3244630" y="1201453"/>
          <a:ext cx="2430347" cy="2130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…este día también fue honrado por Cristo cuando descansó en la tumba tras consumar la redención…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44630" y="1201453"/>
        <a:ext cx="2430347" cy="2130341"/>
      </dsp:txXfrm>
    </dsp:sp>
    <dsp:sp modelId="{9CDE6E0C-9264-43B0-AEBB-E8134E6EC62C}">
      <dsp:nvSpPr>
        <dsp:cNvPr id="0" name=""/>
        <dsp:cNvSpPr/>
      </dsp:nvSpPr>
      <dsp:spPr>
        <a:xfrm>
          <a:off x="5216421" y="198939"/>
          <a:ext cx="458556" cy="458556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71D56-32FD-49D1-BD3E-B3505B9C4DAB}">
      <dsp:nvSpPr>
        <dsp:cNvPr id="0" name=""/>
        <dsp:cNvSpPr/>
      </dsp:nvSpPr>
      <dsp:spPr>
        <a:xfrm rot="5400000">
          <a:off x="6489901" y="-339093"/>
          <a:ext cx="1617806" cy="269199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03F59-1547-400A-A58C-D374ABC69F59}">
      <dsp:nvSpPr>
        <dsp:cNvPr id="0" name=""/>
        <dsp:cNvSpPr/>
      </dsp:nvSpPr>
      <dsp:spPr>
        <a:xfrm>
          <a:off x="6219849" y="465232"/>
          <a:ext cx="2430347" cy="2130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seguirá siendo santificado por los redimidos por toda la eternidad.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219849" y="465232"/>
        <a:ext cx="2430347" cy="21303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320657"/>
          <a:ext cx="4499858" cy="222607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…estos hombres prominentes, movidos por su fe y amor hacia Cristo, se hicieron cargo de su sepultura, cumpliendo así la profecía de que el Mesías sería enterrado con los ricos.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320657"/>
        <a:ext cx="4499858" cy="2226079"/>
      </dsp:txXfrm>
    </dsp:sp>
    <dsp:sp modelId="{EB05ED16-170E-4ABA-A9FC-1E534D3C8009}">
      <dsp:nvSpPr>
        <dsp:cNvPr id="0" name=""/>
        <dsp:cNvSpPr/>
      </dsp:nvSpPr>
      <dsp:spPr>
        <a:xfrm rot="10800000">
          <a:off x="0" y="10126"/>
          <a:ext cx="4499858" cy="339388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José de Arimatea y Nicodemo, miembros del Sanedrín y discípulos de Jesús, utilizaron su influencia, recursos y posición para que Jesús recibiese sepultura honrosa…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0126"/>
        <a:ext cx="4499858" cy="22052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525" y="47287"/>
          <a:ext cx="7218697" cy="12101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Durante aquel sábado, los líderes judíos estaban dominados por el temor a que Jesús resucitara o que sus discípulos robaran el cuerpo y declararan que había resucitado…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2600" y="106362"/>
        <a:ext cx="7100547" cy="1092011"/>
      </dsp:txXfrm>
    </dsp:sp>
    <dsp:sp modelId="{9D041828-6AD9-46A5-9720-92B6CDC6F09B}">
      <dsp:nvSpPr>
        <dsp:cNvPr id="0" name=""/>
        <dsp:cNvSpPr/>
      </dsp:nvSpPr>
      <dsp:spPr>
        <a:xfrm>
          <a:off x="3525" y="1464874"/>
          <a:ext cx="7218697" cy="121986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…esto, según su pensamiento provocaría un engaño aún mayor que su predicación en vida, así que a pesar de ser un día santo decidieron celebrar un concilio con Pilato acerca del cuerpo de Cristo.…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3074" y="1524423"/>
        <a:ext cx="7099599" cy="1100771"/>
      </dsp:txXfrm>
    </dsp:sp>
    <dsp:sp modelId="{EBB866DD-D083-4ED5-84F5-2F33000EBA59}">
      <dsp:nvSpPr>
        <dsp:cNvPr id="0" name=""/>
        <dsp:cNvSpPr/>
      </dsp:nvSpPr>
      <dsp:spPr>
        <a:xfrm>
          <a:off x="3525" y="2892169"/>
          <a:ext cx="7218697" cy="12131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…y tomaron medidas para asegurar el sepulcro: colocaron una gran piedra sellándola con el sello romano, y una guardia de cien soldados a fin de evitar que se le tocase.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2744" y="2951388"/>
        <a:ext cx="7100259" cy="10946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B4889-7CFB-4A32-A9FC-AC4A762612C4}">
      <dsp:nvSpPr>
        <dsp:cNvPr id="0" name=""/>
        <dsp:cNvSpPr/>
      </dsp:nvSpPr>
      <dsp:spPr>
        <a:xfrm>
          <a:off x="0" y="637324"/>
          <a:ext cx="6875482" cy="133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5D08E-CFE1-4590-8504-844E376C9F86}">
      <dsp:nvSpPr>
        <dsp:cNvPr id="0" name=""/>
        <dsp:cNvSpPr/>
      </dsp:nvSpPr>
      <dsp:spPr>
        <a:xfrm>
          <a:off x="169078" y="35782"/>
          <a:ext cx="6529387" cy="138382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914" tIns="0" rIns="18191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cumplió la profecía de David que anunciaba la rebelión de los hombres contra el Ungido de Dios, pero, así como declara la profecía, sus enemigos fracasaron…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6631" y="103335"/>
        <a:ext cx="6394281" cy="1248716"/>
      </dsp:txXfrm>
    </dsp:sp>
    <dsp:sp modelId="{D7EC61CF-5E60-4F5F-8958-30B57E049205}">
      <dsp:nvSpPr>
        <dsp:cNvPr id="0" name=""/>
        <dsp:cNvSpPr/>
      </dsp:nvSpPr>
      <dsp:spPr>
        <a:xfrm>
          <a:off x="0" y="2918179"/>
          <a:ext cx="6875482" cy="133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A525C-3E87-4A35-B9D5-6BD0C3EE0DA7}">
      <dsp:nvSpPr>
        <dsp:cNvPr id="0" name=""/>
        <dsp:cNvSpPr/>
      </dsp:nvSpPr>
      <dsp:spPr>
        <a:xfrm>
          <a:off x="169078" y="2259124"/>
          <a:ext cx="6529387" cy="14413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914" tIns="0" rIns="18191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intento de impedir la resurrección se convirtió en una prueba más gloriosa de su triunfo sobre la muerte, pues ningún sello ni guardia podía contener al Señor de la vida.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39438" y="2329484"/>
        <a:ext cx="6388667" cy="13006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2884"/>
          <a:ext cx="4677201" cy="193822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la madrugada del primer día de la semana, un ángel del Señor descendió del cielo, resplandeciente como un relámpago, y removió la piedra del sepulcro…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6769" y="59653"/>
        <a:ext cx="4563663" cy="1824685"/>
      </dsp:txXfrm>
    </dsp:sp>
    <dsp:sp modelId="{453817D1-3B94-47AE-A879-A8732AC96949}">
      <dsp:nvSpPr>
        <dsp:cNvPr id="0" name=""/>
        <dsp:cNvSpPr/>
      </dsp:nvSpPr>
      <dsp:spPr>
        <a:xfrm rot="5400000">
          <a:off x="1789284" y="2014349"/>
          <a:ext cx="1098633" cy="131835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1943093" y="2124212"/>
        <a:ext cx="791015" cy="769043"/>
      </dsp:txXfrm>
    </dsp:sp>
    <dsp:sp modelId="{70437E02-45D0-47C9-80E5-FE6E70D5D88D}">
      <dsp:nvSpPr>
        <dsp:cNvPr id="0" name=""/>
        <dsp:cNvSpPr/>
      </dsp:nvSpPr>
      <dsp:spPr>
        <a:xfrm>
          <a:off x="0" y="3405952"/>
          <a:ext cx="4677201" cy="19535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presencia hizo que los soldados romanos cayeran al suelo como muertos de terror ante la gloria celestial, y en ese instante </a:t>
          </a:r>
          <a:r>
            <a:rPr lang="es-EC" sz="2200" kern="1200" dirty="0">
              <a:latin typeface="Bw Modelica" panose="00000600000000000000" pitchFamily="50" charset="0"/>
            </a:rPr>
            <a:t>glorioso, Jesús resucitó triunfante.</a:t>
          </a:r>
        </a:p>
      </dsp:txBody>
      <dsp:txXfrm>
        <a:off x="57217" y="3463169"/>
        <a:ext cx="4562767" cy="18391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00" y="161640"/>
          <a:ext cx="5735087" cy="15526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María Magdalena y otras mujeres viniendo de distintas direcciones, fueron al sepulcro llevando especias aromáticas para ungir el cuerpo del Señor…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800" y="161640"/>
        <a:ext cx="5735087" cy="1552631"/>
      </dsp:txXfrm>
    </dsp:sp>
    <dsp:sp modelId="{EBB866DD-D083-4ED5-84F5-2F33000EBA59}">
      <dsp:nvSpPr>
        <dsp:cNvPr id="0" name=""/>
        <dsp:cNvSpPr/>
      </dsp:nvSpPr>
      <dsp:spPr>
        <a:xfrm>
          <a:off x="2800" y="1894936"/>
          <a:ext cx="5735087" cy="15567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 embargo, al llegar, se sorprendieron grandemente: la piedra había sido removida y el cuerpo de Jesús no estaba allí.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800" y="1894936"/>
        <a:ext cx="5735087" cy="15567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74" y="23979"/>
          <a:ext cx="4862855" cy="15139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las mujeres llegaron al sepulcro y vieron al ángel del Señor (revestido de humanidad), se llenaron de asombro y temor…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6278" y="97883"/>
        <a:ext cx="4715047" cy="1366122"/>
      </dsp:txXfrm>
    </dsp:sp>
    <dsp:sp modelId="{9D041828-6AD9-46A5-9720-92B6CDC6F09B}">
      <dsp:nvSpPr>
        <dsp:cNvPr id="0" name=""/>
        <dsp:cNvSpPr/>
      </dsp:nvSpPr>
      <dsp:spPr>
        <a:xfrm>
          <a:off x="2374" y="1800918"/>
          <a:ext cx="4862855" cy="159425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ángel les anunció la gloriosa noticia de que Cristo había resucitado, y les encargó llevar el mensaje a los discípulos…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0199" y="1878743"/>
        <a:ext cx="4707205" cy="1438603"/>
      </dsp:txXfrm>
    </dsp:sp>
    <dsp:sp modelId="{EBB866DD-D083-4ED5-84F5-2F33000EBA59}">
      <dsp:nvSpPr>
        <dsp:cNvPr id="0" name=""/>
        <dsp:cNvSpPr/>
      </dsp:nvSpPr>
      <dsp:spPr>
        <a:xfrm>
          <a:off x="2374" y="3658180"/>
          <a:ext cx="4862855" cy="158315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…prestamente las mujeres se apartaron del sepulcro y con temor y gran gozo fueron corriendo a dar las buenas nuevas a los discípulos.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9657" y="3735463"/>
        <a:ext cx="4708289" cy="14285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278" y="51868"/>
          <a:ext cx="6712676" cy="109107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Cuando Pedro y Juan fueron informados de lo sucedido, corrieron apresuradamente para comprobarlo…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78" y="51868"/>
        <a:ext cx="6712676" cy="1091078"/>
      </dsp:txXfrm>
    </dsp:sp>
    <dsp:sp modelId="{9D041828-6AD9-46A5-9720-92B6CDC6F09B}">
      <dsp:nvSpPr>
        <dsp:cNvPr id="0" name=""/>
        <dsp:cNvSpPr/>
      </dsp:nvSpPr>
      <dsp:spPr>
        <a:xfrm>
          <a:off x="3278" y="1344068"/>
          <a:ext cx="6712676" cy="124911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…Juan, impulsado por su amor profundo hacia Jesús, llegó primero al sepulcro y cuando vio la tumba vacía, creyó, porque recordó las palabras con que Jesús había predicho su resurrección…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78" y="1344068"/>
        <a:ext cx="6712676" cy="1249119"/>
      </dsp:txXfrm>
    </dsp:sp>
    <dsp:sp modelId="{EBB866DD-D083-4ED5-84F5-2F33000EBA59}">
      <dsp:nvSpPr>
        <dsp:cNvPr id="0" name=""/>
        <dsp:cNvSpPr/>
      </dsp:nvSpPr>
      <dsp:spPr>
        <a:xfrm>
          <a:off x="3278" y="2794307"/>
          <a:ext cx="6712676" cy="11762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…así también, este mismo fervor debe movernos hoy a buscar al Salvador teniendo la convicción de que resucitó y es nuestra esperanza de salvación.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78" y="2794307"/>
        <a:ext cx="6712676" cy="117623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EE75C2-317B-4251-B15C-485E35C2AC2B}">
      <dsp:nvSpPr>
        <dsp:cNvPr id="0" name=""/>
        <dsp:cNvSpPr/>
      </dsp:nvSpPr>
      <dsp:spPr>
        <a:xfrm>
          <a:off x="7709" y="0"/>
          <a:ext cx="4693955" cy="19591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Cristo había doblado y colocado los lienzos mortuorios con tanto cuidado, y así nos enseñó que el orden es rasgo de un carácter semejante al suyo, y es precisamente…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5090" y="57381"/>
        <a:ext cx="4579193" cy="1844361"/>
      </dsp:txXfrm>
    </dsp:sp>
    <dsp:sp modelId="{E4CC3571-0687-4112-A08D-05C736885F9B}">
      <dsp:nvSpPr>
        <dsp:cNvPr id="0" name=""/>
        <dsp:cNvSpPr/>
      </dsp:nvSpPr>
      <dsp:spPr>
        <a:xfrm>
          <a:off x="5171060" y="397510"/>
          <a:ext cx="995118" cy="11641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5171060" y="630330"/>
        <a:ext cx="696583" cy="698461"/>
      </dsp:txXfrm>
    </dsp:sp>
    <dsp:sp modelId="{0E1D2329-C1EE-4E5A-A3B8-080AFDEA3D98}">
      <dsp:nvSpPr>
        <dsp:cNvPr id="0" name=""/>
        <dsp:cNvSpPr/>
      </dsp:nvSpPr>
      <dsp:spPr>
        <a:xfrm>
          <a:off x="6579247" y="0"/>
          <a:ext cx="4693955" cy="19591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fidelidad en las cosas pequeñas la que forma </a:t>
          </a:r>
          <a:r>
            <a:rPr lang="es-EC" sz="2200" kern="1200" dirty="0">
              <a:latin typeface="Bw Modelica" panose="00000600000000000000" pitchFamily="50" charset="0"/>
            </a:rPr>
            <a:t>un espíritu disciplinado</a:t>
          </a:r>
          <a:r>
            <a:rPr lang="es-ES" sz="2200" kern="1200" dirty="0">
              <a:latin typeface="Bw Modelica" panose="00000600000000000000" pitchFamily="50" charset="0"/>
            </a:rPr>
            <a:t> y prepara el alma para servir a Dios con excelencia </a:t>
          </a:r>
          <a:r>
            <a:rPr lang="es-EC" sz="2200" kern="1200" dirty="0">
              <a:latin typeface="Bw Modelica" panose="00000600000000000000" pitchFamily="50" charset="0"/>
            </a:rPr>
            <a:t>en las grandes responsabilidades.</a:t>
          </a:r>
        </a:p>
      </dsp:txBody>
      <dsp:txXfrm>
        <a:off x="6636628" y="57381"/>
        <a:ext cx="4579193" cy="184436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58" y="24785"/>
          <a:ext cx="4214521" cy="15647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guardias atemorizados y temblorosos corrieron a comunicar a los principales sacerdotes todo lo que había sucedido…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8445" y="101172"/>
        <a:ext cx="4061747" cy="1412025"/>
      </dsp:txXfrm>
    </dsp:sp>
    <dsp:sp modelId="{9D041828-6AD9-46A5-9720-92B6CDC6F09B}">
      <dsp:nvSpPr>
        <dsp:cNvPr id="0" name=""/>
        <dsp:cNvSpPr/>
      </dsp:nvSpPr>
      <dsp:spPr>
        <a:xfrm>
          <a:off x="2058" y="1861430"/>
          <a:ext cx="4214521" cy="16478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…dijeron haber visto al ángel del Señor descender con poder, la piedra removida, y al Hijo de Dios salir victorioso del sepulcro…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2498" y="1941870"/>
        <a:ext cx="4053641" cy="1486940"/>
      </dsp:txXfrm>
    </dsp:sp>
    <dsp:sp modelId="{EBB866DD-D083-4ED5-84F5-2F33000EBA59}">
      <dsp:nvSpPr>
        <dsp:cNvPr id="0" name=""/>
        <dsp:cNvSpPr/>
      </dsp:nvSpPr>
      <dsp:spPr>
        <a:xfrm>
          <a:off x="2058" y="3781097"/>
          <a:ext cx="4214521" cy="163634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 hubo espacio para la invención; su conmoción era tan profunda que solo podían relatar la verdad de lo que habían presenciado.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1938" y="3860977"/>
        <a:ext cx="4054761" cy="147658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36" y="168874"/>
          <a:ext cx="6421776" cy="162211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Aterrados por el informe recibido y sabiendo que el mensaje era una realidad, desesperadamente buscaron encubrir la verdad de la resurrección, pues no querían perder su influencia ante el pueblo...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36" y="168874"/>
        <a:ext cx="6421776" cy="1622115"/>
      </dsp:txXfrm>
    </dsp:sp>
    <dsp:sp modelId="{EBB866DD-D083-4ED5-84F5-2F33000EBA59}">
      <dsp:nvSpPr>
        <dsp:cNvPr id="0" name=""/>
        <dsp:cNvSpPr/>
      </dsp:nvSpPr>
      <dsp:spPr>
        <a:xfrm>
          <a:off x="3136" y="1979740"/>
          <a:ext cx="6421776" cy="162638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 que, prometiendo asegurar su vida,  compraron el silencio y la mentira de los guardias con dinero, ordenándoles difundir la historia de que los discípulos habían robado el cuerpo de Jesús mientras dormían.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36" y="1979740"/>
        <a:ext cx="6421776" cy="1626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13/11/2025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F040E-651F-B5BD-0FA8-B384D0976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909E53-37F2-FE65-6620-87C737AC8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2E92068-5CF8-82FE-1AEE-68895126E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7B72FD-17AD-154E-E2B6-CB0D5EB77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49357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0A1DB-7272-48DD-6DAA-F98788F33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B7B88BD-FB9D-F311-558A-4160B3302D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A0CEB8-17C2-443A-F138-B18AC224D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6B5E74-F057-9719-AD0D-33430307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48459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13/11/2025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27.png"/><Relationship Id="rId10" Type="http://schemas.microsoft.com/office/2007/relationships/diagramDrawing" Target="../diagrams/drawing1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8.jpeg"/><Relationship Id="rId4" Type="http://schemas.openxmlformats.org/officeDocument/2006/relationships/image" Target="../media/image18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0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2.jpe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18.png"/><Relationship Id="rId10" Type="http://schemas.microsoft.com/office/2007/relationships/diagramDrawing" Target="../diagrams/drawing6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1.xml"/><Relationship Id="rId5" Type="http://schemas.openxmlformats.org/officeDocument/2006/relationships/image" Target="../media/image18.png"/><Relationship Id="rId10" Type="http://schemas.microsoft.com/office/2007/relationships/diagramDrawing" Target="../diagrams/drawing1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15 de noviembre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89606" y="3968803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entierr</a:t>
            </a:r>
            <a:r>
              <a:rPr lang="es-MX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o y la resurrección de Jesús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DC5F9EB-6100-7DBE-E108-D17BC79188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7336" y="425799"/>
            <a:ext cx="5403850" cy="360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114DC9D-A291-571D-1AC1-63DB8AA9A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7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15 de noviembre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480390" y="3576881"/>
            <a:ext cx="1123121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66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entierro y la resurrección de Jesús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15 de noviembre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Jesús no depuso su vida hasta haber cumplido la obra que había venido a hacer; y exclamó con su último suspiro: “¡Consumado es!.””</a:t>
            </a:r>
            <a:endParaRPr lang="es-EC" sz="3600" b="1" dirty="0"/>
          </a:p>
          <a:p>
            <a:r>
              <a:rPr lang="es-ES" sz="2000" i="1" dirty="0"/>
              <a:t>La Historia de la Redención, p. 235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“Y se dispuso con los impíos su sepultura, mas con los ricos fue en su muerte; aunque Él nunca hizo maldad, ni hubo engaño en su boca.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(Isaías 53:9)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institución sempiterna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73914" y="4241102"/>
            <a:ext cx="120239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institución divina fue santificada tanto en la creación como en la redención del mundo, y también se santificará por toda la eternidad?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75C3887-7975-FA0A-4B8F-D7D813BA1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4"/>
            <a:ext cx="2962942" cy="426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1399599"/>
              </p:ext>
            </p:extLst>
          </p:nvPr>
        </p:nvGraphicFramePr>
        <p:xfrm>
          <a:off x="3274390" y="112466"/>
          <a:ext cx="8652566" cy="426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E6E0C-9264-43B0-AEBB-E8134E6EC6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571D56-32FD-49D1-BD3E-B3505B9C4D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803F59-1547-400A-A58C-D374ABC69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Descansando en el sepulcro 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5218043" y="4313313"/>
            <a:ext cx="69739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dos personas influyentes que se hicieron cargo del entierro del Salvador?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5424"/>
              </p:ext>
            </p:extLst>
          </p:nvPr>
        </p:nvGraphicFramePr>
        <p:xfrm>
          <a:off x="608855" y="96495"/>
          <a:ext cx="4499858" cy="555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050" name="Picture 2" descr="Lo sabía? — BIBLIOTECA EN LÍNEA Watchtower">
            <a:extLst>
              <a:ext uri="{FF2B5EF4-FFF2-40B4-BE49-F238E27FC236}">
                <a16:creationId xmlns:a16="http://schemas.microsoft.com/office/drawing/2014/main" id="{F47FA612-8104-B699-34E3-5D8C06CF9F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" b="31316"/>
          <a:stretch>
            <a:fillRect/>
          </a:stretch>
        </p:blipFill>
        <p:spPr bwMode="auto">
          <a:xfrm>
            <a:off x="5655365" y="0"/>
            <a:ext cx="6536635" cy="438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D278BE7-4803-9AA2-BDF8-0DAF3136C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33461" cy="595850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Descansando en el sepulcro 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333461" y="4267066"/>
            <a:ext cx="78585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preocupaba la mente de los gobernantes judíos en ese Sábado, y que acción tomaron?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5943280"/>
              </p:ext>
            </p:extLst>
          </p:nvPr>
        </p:nvGraphicFramePr>
        <p:xfrm>
          <a:off x="4649856" y="114502"/>
          <a:ext cx="7225748" cy="4152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3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17B5003-BFFD-6209-8DBE-8787FEFE8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9" y="-1"/>
            <a:ext cx="4866861" cy="646043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Descansando en el sepulcro 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98264" y="95455"/>
            <a:ext cx="71076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profecía se cumplió con este plan de sellar la tumba?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60EE47A6-138A-1220-91D3-EEDF1F684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687140"/>
              </p:ext>
            </p:extLst>
          </p:nvPr>
        </p:nvGraphicFramePr>
        <p:xfrm>
          <a:off x="191240" y="1296417"/>
          <a:ext cx="6875482" cy="4289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055D08E-CFE1-4590-8504-844E376C9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FAB4889-7CFB-4A32-A9FC-AC4A76261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36A525C-3E87-4A35-B9D5-6BD0C3EE0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EC61CF-5E60-4F5F-8958-30B57E049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7FE12E0-5949-C1BE-0F99-0531185A26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56"/>
          <a:stretch>
            <a:fillRect/>
          </a:stretch>
        </p:blipFill>
        <p:spPr>
          <a:xfrm>
            <a:off x="0" y="-4238"/>
            <a:ext cx="7146867" cy="466381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tumba vacía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28056" y="4677589"/>
            <a:ext cx="71188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pasó en la mañana del primer día de la semana?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4191454"/>
              </p:ext>
            </p:extLst>
          </p:nvPr>
        </p:nvGraphicFramePr>
        <p:xfrm>
          <a:off x="7384774" y="181377"/>
          <a:ext cx="4677202" cy="5362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ABBD97AE-BA1A-F98A-4385-6EB7927AEAAF}"/>
              </a:ext>
            </a:extLst>
          </p:cNvPr>
          <p:cNvSpPr/>
          <p:nvPr/>
        </p:nvSpPr>
        <p:spPr>
          <a:xfrm>
            <a:off x="1313784" y="280769"/>
            <a:ext cx="2096834" cy="544180"/>
          </a:xfrm>
          <a:prstGeom prst="wedgeRectCallout">
            <a:avLst>
              <a:gd name="adj1" fmla="val -71570"/>
              <a:gd name="adj2" fmla="val 3297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Hijo de Dios, sal fuera; tu Padre te llama.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atchtower Magazine, March 2013 | The Resurrection of Jesus">
            <a:extLst>
              <a:ext uri="{FF2B5EF4-FFF2-40B4-BE49-F238E27FC236}">
                <a16:creationId xmlns:a16="http://schemas.microsoft.com/office/drawing/2014/main" id="{E2094B8D-5740-FA0A-4FD8-611C0CA6D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1990"/>
            <a:ext cx="12195493" cy="609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tumba vacía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553868" y="33271"/>
            <a:ext cx="65855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</a:rPr>
              <a:t>¿Qué sorpresa experimentaron algunos discípulos al llegar a la tumba? </a:t>
            </a:r>
            <a:endParaRPr lang="es-EC" sz="32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AA7B110-28C5-F0E3-48DD-4A158D4BB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466295"/>
              </p:ext>
            </p:extLst>
          </p:nvPr>
        </p:nvGraphicFramePr>
        <p:xfrm>
          <a:off x="6321287" y="1858617"/>
          <a:ext cx="5740689" cy="3613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BF80A3A-502E-8E52-7FB0-B11E0547A8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6"/>
          <a:stretch>
            <a:fillRect/>
          </a:stretch>
        </p:blipFill>
        <p:spPr>
          <a:xfrm>
            <a:off x="5208104" y="1"/>
            <a:ext cx="6983896" cy="422885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tumba vacía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4757530" y="4228856"/>
            <a:ext cx="743447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mensaje e instrucción dio el ángel a las mujeres, y cómo reaccionaron ellas?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8B603699-A411-C0B4-0998-112070F1B5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7617446"/>
              </p:ext>
            </p:extLst>
          </p:nvPr>
        </p:nvGraphicFramePr>
        <p:xfrm>
          <a:off x="171534" y="222256"/>
          <a:ext cx="4867605" cy="526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9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8596B4C-5027-A99B-AA54-6B87543A44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5" r="3614"/>
          <a:stretch>
            <a:fillRect/>
          </a:stretch>
        </p:blipFill>
        <p:spPr>
          <a:xfrm>
            <a:off x="0" y="1609755"/>
            <a:ext cx="5148470" cy="430358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revelación del carácter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65012" y="58036"/>
            <a:ext cx="120619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podemos ser energizados por el entusiasmo de los discípulos, especialmente de Juan, con respecto al significado de la tumba vacía?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BD104A2C-6F40-9803-C5F2-5C4608DB7F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960057"/>
              </p:ext>
            </p:extLst>
          </p:nvPr>
        </p:nvGraphicFramePr>
        <p:xfrm>
          <a:off x="5272710" y="1648956"/>
          <a:ext cx="6719233" cy="4022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81D3F54-A1D9-EED8-8451-9A07E2C34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85216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revelación del carácter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71535" y="4528897"/>
            <a:ext cx="11775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podemos aprender del ejemplo de orden y buen gusto que Jesús dejó tras su resurrección? </a:t>
            </a:r>
            <a:endParaRPr lang="es-EC" sz="3200" dirty="0">
              <a:ln w="0"/>
              <a:solidFill>
                <a:schemeClr val="bg1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B3669CE-913D-D31B-146A-634C0BB948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435759"/>
              </p:ext>
            </p:extLst>
          </p:nvPr>
        </p:nvGraphicFramePr>
        <p:xfrm>
          <a:off x="427382" y="272323"/>
          <a:ext cx="11280913" cy="1959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EE75C2-317B-4251-B15C-485E35C2A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4CC3571-0687-4112-A08D-05C736885F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E1D2329-C1EE-4E5A-A3B8-080AFDEA3D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B0CD3-022B-68F4-044E-C4C731897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EFDEC09-0EAD-F663-B0D8-E38CBF1111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123"/>
          <a:stretch>
            <a:fillRect/>
          </a:stretch>
        </p:blipFill>
        <p:spPr>
          <a:xfrm>
            <a:off x="1" y="0"/>
            <a:ext cx="7711964" cy="462089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736AE104-2EF7-03D9-6359-BAD2D8D61008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D127F179-385F-4709-746E-667A492BA75F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F496000F-13FD-4DDD-C468-80B1FD0371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E9F73281-9989-F4D8-7C28-AA65B57AF29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56898AAF-3C99-6DDB-6FB1-4AF189AF95E6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FEF5C760-E092-593C-F795-7AB668BB7ADC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22C41B86-AC09-0477-608F-13C98DE075AC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“Consumado es”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9E9D85F2-45E0-A593-80C7-AE1293E3E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80BE619-4ADB-D530-0746-24E6A31B1154}"/>
              </a:ext>
            </a:extLst>
          </p:cNvPr>
          <p:cNvSpPr txBox="1"/>
          <p:nvPr/>
        </p:nvSpPr>
        <p:spPr>
          <a:xfrm>
            <a:off x="75817" y="4620892"/>
            <a:ext cx="77164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mensaje llevaron los guardias a los líderes judíos?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C26DC7ED-A547-A7D5-C312-7B52B595C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2002066"/>
              </p:ext>
            </p:extLst>
          </p:nvPr>
        </p:nvGraphicFramePr>
        <p:xfrm>
          <a:off x="7843338" y="114502"/>
          <a:ext cx="4218638" cy="5442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6" name="Bocadillo: rectángulo 15">
            <a:extLst>
              <a:ext uri="{FF2B5EF4-FFF2-40B4-BE49-F238E27FC236}">
                <a16:creationId xmlns:a16="http://schemas.microsoft.com/office/drawing/2014/main" id="{2CC853B1-2EDB-1961-935B-48ED4C106497}"/>
              </a:ext>
            </a:extLst>
          </p:cNvPr>
          <p:cNvSpPr/>
          <p:nvPr/>
        </p:nvSpPr>
        <p:spPr>
          <a:xfrm>
            <a:off x="1979229" y="1728316"/>
            <a:ext cx="3753507" cy="677173"/>
          </a:xfrm>
          <a:prstGeom prst="wedgeRectCallout">
            <a:avLst>
              <a:gd name="adj1" fmla="val -53098"/>
              <a:gd name="adj2" fmla="val -1243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Fue el Hijo de Dios quien fue crucificado; hemos oído a un ángel proclamarle Majestad del cielo, Rey de gloria.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45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ECD9F-D79E-E46F-3554-90FE0FF29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ersona, interior, hombre, gente&#10;&#10;El contenido generado por IA puede ser incorrecto.">
            <a:extLst>
              <a:ext uri="{FF2B5EF4-FFF2-40B4-BE49-F238E27FC236}">
                <a16:creationId xmlns:a16="http://schemas.microsoft.com/office/drawing/2014/main" id="{2D4F4D9C-614C-20A9-F555-FFC805A8E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2"/>
          <a:stretch>
            <a:fillRect/>
          </a:stretch>
        </p:blipFill>
        <p:spPr>
          <a:xfrm>
            <a:off x="6785113" y="-23990"/>
            <a:ext cx="5406887" cy="587653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6B09ACED-E922-D8CD-4C9E-517DB1BF9112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821C8017-69B8-F761-59D9-1A0DCD331C52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75819765-24EA-3C40-F76C-2CFC50F92B3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8C5F1587-1D14-406F-662B-43DB8A18A1B7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78F8284C-5A3A-1652-DD50-8476A623F26B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92B5AEBC-2C65-29B7-D031-3110108BC69D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48C6600-D61D-F659-D4A3-292640E8B974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fraude para esquivar la realidad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9B3DAF95-D056-4A31-4426-B3841B323F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9046312-DE8E-7A52-D703-DAD8A205E92C}"/>
              </a:ext>
            </a:extLst>
          </p:cNvPr>
          <p:cNvSpPr txBox="1"/>
          <p:nvPr/>
        </p:nvSpPr>
        <p:spPr>
          <a:xfrm>
            <a:off x="-5824" y="3790443"/>
            <a:ext cx="671511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hicieron los principales sacerdotes para evitar la circulación del informe sobre la resurrección?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878A272-657F-C1CB-7DD2-339FF91B4F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316965"/>
              </p:ext>
            </p:extLst>
          </p:nvPr>
        </p:nvGraphicFramePr>
        <p:xfrm>
          <a:off x="171533" y="64881"/>
          <a:ext cx="6428049" cy="3774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18187A65-0B7E-940E-EA85-ED4C271C79E4}"/>
              </a:ext>
            </a:extLst>
          </p:cNvPr>
          <p:cNvSpPr txBox="1"/>
          <p:nvPr/>
        </p:nvSpPr>
        <p:spPr>
          <a:xfrm>
            <a:off x="6785112" y="5100190"/>
            <a:ext cx="5406888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b="0" i="0" dirty="0">
                <a:solidFill>
                  <a:schemeClr val="bg1"/>
                </a:solidFill>
                <a:effectLst/>
                <a:latin typeface="Bw Modelica" panose="00000600000000000000" pitchFamily="50" charset="0"/>
              </a:rPr>
              <a:t>Esta mentira se ha divulgado entre los judíos hasta el día de hoy.</a:t>
            </a:r>
            <a:endParaRPr lang="es-EC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75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828261" y="381783"/>
            <a:ext cx="2306068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fraude ideado por los líderes judíos para ocultar la resurrección de Cristo revela hasta dónde puede llegar el corazón humano cuando se niega a aceptar la verdad, pero la verdad de Dios no puede ser encadenada. 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57658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institución del sábado es sempiterna porque fue establecida por Dios desde la creación como un recordativo perpetuo de su poder creador y de su amor hacia la humanidad, y trasciende como un símbolo eterno de la relación entre Dios y el hombre.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653214" y="381783"/>
            <a:ext cx="226153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honrosa sepultura de Cristo fue una manifestación del cuidado providencial de Dios, quien movió los corazones de José de Arimatea y Nicodemo para darle al Salvador una tumba digna, cumpliendo así las profecías.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58633" y="381783"/>
            <a:ext cx="2403436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tumba vacía es el testimonio más poderoso de la victoria de Cristo sobre la muerte y el pecado; su resurrección confirmó su divinidad, dio esperanza a los creyentes y aseguró la promesa de vida eterna para todos los que confían en Él.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405951" y="381783"/>
            <a:ext cx="2378428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discípulos y las mujeres que corrieron presurosos al encuentro con Cristo resucitado reflejan el ardor y la fe de un corazón que ama de verdad al Salvador, y tiene la certeza de que en Él hallará vida, consuelo y victoria.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09149" y="3104384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confiar en que la resurrección de Cristo garantiza mi esperanza de vida eterna y me comprometo a compartir esta verdad con otros!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509149" y="242062"/>
            <a:ext cx="63583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 realmente murió y resucitó al tercer día como vencedor de la muerte, confirmando su divinidad y el cumplimiento del plan de redención.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1259839</TotalTime>
  <Words>1518</Words>
  <Application>Microsoft Office PowerPoint</Application>
  <PresentationFormat>Panorámica</PresentationFormat>
  <Paragraphs>126</Paragraphs>
  <Slides>20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user01</cp:lastModifiedBy>
  <cp:revision>9518</cp:revision>
  <dcterms:created xsi:type="dcterms:W3CDTF">2017-06-02T15:34:13Z</dcterms:created>
  <dcterms:modified xsi:type="dcterms:W3CDTF">2025-11-14T02:28:27Z</dcterms:modified>
</cp:coreProperties>
</file>