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65" r:id="rId10"/>
    <p:sldId id="550" r:id="rId11"/>
    <p:sldId id="558" r:id="rId12"/>
    <p:sldId id="538" r:id="rId13"/>
    <p:sldId id="566" r:id="rId14"/>
    <p:sldId id="567" r:id="rId15"/>
    <p:sldId id="570" r:id="rId16"/>
    <p:sldId id="276" r:id="rId17"/>
    <p:sldId id="265" r:id="rId18"/>
    <p:sldId id="393" r:id="rId1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5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Aunque sus compañeros le aseguraron que habían visto al Señor resucitado, Tomás reaccionó con incredulidad…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…Tomás permitió que los celos y la incredulidad dominasen su mente y corazón, le afectaba que Jesús no se hubiese revelado a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Somos llamados a cultivar una fe firme en Jesús y rechazar toda incredulidad, porque la duda debilita nuestra experiencia cristiana.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878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030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0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Las palabras de Jesús señalan que conocía las luchas internas de Tomás, y a fin de disipar sus dudas se presentó ante él y le ofreció exactamente la evidencia que necesitaba para creer…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no lo reprendió con dureza, sino que, por medio del amor, la comprensión y la revelación personal lo condujo a una confianza plena en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006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71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Estas personas necesitan experimentar por sí mismas antes de creer, por tanto…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instruirles con paciencia, mansedumbre, fidelidad y un testimonio coherente de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EECF168-1F17-4988-A0EB-44F46A7E061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 debemos forzar ni presionar, sino acompañarlos sin abandonar nuestras convicciones.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D5680A-AFA7-467A-B1E7-95FCE2CEEDFC}" type="parTrans" cxnId="{17ABBCD8-B2B5-4856-9F0A-9C5D125639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700238E-9E6C-4BD7-AC9A-11047279DCE8}" type="sibTrans" cxnId="{17ABBCD8-B2B5-4856-9F0A-9C5D125639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5"/>
      <dgm:spPr/>
    </dgm:pt>
    <dgm:pt modelId="{C16FA311-1A6B-41BD-8920-954F5966D096}" type="pres">
      <dgm:prSet presAssocID="{CCDB600E-6853-400B-9F3A-E1C9CB4AB78F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5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5"/>
      <dgm:spPr/>
    </dgm:pt>
    <dgm:pt modelId="{05920144-7703-48CD-9EF6-A3C34B616019}" type="pres">
      <dgm:prSet presAssocID="{B1530D3C-0750-46D8-AAE7-A2C0F840A60D}" presName="ParentText" presStyleLbl="revTx" presStyleIdx="1" presStyleCnt="3" custScaleX="102146">
        <dgm:presLayoutVars>
          <dgm:chMax val="0"/>
          <dgm:chPref val="0"/>
          <dgm:bulletEnabled val="1"/>
        </dgm:presLayoutVars>
      </dgm:prSet>
      <dgm:spPr/>
    </dgm:pt>
    <dgm:pt modelId="{9CDE6E0C-9264-43B0-AEBB-E8134E6EC62C}" type="pres">
      <dgm:prSet presAssocID="{B1530D3C-0750-46D8-AAE7-A2C0F840A60D}" presName="Triangle" presStyleLbl="alignNode1" presStyleIdx="3" presStyleCnt="5"/>
      <dgm:spPr/>
    </dgm:pt>
    <dgm:pt modelId="{32A63FCD-5878-4A97-96FE-38E975F5184C}" type="pres">
      <dgm:prSet presAssocID="{F4DC7537-A8D6-4776-8C27-23E1D184FA71}" presName="sibTrans" presStyleCnt="0"/>
      <dgm:spPr/>
    </dgm:pt>
    <dgm:pt modelId="{D84FDB73-AC08-457D-92E4-119573EAA405}" type="pres">
      <dgm:prSet presAssocID="{F4DC7537-A8D6-4776-8C27-23E1D184FA71}" presName="space" presStyleCnt="0"/>
      <dgm:spPr/>
    </dgm:pt>
    <dgm:pt modelId="{279B71A4-E237-4E3F-BEA2-8BB1490F7F34}" type="pres">
      <dgm:prSet presAssocID="{5EECF168-1F17-4988-A0EB-44F46A7E0612}" presName="composite" presStyleCnt="0"/>
      <dgm:spPr/>
    </dgm:pt>
    <dgm:pt modelId="{BF571D56-32FD-49D1-BD3E-B3505B9C4DAB}" type="pres">
      <dgm:prSet presAssocID="{5EECF168-1F17-4988-A0EB-44F46A7E0612}" presName="LShape" presStyleLbl="alignNode1" presStyleIdx="4" presStyleCnt="5"/>
      <dgm:spPr/>
    </dgm:pt>
    <dgm:pt modelId="{84803F59-1547-400A-A58C-D374ABC69F59}" type="pres">
      <dgm:prSet presAssocID="{5EECF168-1F17-4988-A0EB-44F46A7E061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FF3B3683-9EA8-4259-8744-22A6EF941A61}" type="presOf" srcId="{5EECF168-1F17-4988-A0EB-44F46A7E0612}" destId="{84803F59-1547-400A-A58C-D374ABC69F59}" srcOrd="0" destOrd="0" presId="urn:microsoft.com/office/officeart/2009/3/layout/StepUpProcess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17ABBCD8-B2B5-4856-9F0A-9C5D1256392E}" srcId="{1AADCB15-8E72-46EA-A9D5-B2A137D86947}" destId="{5EECF168-1F17-4988-A0EB-44F46A7E0612}" srcOrd="2" destOrd="0" parTransId="{73D5680A-AFA7-467A-B1E7-95FCE2CEEDFC}" sibTransId="{C700238E-9E6C-4BD7-AC9A-11047279DCE8}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  <dgm:cxn modelId="{77B19823-596E-4D5D-8E2D-0E0E617BCCCF}" type="presParOf" srcId="{0F19D0D4-14B1-4D7A-930F-B441A278FDA5}" destId="{9CDE6E0C-9264-43B0-AEBB-E8134E6EC62C}" srcOrd="2" destOrd="0" presId="urn:microsoft.com/office/officeart/2009/3/layout/StepUpProcess"/>
    <dgm:cxn modelId="{1FE444A2-73AA-48C7-A8CA-52E9609BF1C8}" type="presParOf" srcId="{55EAE2E4-C427-4F8E-9E86-29F143C8D891}" destId="{32A63FCD-5878-4A97-96FE-38E975F5184C}" srcOrd="3" destOrd="0" presId="urn:microsoft.com/office/officeart/2009/3/layout/StepUpProcess"/>
    <dgm:cxn modelId="{5B163D87-5418-432B-B407-6FCBFB2738EC}" type="presParOf" srcId="{32A63FCD-5878-4A97-96FE-38E975F5184C}" destId="{D84FDB73-AC08-457D-92E4-119573EAA405}" srcOrd="0" destOrd="0" presId="urn:microsoft.com/office/officeart/2009/3/layout/StepUpProcess"/>
    <dgm:cxn modelId="{8A107952-3C3C-425E-ABD9-06C3625579A2}" type="presParOf" srcId="{55EAE2E4-C427-4F8E-9E86-29F143C8D891}" destId="{279B71A4-E237-4E3F-BEA2-8BB1490F7F34}" srcOrd="4" destOrd="0" presId="urn:microsoft.com/office/officeart/2009/3/layout/StepUpProcess"/>
    <dgm:cxn modelId="{3758742F-C18D-405A-A7BA-2E7E879B6615}" type="presParOf" srcId="{279B71A4-E237-4E3F-BEA2-8BB1490F7F34}" destId="{BF571D56-32FD-49D1-BD3E-B3505B9C4DAB}" srcOrd="0" destOrd="0" presId="urn:microsoft.com/office/officeart/2009/3/layout/StepUpProcess"/>
    <dgm:cxn modelId="{69FA74FC-5EB8-403F-A279-39BA65309CCF}" type="presParOf" srcId="{279B71A4-E237-4E3F-BEA2-8BB1490F7F34}" destId="{84803F59-1547-400A-A58C-D374ABC69F5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0CA04B-84E4-473A-A02A-1020780B9413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6A57FF91-E460-471B-A9EB-229BEA1D9B0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Cristo le reprendió con suavidad y lo llamó a no depender de señales visibles…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2A7732F-ADCB-42D7-AE21-EAB9083E9351}" type="parTrans" cxnId="{105A9327-57DB-4336-89E7-8A44B07594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8DBC46F-EBD7-4889-8D1F-D53E0F10B87A}" type="sibTrans" cxnId="{105A9327-57DB-4336-89E7-8A44B075942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D5048F1-A0AD-4CCB-B3AE-65F378AB09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…sino de la confianza en la Palabra de Dios y en el testimonio de los creyentes.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5ABA2B6-15EF-4AB3-B73B-1C9DE18E9803}" type="parTrans" cxnId="{BD150F7B-0061-481A-9C56-B643A81ADE1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B5E532C-8C23-4CCB-BF6C-9D66C09263DE}" type="sibTrans" cxnId="{BD150F7B-0061-481A-9C56-B643A81ADE1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616042C-2185-4D61-9578-353B5433945B}" type="pres">
      <dgm:prSet presAssocID="{EE0CA04B-84E4-473A-A02A-1020780B9413}" presName="Name0" presStyleCnt="0">
        <dgm:presLayoutVars>
          <dgm:dir/>
          <dgm:resizeHandles val="exact"/>
        </dgm:presLayoutVars>
      </dgm:prSet>
      <dgm:spPr/>
    </dgm:pt>
    <dgm:pt modelId="{C6EE75C2-317B-4251-B15C-485E35C2AC2B}" type="pres">
      <dgm:prSet presAssocID="{6A57FF91-E460-471B-A9EB-229BEA1D9B04}" presName="node" presStyleLbl="node1" presStyleIdx="0" presStyleCnt="2">
        <dgm:presLayoutVars>
          <dgm:bulletEnabled val="1"/>
        </dgm:presLayoutVars>
      </dgm:prSet>
      <dgm:spPr/>
    </dgm:pt>
    <dgm:pt modelId="{E4CC3571-0687-4112-A08D-05C736885F9B}" type="pres">
      <dgm:prSet presAssocID="{F8DBC46F-EBD7-4889-8D1F-D53E0F10B87A}" presName="sibTrans" presStyleLbl="sibTrans2D1" presStyleIdx="0" presStyleCnt="1"/>
      <dgm:spPr/>
    </dgm:pt>
    <dgm:pt modelId="{53AA33EB-47E2-447A-B364-F7C1CF4CA192}" type="pres">
      <dgm:prSet presAssocID="{F8DBC46F-EBD7-4889-8D1F-D53E0F10B87A}" presName="connectorText" presStyleLbl="sibTrans2D1" presStyleIdx="0" presStyleCnt="1"/>
      <dgm:spPr/>
    </dgm:pt>
    <dgm:pt modelId="{0E1D2329-C1EE-4E5A-A3B8-080AFDEA3D98}" type="pres">
      <dgm:prSet presAssocID="{5D5048F1-A0AD-4CCB-B3AE-65F378AB09D7}" presName="node" presStyleLbl="node1" presStyleIdx="1" presStyleCnt="2">
        <dgm:presLayoutVars>
          <dgm:bulletEnabled val="1"/>
        </dgm:presLayoutVars>
      </dgm:prSet>
      <dgm:spPr/>
    </dgm:pt>
  </dgm:ptLst>
  <dgm:cxnLst>
    <dgm:cxn modelId="{38C4760F-6BF5-4C51-9F9D-B0580B77303C}" type="presOf" srcId="{6A57FF91-E460-471B-A9EB-229BEA1D9B04}" destId="{C6EE75C2-317B-4251-B15C-485E35C2AC2B}" srcOrd="0" destOrd="0" presId="urn:microsoft.com/office/officeart/2005/8/layout/process1"/>
    <dgm:cxn modelId="{105A9327-57DB-4336-89E7-8A44B075942A}" srcId="{EE0CA04B-84E4-473A-A02A-1020780B9413}" destId="{6A57FF91-E460-471B-A9EB-229BEA1D9B04}" srcOrd="0" destOrd="0" parTransId="{D2A7732F-ADCB-42D7-AE21-EAB9083E9351}" sibTransId="{F8DBC46F-EBD7-4889-8D1F-D53E0F10B87A}"/>
    <dgm:cxn modelId="{B35B4A29-1A95-4BD7-B730-A4B08F23C763}" type="presOf" srcId="{F8DBC46F-EBD7-4889-8D1F-D53E0F10B87A}" destId="{E4CC3571-0687-4112-A08D-05C736885F9B}" srcOrd="0" destOrd="0" presId="urn:microsoft.com/office/officeart/2005/8/layout/process1"/>
    <dgm:cxn modelId="{BD150F7B-0061-481A-9C56-B643A81ADE1C}" srcId="{EE0CA04B-84E4-473A-A02A-1020780B9413}" destId="{5D5048F1-A0AD-4CCB-B3AE-65F378AB09D7}" srcOrd="1" destOrd="0" parTransId="{A5ABA2B6-15EF-4AB3-B73B-1C9DE18E9803}" sibTransId="{7B5E532C-8C23-4CCB-BF6C-9D66C09263DE}"/>
    <dgm:cxn modelId="{A2B95780-D88D-4CE1-A0E2-AC5F707B2FDF}" type="presOf" srcId="{EE0CA04B-84E4-473A-A02A-1020780B9413}" destId="{F616042C-2185-4D61-9578-353B5433945B}" srcOrd="0" destOrd="0" presId="urn:microsoft.com/office/officeart/2005/8/layout/process1"/>
    <dgm:cxn modelId="{A3F9D88F-D5C3-4F2C-A9BE-A8736F1E5FBC}" type="presOf" srcId="{5D5048F1-A0AD-4CCB-B3AE-65F378AB09D7}" destId="{0E1D2329-C1EE-4E5A-A3B8-080AFDEA3D98}" srcOrd="0" destOrd="0" presId="urn:microsoft.com/office/officeart/2005/8/layout/process1"/>
    <dgm:cxn modelId="{B7280AE9-349C-4E94-81C3-5BF54454A49D}" type="presOf" srcId="{F8DBC46F-EBD7-4889-8D1F-D53E0F10B87A}" destId="{53AA33EB-47E2-447A-B364-F7C1CF4CA192}" srcOrd="1" destOrd="0" presId="urn:microsoft.com/office/officeart/2005/8/layout/process1"/>
    <dgm:cxn modelId="{536D5E31-7862-4C94-944B-AE85163F14F8}" type="presParOf" srcId="{F616042C-2185-4D61-9578-353B5433945B}" destId="{C6EE75C2-317B-4251-B15C-485E35C2AC2B}" srcOrd="0" destOrd="0" presId="urn:microsoft.com/office/officeart/2005/8/layout/process1"/>
    <dgm:cxn modelId="{6A9BBA8C-2FC4-4AB6-BF38-8D8E183650D9}" type="presParOf" srcId="{F616042C-2185-4D61-9578-353B5433945B}" destId="{E4CC3571-0687-4112-A08D-05C736885F9B}" srcOrd="1" destOrd="0" presId="urn:microsoft.com/office/officeart/2005/8/layout/process1"/>
    <dgm:cxn modelId="{6B0D44E3-E80A-4D36-965F-D353F3859D9C}" type="presParOf" srcId="{E4CC3571-0687-4112-A08D-05C736885F9B}" destId="{53AA33EB-47E2-447A-B364-F7C1CF4CA192}" srcOrd="0" destOrd="0" presId="urn:microsoft.com/office/officeart/2005/8/layout/process1"/>
    <dgm:cxn modelId="{EC1BC465-F435-4352-B75A-42D4F1FE74C2}" type="presParOf" srcId="{F616042C-2185-4D61-9578-353B5433945B}" destId="{0E1D2329-C1EE-4E5A-A3B8-080AFDEA3D98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Jesús no discutió con Tomás ni lo trató con dureza; antes bien, movido por amor y bondadosa consideración se reveló a sí mismo…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…incluso aceptando las condiciones que el propio Tomás había puesto para creer…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…esto nos enseña que a los de corazón vacilante no se les gana con discusiones, sino revelando a Cristo mismo, su amor, su misericordia, y su sacrificio.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0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milagros de Cristo fueron registrados para fortalecer nuestra fe y conducirnos al reconocimiento de Jesús como el Hijo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…Dios nunca pide que creamos sin fundamentos, nos ha dado evidencia suficiente, pero estas no eliminan la posibilidad de dudar…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…porque Dios desea que la fe sea una elección consciente y voluntaria, basada en la confianza.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4297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4308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4566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había citado a sus discípulos a una reunión con él en Galilea, y ellos llegando se reunieron cerca del mar donde habían pasado con Cristo gran parte de su ministerio…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…mientras esperaban nuevas instrucciones del Maestro, ellos decidieron ir a pescar, pero pasaron toda la noche sin pescar nada, esto preparó el escenario para que Jesús se revelara por tercera vez.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37004" custScaleY="88448" custLinFactNeighborX="-50332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37004" custScaleY="99510" custLinFactNeighborX="-50332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0486BA8-C6C0-43F4-A4FF-33E5B21A8DAE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Al amanecer,</a:t>
          </a:r>
          <a:r>
            <a:rPr lang="es-ES" sz="2200" dirty="0">
              <a:latin typeface="Bw Modelica" panose="00000600000000000000" pitchFamily="50" charset="0"/>
            </a:rPr>
            <a:t> Jesús se acercó a ellos desde la orilla, y aunque no sabían aún que era el Señor, obedecieron…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resultado fue inmediato y sorprendente: las redes se llenaron tanto de peces que no podían sacarlas.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66158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6668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Cuando reconocieron a Jesús, los discípulos se llenaron de gozo, y Pedro se apresuró a ir a su encuentro…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…al llegar a la orilla, Cristo compartió con ellos una comida preparada por Él mismo y creó el ambiente propicio para impartir una lección relacionada con Pedro…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…Jesús lo condujo a declarar públicamente, por tres ocasiones, su amor y su arrepentimiento; y al evidenciarse su verdadera conversión, el Maestro reafirmó su llamado pastoral</a:t>
          </a:r>
          <a:r>
            <a:rPr lang="es-EC" sz="2100" dirty="0">
              <a:latin typeface="Bw Modelica" panose="00000600000000000000" pitchFamily="50" charset="0"/>
            </a:rPr>
            <a:t>.</a:t>
          </a: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712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105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 fin de quedarse fortalecido para la prueba final de su fe, el Salvador le dio a conocer a Pedro cómo habría de morir…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…Pedro no quedó desalentado por la revelación, ahora tenía por gozo dar su vida por el Evangelio.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161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382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E0CA04B-84E4-473A-A02A-1020780B9413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6A57FF91-E460-471B-A9EB-229BEA1D9B0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Pedro, siendo judío y extranjero en territorio romano, fue condenado primero a ser azotado y luego a morir crucificado…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2A7732F-ADCB-42D7-AE21-EAB9083E9351}" type="parTrans" cxnId="{105A9327-57DB-4336-89E7-8A44B07594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8DBC46F-EBD7-4889-8D1F-D53E0F10B87A}" type="sibTrans" cxnId="{105A9327-57DB-4336-89E7-8A44B075942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D5048F1-A0AD-4CCB-B3AE-65F378AB09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…él pidió ser crucificado cabeza abajo, porque no se consideraba digno de morir de la misma manera que su Maestro.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5ABA2B6-15EF-4AB3-B73B-1C9DE18E9803}" type="parTrans" cxnId="{BD150F7B-0061-481A-9C56-B643A81ADE1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B5E532C-8C23-4CCB-BF6C-9D66C09263DE}" type="sibTrans" cxnId="{BD150F7B-0061-481A-9C56-B643A81ADE1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616042C-2185-4D61-9578-353B5433945B}" type="pres">
      <dgm:prSet presAssocID="{EE0CA04B-84E4-473A-A02A-1020780B9413}" presName="Name0" presStyleCnt="0">
        <dgm:presLayoutVars>
          <dgm:dir/>
          <dgm:resizeHandles val="exact"/>
        </dgm:presLayoutVars>
      </dgm:prSet>
      <dgm:spPr/>
    </dgm:pt>
    <dgm:pt modelId="{C6EE75C2-317B-4251-B15C-485E35C2AC2B}" type="pres">
      <dgm:prSet presAssocID="{6A57FF91-E460-471B-A9EB-229BEA1D9B04}" presName="node" presStyleLbl="node1" presStyleIdx="0" presStyleCnt="2">
        <dgm:presLayoutVars>
          <dgm:bulletEnabled val="1"/>
        </dgm:presLayoutVars>
      </dgm:prSet>
      <dgm:spPr/>
    </dgm:pt>
    <dgm:pt modelId="{E4CC3571-0687-4112-A08D-05C736885F9B}" type="pres">
      <dgm:prSet presAssocID="{F8DBC46F-EBD7-4889-8D1F-D53E0F10B87A}" presName="sibTrans" presStyleLbl="sibTrans2D1" presStyleIdx="0" presStyleCnt="1"/>
      <dgm:spPr/>
    </dgm:pt>
    <dgm:pt modelId="{53AA33EB-47E2-447A-B364-F7C1CF4CA192}" type="pres">
      <dgm:prSet presAssocID="{F8DBC46F-EBD7-4889-8D1F-D53E0F10B87A}" presName="connectorText" presStyleLbl="sibTrans2D1" presStyleIdx="0" presStyleCnt="1"/>
      <dgm:spPr/>
    </dgm:pt>
    <dgm:pt modelId="{0E1D2329-C1EE-4E5A-A3B8-080AFDEA3D98}" type="pres">
      <dgm:prSet presAssocID="{5D5048F1-A0AD-4CCB-B3AE-65F378AB09D7}" presName="node" presStyleLbl="node1" presStyleIdx="1" presStyleCnt="2">
        <dgm:presLayoutVars>
          <dgm:bulletEnabled val="1"/>
        </dgm:presLayoutVars>
      </dgm:prSet>
      <dgm:spPr/>
    </dgm:pt>
  </dgm:ptLst>
  <dgm:cxnLst>
    <dgm:cxn modelId="{38C4760F-6BF5-4C51-9F9D-B0580B77303C}" type="presOf" srcId="{6A57FF91-E460-471B-A9EB-229BEA1D9B04}" destId="{C6EE75C2-317B-4251-B15C-485E35C2AC2B}" srcOrd="0" destOrd="0" presId="urn:microsoft.com/office/officeart/2005/8/layout/process1"/>
    <dgm:cxn modelId="{105A9327-57DB-4336-89E7-8A44B075942A}" srcId="{EE0CA04B-84E4-473A-A02A-1020780B9413}" destId="{6A57FF91-E460-471B-A9EB-229BEA1D9B04}" srcOrd="0" destOrd="0" parTransId="{D2A7732F-ADCB-42D7-AE21-EAB9083E9351}" sibTransId="{F8DBC46F-EBD7-4889-8D1F-D53E0F10B87A}"/>
    <dgm:cxn modelId="{B35B4A29-1A95-4BD7-B730-A4B08F23C763}" type="presOf" srcId="{F8DBC46F-EBD7-4889-8D1F-D53E0F10B87A}" destId="{E4CC3571-0687-4112-A08D-05C736885F9B}" srcOrd="0" destOrd="0" presId="urn:microsoft.com/office/officeart/2005/8/layout/process1"/>
    <dgm:cxn modelId="{BD150F7B-0061-481A-9C56-B643A81ADE1C}" srcId="{EE0CA04B-84E4-473A-A02A-1020780B9413}" destId="{5D5048F1-A0AD-4CCB-B3AE-65F378AB09D7}" srcOrd="1" destOrd="0" parTransId="{A5ABA2B6-15EF-4AB3-B73B-1C9DE18E9803}" sibTransId="{7B5E532C-8C23-4CCB-BF6C-9D66C09263DE}"/>
    <dgm:cxn modelId="{A2B95780-D88D-4CE1-A0E2-AC5F707B2FDF}" type="presOf" srcId="{EE0CA04B-84E4-473A-A02A-1020780B9413}" destId="{F616042C-2185-4D61-9578-353B5433945B}" srcOrd="0" destOrd="0" presId="urn:microsoft.com/office/officeart/2005/8/layout/process1"/>
    <dgm:cxn modelId="{A3F9D88F-D5C3-4F2C-A9BE-A8736F1E5FBC}" type="presOf" srcId="{5D5048F1-A0AD-4CCB-B3AE-65F378AB09D7}" destId="{0E1D2329-C1EE-4E5A-A3B8-080AFDEA3D98}" srcOrd="0" destOrd="0" presId="urn:microsoft.com/office/officeart/2005/8/layout/process1"/>
    <dgm:cxn modelId="{B7280AE9-349C-4E94-81C3-5BF54454A49D}" type="presOf" srcId="{F8DBC46F-EBD7-4889-8D1F-D53E0F10B87A}" destId="{53AA33EB-47E2-447A-B364-F7C1CF4CA192}" srcOrd="1" destOrd="0" presId="urn:microsoft.com/office/officeart/2005/8/layout/process1"/>
    <dgm:cxn modelId="{536D5E31-7862-4C94-944B-AE85163F14F8}" type="presParOf" srcId="{F616042C-2185-4D61-9578-353B5433945B}" destId="{C6EE75C2-317B-4251-B15C-485E35C2AC2B}" srcOrd="0" destOrd="0" presId="urn:microsoft.com/office/officeart/2005/8/layout/process1"/>
    <dgm:cxn modelId="{6A9BBA8C-2FC4-4AB6-BF38-8D8E183650D9}" type="presParOf" srcId="{F616042C-2185-4D61-9578-353B5433945B}" destId="{E4CC3571-0687-4112-A08D-05C736885F9B}" srcOrd="1" destOrd="0" presId="urn:microsoft.com/office/officeart/2005/8/layout/process1"/>
    <dgm:cxn modelId="{6B0D44E3-E80A-4D36-965F-D353F3859D9C}" type="presParOf" srcId="{E4CC3571-0687-4112-A08D-05C736885F9B}" destId="{53AA33EB-47E2-447A-B364-F7C1CF4CA192}" srcOrd="0" destOrd="0" presId="urn:microsoft.com/office/officeart/2005/8/layout/process1"/>
    <dgm:cxn modelId="{EC1BC465-F435-4352-B75A-42D4F1FE74C2}" type="presParOf" srcId="{F616042C-2185-4D61-9578-353B5433945B}" destId="{0E1D2329-C1EE-4E5A-A3B8-080AFDEA3D98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96" y="21227"/>
          <a:ext cx="5317724" cy="13401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Aunque sus compañeros le aseguraron que habían visto al Señor resucitado, Tomás reaccionó con incredulidad…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8017" y="86648"/>
        <a:ext cx="5186882" cy="1209320"/>
      </dsp:txXfrm>
    </dsp:sp>
    <dsp:sp modelId="{9D041828-6AD9-46A5-9720-92B6CDC6F09B}">
      <dsp:nvSpPr>
        <dsp:cNvPr id="0" name=""/>
        <dsp:cNvSpPr/>
      </dsp:nvSpPr>
      <dsp:spPr>
        <a:xfrm>
          <a:off x="2596" y="1594211"/>
          <a:ext cx="5317724" cy="141126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…Tomás permitió que los celos y la incredulidad dominasen su mente y corazón, le afectaba que Jesús no se hubiese revelado a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1488" y="1663103"/>
        <a:ext cx="5179940" cy="1273482"/>
      </dsp:txXfrm>
    </dsp:sp>
    <dsp:sp modelId="{EBB866DD-D083-4ED5-84F5-2F33000EBA59}">
      <dsp:nvSpPr>
        <dsp:cNvPr id="0" name=""/>
        <dsp:cNvSpPr/>
      </dsp:nvSpPr>
      <dsp:spPr>
        <a:xfrm>
          <a:off x="2596" y="3238298"/>
          <a:ext cx="5317724" cy="140144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Somos llamados a cultivar una fe firme en Jesús y rechazar toda incredulidad, porque la duda debilita nuestra experiencia cristiana.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1009" y="3306711"/>
        <a:ext cx="5180898" cy="1264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195882"/>
          <a:ext cx="5075684" cy="21406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no lo reprendió con dureza, sino que, por medio del amor, la comprensión y la revelación personal lo condujo a una confianza plena en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95882"/>
        <a:ext cx="5075684" cy="2140683"/>
      </dsp:txXfrm>
    </dsp:sp>
    <dsp:sp modelId="{EB05ED16-170E-4ABA-A9FC-1E534D3C8009}">
      <dsp:nvSpPr>
        <dsp:cNvPr id="0" name=""/>
        <dsp:cNvSpPr/>
      </dsp:nvSpPr>
      <dsp:spPr>
        <a:xfrm rot="10800000">
          <a:off x="0" y="12350"/>
          <a:ext cx="5075684" cy="326368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palabras de Jesús señalan que conocía las luchas internas de Tomás, y a fin de disipar sus dudas se presentó ante él y le ofreció exactamente la evidencia que necesitaba para creer…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2350"/>
        <a:ext cx="5075684" cy="21206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491886" y="1223743"/>
          <a:ext cx="1471515" cy="244856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246253" y="1955337"/>
          <a:ext cx="2210581" cy="193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Estas personas necesitan experimentar por sí mismas antes de creer, por tanto…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6253" y="1955337"/>
        <a:ext cx="2210581" cy="1937704"/>
      </dsp:txXfrm>
    </dsp:sp>
    <dsp:sp modelId="{6BC8B5A8-B0AD-44EF-966C-82EEF7D2AFDB}">
      <dsp:nvSpPr>
        <dsp:cNvPr id="0" name=""/>
        <dsp:cNvSpPr/>
      </dsp:nvSpPr>
      <dsp:spPr>
        <a:xfrm>
          <a:off x="2039744" y="1043476"/>
          <a:ext cx="417090" cy="417090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3198070" y="554095"/>
          <a:ext cx="1471515" cy="244856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2928718" y="1285689"/>
          <a:ext cx="2258020" cy="193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instruirles con paciencia, mansedumbre, fidelidad y un testimonio coherente de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28718" y="1285689"/>
        <a:ext cx="2258020" cy="1937704"/>
      </dsp:txXfrm>
    </dsp:sp>
    <dsp:sp modelId="{9CDE6E0C-9264-43B0-AEBB-E8134E6EC62C}">
      <dsp:nvSpPr>
        <dsp:cNvPr id="0" name=""/>
        <dsp:cNvSpPr/>
      </dsp:nvSpPr>
      <dsp:spPr>
        <a:xfrm>
          <a:off x="4745928" y="373828"/>
          <a:ext cx="417090" cy="417090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71D56-32FD-49D1-BD3E-B3505B9C4DAB}">
      <dsp:nvSpPr>
        <dsp:cNvPr id="0" name=""/>
        <dsp:cNvSpPr/>
      </dsp:nvSpPr>
      <dsp:spPr>
        <a:xfrm rot="5400000">
          <a:off x="5904254" y="-115552"/>
          <a:ext cx="1471515" cy="244856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03F59-1547-400A-A58C-D374ABC69F59}">
      <dsp:nvSpPr>
        <dsp:cNvPr id="0" name=""/>
        <dsp:cNvSpPr/>
      </dsp:nvSpPr>
      <dsp:spPr>
        <a:xfrm>
          <a:off x="5658621" y="616041"/>
          <a:ext cx="2210581" cy="193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debemos forzar ni presionar, sino acompañarlos sin abandonar nuestras convicciones.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658621" y="616041"/>
        <a:ext cx="2210581" cy="19377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EE75C2-317B-4251-B15C-485E35C2AC2B}">
      <dsp:nvSpPr>
        <dsp:cNvPr id="0" name=""/>
        <dsp:cNvSpPr/>
      </dsp:nvSpPr>
      <dsp:spPr>
        <a:xfrm>
          <a:off x="5250" y="0"/>
          <a:ext cx="3196781" cy="13349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le reprendió con suavidad y lo llamó a no depender de señales visibles…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351" y="39101"/>
        <a:ext cx="3118579" cy="1256788"/>
      </dsp:txXfrm>
    </dsp:sp>
    <dsp:sp modelId="{E4CC3571-0687-4112-A08D-05C736885F9B}">
      <dsp:nvSpPr>
        <dsp:cNvPr id="0" name=""/>
        <dsp:cNvSpPr/>
      </dsp:nvSpPr>
      <dsp:spPr>
        <a:xfrm>
          <a:off x="3521710" y="271094"/>
          <a:ext cx="677717" cy="7928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521710" y="429654"/>
        <a:ext cx="474402" cy="475681"/>
      </dsp:txXfrm>
    </dsp:sp>
    <dsp:sp modelId="{0E1D2329-C1EE-4E5A-A3B8-080AFDEA3D98}">
      <dsp:nvSpPr>
        <dsp:cNvPr id="0" name=""/>
        <dsp:cNvSpPr/>
      </dsp:nvSpPr>
      <dsp:spPr>
        <a:xfrm>
          <a:off x="4480744" y="0"/>
          <a:ext cx="3196781" cy="13349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…sino de la confianza en la Palabra de Dios y en el testimonio de los creyentes.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519845" y="39101"/>
        <a:ext cx="3118579" cy="12567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97" y="34601"/>
          <a:ext cx="7162532" cy="8855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Jesús no discutió con Tomás ni lo trató con dureza; antes bien, movido por amor y bondadosa consideración se reveló a sí mismo…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497" y="34601"/>
        <a:ext cx="7162532" cy="885501"/>
      </dsp:txXfrm>
    </dsp:sp>
    <dsp:sp modelId="{9D041828-6AD9-46A5-9720-92B6CDC6F09B}">
      <dsp:nvSpPr>
        <dsp:cNvPr id="0" name=""/>
        <dsp:cNvSpPr/>
      </dsp:nvSpPr>
      <dsp:spPr>
        <a:xfrm>
          <a:off x="3497" y="1071880"/>
          <a:ext cx="7162532" cy="8926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…incluso aceptando las condiciones que el propio Tomás había puesto para creer…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497" y="1071880"/>
        <a:ext cx="7162532" cy="892604"/>
      </dsp:txXfrm>
    </dsp:sp>
    <dsp:sp modelId="{EBB866DD-D083-4ED5-84F5-2F33000EBA59}">
      <dsp:nvSpPr>
        <dsp:cNvPr id="0" name=""/>
        <dsp:cNvSpPr/>
      </dsp:nvSpPr>
      <dsp:spPr>
        <a:xfrm>
          <a:off x="3497" y="2116262"/>
          <a:ext cx="7162532" cy="88765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…esto nos enseña que a los de corazón vacilante no se les gana con discusiones, sino revelando a Cristo mismo, su amor, su misericordia, y su sacrificio.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497" y="2116262"/>
        <a:ext cx="7162532" cy="8876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41" y="1708"/>
          <a:ext cx="5408974" cy="12852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milagros de Cristo fueron registrados para fortalecer nuestra fe y conducirnos al reconocimiento de Jesús como el Hijo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382" y="64449"/>
        <a:ext cx="5283492" cy="1159783"/>
      </dsp:txXfrm>
    </dsp:sp>
    <dsp:sp modelId="{EBB866DD-D083-4ED5-84F5-2F33000EBA59}">
      <dsp:nvSpPr>
        <dsp:cNvPr id="0" name=""/>
        <dsp:cNvSpPr/>
      </dsp:nvSpPr>
      <dsp:spPr>
        <a:xfrm>
          <a:off x="2641" y="1436527"/>
          <a:ext cx="5408974" cy="12886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…Dios nunca pide que creamos sin fundamentos, nos ha dado evidencia suficiente, pero estas no eliminan la posibilidad de dudar…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547" y="1499433"/>
        <a:ext cx="5283162" cy="1162833"/>
      </dsp:txXfrm>
    </dsp:sp>
    <dsp:sp modelId="{DE88F729-003C-480C-B2C6-A764B77E9997}">
      <dsp:nvSpPr>
        <dsp:cNvPr id="0" name=""/>
        <dsp:cNvSpPr/>
      </dsp:nvSpPr>
      <dsp:spPr>
        <a:xfrm>
          <a:off x="2641" y="2874727"/>
          <a:ext cx="5408974" cy="136575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…porque Dios desea que la fe sea una elección consciente y voluntaria, basada en la confianza.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9312" y="2941398"/>
        <a:ext cx="5275632" cy="12324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758637"/>
          <a:ext cx="5956514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146479" y="32247"/>
          <a:ext cx="5656677" cy="16710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599" tIns="0" rIns="15759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había citado a sus discípulos a una reunión con él en Galilea, y ellos llegando se reunieron cerca del mar donde habían pasado con Cristo gran parte de su ministerio…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8052" y="113820"/>
        <a:ext cx="5493531" cy="1507884"/>
      </dsp:txXfrm>
    </dsp:sp>
    <dsp:sp modelId="{D7EC61CF-5E60-4F5F-8958-30B57E049205}">
      <dsp:nvSpPr>
        <dsp:cNvPr id="0" name=""/>
        <dsp:cNvSpPr/>
      </dsp:nvSpPr>
      <dsp:spPr>
        <a:xfrm>
          <a:off x="0" y="3652419"/>
          <a:ext cx="5956514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146479" y="2717037"/>
          <a:ext cx="5656677" cy="188002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599" tIns="0" rIns="15759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…mientras esperaban nuevas instrucciones del Maestro, ellos decidieron ir a pescar, pero pasaron toda la noche sin pescar nada, esto preparó el escenario para que Jesús se revelara por tercera vez.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8254" y="2808812"/>
        <a:ext cx="5473127" cy="16964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29"/>
          <a:ext cx="4785616" cy="167397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Al amanecer,</a:t>
          </a:r>
          <a:r>
            <a:rPr lang="es-ES" sz="2200" kern="1200" dirty="0">
              <a:latin typeface="Bw Modelica" panose="00000600000000000000" pitchFamily="50" charset="0"/>
            </a:rPr>
            <a:t> Jesús se acercó a ellos desde la orilla, y aunque no sabían aún que era el Señor, obedecieron…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029" y="49258"/>
        <a:ext cx="4687558" cy="1575912"/>
      </dsp:txXfrm>
    </dsp:sp>
    <dsp:sp modelId="{453817D1-3B94-47AE-A879-A8732AC96949}">
      <dsp:nvSpPr>
        <dsp:cNvPr id="0" name=""/>
        <dsp:cNvSpPr/>
      </dsp:nvSpPr>
      <dsp:spPr>
        <a:xfrm rot="5400000">
          <a:off x="1918383" y="1737456"/>
          <a:ext cx="948848" cy="113861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051222" y="1832340"/>
        <a:ext cx="683171" cy="664194"/>
      </dsp:txXfrm>
    </dsp:sp>
    <dsp:sp modelId="{70437E02-45D0-47C9-80E5-FE6E70D5D88D}">
      <dsp:nvSpPr>
        <dsp:cNvPr id="0" name=""/>
        <dsp:cNvSpPr/>
      </dsp:nvSpPr>
      <dsp:spPr>
        <a:xfrm>
          <a:off x="0" y="2939330"/>
          <a:ext cx="4785616" cy="16872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resultado fue inmediato y sorprendente: las redes se llenaron tanto de peces que no podían sacarlas.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416" y="2988746"/>
        <a:ext cx="4686784" cy="15883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71" y="54548"/>
          <a:ext cx="6290287" cy="11474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Cuando reconocieron a Jesús, los discípulos se llenaron de gozo, y Pedro se apresuró a ir a su encuentro…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071" y="54548"/>
        <a:ext cx="6290287" cy="1147440"/>
      </dsp:txXfrm>
    </dsp:sp>
    <dsp:sp modelId="{9D041828-6AD9-46A5-9720-92B6CDC6F09B}">
      <dsp:nvSpPr>
        <dsp:cNvPr id="0" name=""/>
        <dsp:cNvSpPr/>
      </dsp:nvSpPr>
      <dsp:spPr>
        <a:xfrm>
          <a:off x="3071" y="1413499"/>
          <a:ext cx="6290287" cy="13136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…al llegar a la orilla, Cristo compartió con ellos una comida preparada por Él mismo y creó el ambiente propicio para impartir una lección relacionada con Pedro…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071" y="1413499"/>
        <a:ext cx="6290287" cy="1313645"/>
      </dsp:txXfrm>
    </dsp:sp>
    <dsp:sp modelId="{EBB866DD-D083-4ED5-84F5-2F33000EBA59}">
      <dsp:nvSpPr>
        <dsp:cNvPr id="0" name=""/>
        <dsp:cNvSpPr/>
      </dsp:nvSpPr>
      <dsp:spPr>
        <a:xfrm>
          <a:off x="3071" y="2938654"/>
          <a:ext cx="6290287" cy="12369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…Jesús lo condujo a declarar públicamente, por tres ocasiones, su amor y su arrepentimiento; y al evidenciarse su verdadera conversión, el Maestro reafirmó su llamado pastoral</a:t>
          </a:r>
          <a:r>
            <a:rPr lang="es-EC" sz="2100" kern="1200" dirty="0">
              <a:latin typeface="Bw Modelica" panose="00000600000000000000" pitchFamily="50" charset="0"/>
            </a:rPr>
            <a:t>.</a:t>
          </a:r>
        </a:p>
      </dsp:txBody>
      <dsp:txXfrm>
        <a:off x="3071" y="2938654"/>
        <a:ext cx="6290287" cy="123699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13" y="111470"/>
          <a:ext cx="5760588" cy="9602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fin de quedarse fortalecido para la prueba final de su fe, el Salvador le dio a conocer a Pedro cómo habría de morir…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687" y="158344"/>
        <a:ext cx="5666840" cy="866475"/>
      </dsp:txXfrm>
    </dsp:sp>
    <dsp:sp modelId="{9D041828-6AD9-46A5-9720-92B6CDC6F09B}">
      <dsp:nvSpPr>
        <dsp:cNvPr id="0" name=""/>
        <dsp:cNvSpPr/>
      </dsp:nvSpPr>
      <dsp:spPr>
        <a:xfrm>
          <a:off x="2813" y="1187066"/>
          <a:ext cx="5760588" cy="101117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…Pedro no quedó desalentado por la revelación, ahora tenía por gozo dar su vida por el Evangelio.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2174" y="1236427"/>
        <a:ext cx="5661866" cy="91245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EE75C2-317B-4251-B15C-485E35C2AC2B}">
      <dsp:nvSpPr>
        <dsp:cNvPr id="0" name=""/>
        <dsp:cNvSpPr/>
      </dsp:nvSpPr>
      <dsp:spPr>
        <a:xfrm>
          <a:off x="6266" y="0"/>
          <a:ext cx="3815471" cy="173580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Pedro, siendo judío y extranjero en territorio romano, fue condenado primero a ser azotado y luego a morir crucificado…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7106" y="50840"/>
        <a:ext cx="3713791" cy="1634127"/>
      </dsp:txXfrm>
    </dsp:sp>
    <dsp:sp modelId="{E4CC3571-0687-4112-A08D-05C736885F9B}">
      <dsp:nvSpPr>
        <dsp:cNvPr id="0" name=""/>
        <dsp:cNvSpPr/>
      </dsp:nvSpPr>
      <dsp:spPr>
        <a:xfrm>
          <a:off x="4203285" y="394785"/>
          <a:ext cx="808879" cy="94623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203285" y="584032"/>
        <a:ext cx="566215" cy="567742"/>
      </dsp:txXfrm>
    </dsp:sp>
    <dsp:sp modelId="{0E1D2329-C1EE-4E5A-A3B8-080AFDEA3D98}">
      <dsp:nvSpPr>
        <dsp:cNvPr id="0" name=""/>
        <dsp:cNvSpPr/>
      </dsp:nvSpPr>
      <dsp:spPr>
        <a:xfrm>
          <a:off x="5347926" y="0"/>
          <a:ext cx="3815471" cy="173580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…él pidió ser crucificado cabeza abajo, porque no se consideraba digno de morir de la misma manera que su Maestro.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398766" y="50840"/>
        <a:ext cx="3713791" cy="1634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27/11/2025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27/11/2025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8.png"/><Relationship Id="rId10" Type="http://schemas.microsoft.com/office/2007/relationships/diagramDrawing" Target="../diagrams/drawing2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diagramQuickStyle" Target="../diagrams/quickStyle5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12" Type="http://schemas.openxmlformats.org/officeDocument/2006/relationships/diagramLayout" Target="../diagrams/layou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diagramData" Target="../diagrams/data5.xml"/><Relationship Id="rId5" Type="http://schemas.openxmlformats.org/officeDocument/2006/relationships/image" Target="../media/image18.png"/><Relationship Id="rId15" Type="http://schemas.microsoft.com/office/2007/relationships/diagramDrawing" Target="../diagrams/drawing5.xml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Relationship Id="rId14" Type="http://schemas.openxmlformats.org/officeDocument/2006/relationships/diagramColors" Target="../diagrams/colors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image" Target="../media/image33.png"/><Relationship Id="rId7" Type="http://schemas.openxmlformats.org/officeDocument/2006/relationships/diagramData" Target="../diagrams/data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diagramDrawing" Target="../diagrams/drawing8.xml"/><Relationship Id="rId5" Type="http://schemas.openxmlformats.org/officeDocument/2006/relationships/image" Target="../media/image15.jpeg"/><Relationship Id="rId10" Type="http://schemas.openxmlformats.org/officeDocument/2006/relationships/diagramColors" Target="../diagrams/colors8.xml"/><Relationship Id="rId4" Type="http://schemas.openxmlformats.org/officeDocument/2006/relationships/image" Target="../media/image34.png"/><Relationship Id="rId9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diagramQuickStyle" Target="../diagrams/quickStyle11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12" Type="http://schemas.openxmlformats.org/officeDocument/2006/relationships/diagramLayout" Target="../diagrams/layou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5" Type="http://schemas.microsoft.com/office/2007/relationships/diagramDrawing" Target="../diagrams/drawing11.xml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Relationship Id="rId14" Type="http://schemas.openxmlformats.org/officeDocument/2006/relationships/diagramColors" Target="../diagrams/colors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29 de noviembre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997" y="4403695"/>
            <a:ext cx="96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Cambios en el carácter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9CB5214-92BC-99C8-BCA7-89A65FA70B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559" y="306472"/>
            <a:ext cx="653415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FDCEF85-4A06-5EB0-8E01-778B36DEE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46548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9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29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91240" y="1819112"/>
            <a:ext cx="56692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72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Cambios en el carácter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29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Nuestro Salvador no tiene palabras de encomio para los que, en estos últimos días, son de corazón lento para creer, como tampoco elogió al dudoso Tomás...”</a:t>
            </a:r>
            <a:endParaRPr lang="es-EC" sz="3600" b="1" dirty="0"/>
          </a:p>
          <a:p>
            <a:r>
              <a:rPr lang="es-ES" sz="2000" i="1" dirty="0"/>
              <a:t>Testimonios para la iglesia, vol. 2, p. 613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“y no seas incrédulo, sino creyente.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20:27; última parte)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194FE86-755B-4703-B6AC-93E7E816FF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45"/>
          <a:stretch/>
        </p:blipFill>
        <p:spPr>
          <a:xfrm>
            <a:off x="5496791" y="0"/>
            <a:ext cx="6695208" cy="474056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incredulidad de Tomás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110" y="4721298"/>
            <a:ext cx="120797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reaccionó Tomás ante la noticia de la resurrección de Cristo, y por qué se nos ordena vencer esa actitud?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4D30D534-506D-E556-C54B-D2692FB9B101}"/>
              </a:ext>
            </a:extLst>
          </p:cNvPr>
          <p:cNvSpPr/>
          <p:nvPr/>
        </p:nvSpPr>
        <p:spPr>
          <a:xfrm>
            <a:off x="10058004" y="2284487"/>
            <a:ext cx="1267690" cy="488171"/>
          </a:xfrm>
          <a:prstGeom prst="wedgeRectCallout">
            <a:avLst>
              <a:gd name="adj1" fmla="val 25192"/>
              <a:gd name="adj2" fmla="val -12068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Al Señor hemos visto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1AA97133-8941-14A0-EFD3-735CF4D03B16}"/>
              </a:ext>
            </a:extLst>
          </p:cNvPr>
          <p:cNvSpPr/>
          <p:nvPr/>
        </p:nvSpPr>
        <p:spPr>
          <a:xfrm>
            <a:off x="7969827" y="128474"/>
            <a:ext cx="4092149" cy="567902"/>
          </a:xfrm>
          <a:prstGeom prst="wedgeRectCallout">
            <a:avLst>
              <a:gd name="adj1" fmla="val -29068"/>
              <a:gd name="adj2" fmla="val 10128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Si no viere en sus manos la señal de los clavos, y metiere mi dedo en el lugar de los clavos, y metiere mi mano en su costado, no creeré.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26DC7ED-A547-A7D5-C312-7B52B595C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7498531"/>
              </p:ext>
            </p:extLst>
          </p:nvPr>
        </p:nvGraphicFramePr>
        <p:xfrm>
          <a:off x="117763" y="79596"/>
          <a:ext cx="5322918" cy="4660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9" grpId="0" animBg="1"/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82B84A1-FC58-FE94-9ED0-9C9460EBB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30736" cy="389853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Tratando con almas que dudan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3847076"/>
            <a:ext cx="684271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podemos aprender de la forma amorosa en que Jesús reforzó la fe de su discípulo incrédulo?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18" name="Bocadillo: rectángulo 17">
            <a:extLst>
              <a:ext uri="{FF2B5EF4-FFF2-40B4-BE49-F238E27FC236}">
                <a16:creationId xmlns:a16="http://schemas.microsoft.com/office/drawing/2014/main" id="{4A04C833-AC8D-B6E4-1EA6-5C4A5AE8BC42}"/>
              </a:ext>
            </a:extLst>
          </p:cNvPr>
          <p:cNvSpPr/>
          <p:nvPr/>
        </p:nvSpPr>
        <p:spPr>
          <a:xfrm>
            <a:off x="1969374" y="107409"/>
            <a:ext cx="4873336" cy="418773"/>
          </a:xfrm>
          <a:prstGeom prst="wedgeRectCallout">
            <a:avLst>
              <a:gd name="adj1" fmla="val -35204"/>
              <a:gd name="adj2" fmla="val 11285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Pon aquí tu dedo, y mira mis manos; y acerca tu mano, y métela en mi costado; y no seas incrédulo, sino creyente.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6550962"/>
              </p:ext>
            </p:extLst>
          </p:nvPr>
        </p:nvGraphicFramePr>
        <p:xfrm>
          <a:off x="7040499" y="194843"/>
          <a:ext cx="5075684" cy="5348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60CC54BA-4F5B-8BE7-57DC-F761083C1E58}"/>
              </a:ext>
            </a:extLst>
          </p:cNvPr>
          <p:cNvSpPr/>
          <p:nvPr/>
        </p:nvSpPr>
        <p:spPr>
          <a:xfrm>
            <a:off x="4830338" y="2074249"/>
            <a:ext cx="1265662" cy="418773"/>
          </a:xfrm>
          <a:prstGeom prst="wedgeRectCallout">
            <a:avLst>
              <a:gd name="adj1" fmla="val -75432"/>
              <a:gd name="adj2" fmla="val -6827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¡Señor mío, y Dios mío!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Graphic spid="6" grpId="0">
        <p:bldSub>
          <a:bldDgm bld="one"/>
        </p:bldSub>
      </p:bldGraphic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23D1FEF-6041-5FBC-95E9-5B698E4367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02"/>
          <a:stretch/>
        </p:blipFill>
        <p:spPr>
          <a:xfrm>
            <a:off x="8003815" y="0"/>
            <a:ext cx="4188185" cy="435379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Tratando con almas que dudan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5142" y="4267457"/>
            <a:ext cx="120417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deberíamos tratar con quienes dudan de la verdad presente, inclusive lo relacionado con el Espíritu de Profecía?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768011"/>
              </p:ext>
            </p:extLst>
          </p:nvPr>
        </p:nvGraphicFramePr>
        <p:xfrm>
          <a:off x="103197" y="0"/>
          <a:ext cx="7872563" cy="426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E6E0C-9264-43B0-AEBB-E8134E6EC6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571D56-32FD-49D1-BD3E-B3505B9C4D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4803F59-1547-400A-A58C-D374ABC69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657EF40-0F2A-51C6-EAC9-2C774A21C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22228"/>
          <a:stretch>
            <a:fillRect/>
          </a:stretch>
        </p:blipFill>
        <p:spPr>
          <a:xfrm>
            <a:off x="0" y="1567670"/>
            <a:ext cx="4740965" cy="428129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Edificando la fe de los incrédulos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0" y="-5240"/>
            <a:ext cx="44125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reprensión amable dirigió Jesús a Tomás?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DAE40EB-0CD9-BFFE-3C2D-3FE8F7D8A929}"/>
              </a:ext>
            </a:extLst>
          </p:cNvPr>
          <p:cNvSpPr txBox="1"/>
          <p:nvPr/>
        </p:nvSpPr>
        <p:spPr>
          <a:xfrm>
            <a:off x="4899992" y="1555626"/>
            <a:ext cx="73297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lección aprendemos de cómo Jesús trató al apóstol dudoso?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B3669CE-913D-D31B-146A-634C0BB94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85913"/>
              </p:ext>
            </p:extLst>
          </p:nvPr>
        </p:nvGraphicFramePr>
        <p:xfrm>
          <a:off x="4379199" y="112095"/>
          <a:ext cx="7682777" cy="133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844B3E68-F742-484B-7D60-ACE2C7870CE8}"/>
              </a:ext>
            </a:extLst>
          </p:cNvPr>
          <p:cNvSpPr/>
          <p:nvPr/>
        </p:nvSpPr>
        <p:spPr>
          <a:xfrm>
            <a:off x="20262" y="1600435"/>
            <a:ext cx="2484399" cy="630573"/>
          </a:xfrm>
          <a:prstGeom prst="wedgeRectCallout">
            <a:avLst>
              <a:gd name="adj1" fmla="val 53788"/>
              <a:gd name="adj2" fmla="val 9722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Porque me has visto, Tomás, creíste; bienaventurados los que no vieron, y creyeron.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2859705"/>
              </p:ext>
            </p:extLst>
          </p:nvPr>
        </p:nvGraphicFramePr>
        <p:xfrm>
          <a:off x="4892448" y="2632845"/>
          <a:ext cx="7169528" cy="3038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6EE75C2-317B-4251-B15C-485E35C2A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CC3571-0687-4112-A08D-05C736885F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E1D2329-C1EE-4E5A-A3B8-080AFDEA3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8" grpId="0">
        <p:bldSub>
          <a:bldDgm bld="one"/>
        </p:bldSub>
      </p:bldGraphic>
      <p:bldP spid="10" grpId="0" animBg="1"/>
      <p:bldGraphic spid="19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4CB24AE-84BE-FF97-3445-28FAB8F8F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Edificando la fe de los incrédulos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30024" y="89452"/>
            <a:ext cx="378642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se registraron las señales y milagros de Cristo?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878A272-657F-C1CB-7DD2-339FF91B4F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7172970"/>
              </p:ext>
            </p:extLst>
          </p:nvPr>
        </p:nvGraphicFramePr>
        <p:xfrm>
          <a:off x="6542516" y="220478"/>
          <a:ext cx="5414258" cy="4242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9671704-3B95-EAE7-BE3E-4BD4F6FEA4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769"/>
          <a:stretch>
            <a:fillRect/>
          </a:stretch>
        </p:blipFill>
        <p:spPr>
          <a:xfrm>
            <a:off x="6480313" y="1578046"/>
            <a:ext cx="5711687" cy="457466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 la orilla del mar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6480313" y="8386"/>
            <a:ext cx="57116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¿En qué circunstancias se apareció Jesús a sus discípulos por tercera vez?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0232218"/>
              </p:ext>
            </p:extLst>
          </p:nvPr>
        </p:nvGraphicFramePr>
        <p:xfrm>
          <a:off x="303652" y="205064"/>
          <a:ext cx="5956514" cy="5297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25A7EE4-8B13-B0A1-5805-3FF2C3279E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0806"/>
          <a:stretch>
            <a:fillRect/>
          </a:stretch>
        </p:blipFill>
        <p:spPr>
          <a:xfrm>
            <a:off x="0" y="0"/>
            <a:ext cx="7108345" cy="236685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5E8A121-F0DA-4C13-D4C8-4B28C4D40F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033" b="27939"/>
          <a:stretch>
            <a:fillRect/>
          </a:stretch>
        </p:blipFill>
        <p:spPr>
          <a:xfrm>
            <a:off x="0" y="2366852"/>
            <a:ext cx="7108345" cy="241935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 la orilla del mar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4207" y="4741723"/>
            <a:ext cx="12061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Mientras los discípulos estaban pescando, ¿cómo se les acercó Jesús, qué les dijo y con qué resultado?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6333845"/>
              </p:ext>
            </p:extLst>
          </p:nvPr>
        </p:nvGraphicFramePr>
        <p:xfrm>
          <a:off x="7273218" y="114502"/>
          <a:ext cx="4785616" cy="4626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768FF1AE-CA9E-E51C-6985-EC2F43BA5D3C}"/>
              </a:ext>
            </a:extLst>
          </p:cNvPr>
          <p:cNvSpPr/>
          <p:nvPr/>
        </p:nvSpPr>
        <p:spPr>
          <a:xfrm>
            <a:off x="1374168" y="527797"/>
            <a:ext cx="1528057" cy="437086"/>
          </a:xfrm>
          <a:prstGeom prst="wedgeRectCallout">
            <a:avLst>
              <a:gd name="adj1" fmla="val 46551"/>
              <a:gd name="adj2" fmla="val 8585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Hijitos, ¿tenéis algo de comer?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03C6BEC4-E268-D539-09A1-60B9B93F8CB0}"/>
              </a:ext>
            </a:extLst>
          </p:cNvPr>
          <p:cNvSpPr/>
          <p:nvPr/>
        </p:nvSpPr>
        <p:spPr>
          <a:xfrm>
            <a:off x="4276393" y="309254"/>
            <a:ext cx="674431" cy="437086"/>
          </a:xfrm>
          <a:prstGeom prst="wedgeRectCallout">
            <a:avLst>
              <a:gd name="adj1" fmla="val -82198"/>
              <a:gd name="adj2" fmla="val 9267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No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B5DACEEB-B010-B627-B7D8-05BE422AB691}"/>
              </a:ext>
            </a:extLst>
          </p:cNvPr>
          <p:cNvSpPr/>
          <p:nvPr/>
        </p:nvSpPr>
        <p:spPr>
          <a:xfrm>
            <a:off x="3920529" y="1569457"/>
            <a:ext cx="2415954" cy="437086"/>
          </a:xfrm>
          <a:prstGeom prst="wedgeRectCallout">
            <a:avLst>
              <a:gd name="adj1" fmla="val -60423"/>
              <a:gd name="adj2" fmla="val -4376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Echad la red a la derecha de la barca, y hallaréis.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7636EA2-684A-5721-38CE-C4354763EC97}"/>
              </a:ext>
            </a:extLst>
          </p:cNvPr>
          <p:cNvSpPr txBox="1"/>
          <p:nvPr/>
        </p:nvSpPr>
        <p:spPr>
          <a:xfrm>
            <a:off x="0" y="4155517"/>
            <a:ext cx="7108344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>
                <a:latin typeface="Bw Modelica" panose="00000600000000000000" pitchFamily="50" charset="0"/>
              </a:rPr>
              <a:t>El éxito verdadero se encuentra únicamente cuando el poder de Cristo se une a nuestro esfuerzo humano.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5" grpId="0">
        <p:bldSub>
          <a:bldDgm bld="one"/>
        </p:bldSub>
      </p:bldGraphic>
      <p:bldP spid="6" grpId="0" animBg="1"/>
      <p:bldP spid="7" grpId="0" animBg="1"/>
      <p:bldP spid="8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79AE8DC-987A-37D3-9344-856955B15D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80" r="5110"/>
          <a:stretch/>
        </p:blipFill>
        <p:spPr>
          <a:xfrm>
            <a:off x="6467770" y="1514228"/>
            <a:ext cx="5730122" cy="429131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 la orilla del mar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-19705" y="-48311"/>
            <a:ext cx="121919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aconteció cuando los ojos de los discípulos se abrieron para que reconocieran a Jesús? Relate la conversación que siguió entre el Señor y Pedro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D104A2C-6F40-9803-C5F2-5C4608DB7F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5836103"/>
              </p:ext>
            </p:extLst>
          </p:nvPr>
        </p:nvGraphicFramePr>
        <p:xfrm>
          <a:off x="75817" y="1441169"/>
          <a:ext cx="6296431" cy="4230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17DE1D81-B3E5-FAAE-75CC-92B2BC803CEC}"/>
              </a:ext>
            </a:extLst>
          </p:cNvPr>
          <p:cNvSpPr/>
          <p:nvPr/>
        </p:nvSpPr>
        <p:spPr>
          <a:xfrm>
            <a:off x="9325925" y="1662352"/>
            <a:ext cx="2280720" cy="437086"/>
          </a:xfrm>
          <a:prstGeom prst="wedgeRectCallout">
            <a:avLst>
              <a:gd name="adj1" fmla="val -26800"/>
              <a:gd name="adj2" fmla="val 8347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Simón, hijos de Jonás, ¿me amas más que éstos?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4215302C-04FD-A241-6E43-A80C55D759A7}"/>
              </a:ext>
            </a:extLst>
          </p:cNvPr>
          <p:cNvSpPr/>
          <p:nvPr/>
        </p:nvSpPr>
        <p:spPr>
          <a:xfrm>
            <a:off x="7023610" y="1976589"/>
            <a:ext cx="1650952" cy="437086"/>
          </a:xfrm>
          <a:prstGeom prst="wedgeRectCallout">
            <a:avLst>
              <a:gd name="adj1" fmla="val 18516"/>
              <a:gd name="adj2" fmla="val 977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Sí, Señor; tú sabes que te amo.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037330F2-1516-9FF2-791A-B2D8EB38CECD}"/>
              </a:ext>
            </a:extLst>
          </p:cNvPr>
          <p:cNvSpPr/>
          <p:nvPr/>
        </p:nvSpPr>
        <p:spPr>
          <a:xfrm>
            <a:off x="10466285" y="2413675"/>
            <a:ext cx="1254660" cy="437086"/>
          </a:xfrm>
          <a:prstGeom prst="wedgeRectCallout">
            <a:avLst>
              <a:gd name="adj1" fmla="val -84516"/>
              <a:gd name="adj2" fmla="val 2166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Apacienta mis corderos.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  <p:bldP spid="5" grpId="0" animBg="1"/>
      <p:bldP spid="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29D1E8-D46B-776F-E64C-60649F0FC2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481"/>
          <a:stretch/>
        </p:blipFill>
        <p:spPr>
          <a:xfrm>
            <a:off x="-823" y="2374"/>
            <a:ext cx="6235368" cy="381000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Restitución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234545" y="16237"/>
            <a:ext cx="59574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declaración profética pronunció Jesús con respecto a Pedro?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5344980"/>
              </p:ext>
            </p:extLst>
          </p:nvPr>
        </p:nvGraphicFramePr>
        <p:xfrm>
          <a:off x="6349969" y="1496291"/>
          <a:ext cx="5766215" cy="2309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90BA38CD-DE34-6200-E383-F88E148EF9B9}"/>
              </a:ext>
            </a:extLst>
          </p:cNvPr>
          <p:cNvSpPr txBox="1"/>
          <p:nvPr/>
        </p:nvSpPr>
        <p:spPr>
          <a:xfrm>
            <a:off x="115424" y="3778072"/>
            <a:ext cx="375111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se cumplió esta profecía después?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3C76D2D-D763-4D7A-12CA-D977CB56FF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59525"/>
              </p:ext>
            </p:extLst>
          </p:nvPr>
        </p:nvGraphicFramePr>
        <p:xfrm>
          <a:off x="2946517" y="3907779"/>
          <a:ext cx="9169665" cy="1735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F9FA214B-D1EE-1CC0-9F43-D34448E18EBE}"/>
              </a:ext>
            </a:extLst>
          </p:cNvPr>
          <p:cNvSpPr/>
          <p:nvPr/>
        </p:nvSpPr>
        <p:spPr>
          <a:xfrm>
            <a:off x="171534" y="36118"/>
            <a:ext cx="4842164" cy="639582"/>
          </a:xfrm>
          <a:prstGeom prst="wedgeRectCallout">
            <a:avLst>
              <a:gd name="adj1" fmla="val 7827"/>
              <a:gd name="adj2" fmla="val 11179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Cuando eras más joven, te ceñías, e ibas a donde querías; mas cuando ya seas viejo, extenderás tus manos, y te ceñirá otro, y te llevará a donde no quieras. Sígueme.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E3191CC-23EA-9B90-EF32-B0010A9D0DEB}"/>
              </a:ext>
            </a:extLst>
          </p:cNvPr>
          <p:cNvSpPr txBox="1"/>
          <p:nvPr/>
        </p:nvSpPr>
        <p:spPr>
          <a:xfrm>
            <a:off x="0" y="3221225"/>
            <a:ext cx="6235368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Pedro había fracasado cuando vino la prueba, pero volvía a tener oportunidad de probar su amor hacia Cristo. 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EE75C2-317B-4251-B15C-485E35C2A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CC3571-0687-4112-A08D-05C736885F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1D2329-C1EE-4E5A-A3B8-080AFDEA3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  <p:bldP spid="2" grpId="0"/>
      <p:bldGraphic spid="5" grpId="0">
        <p:bldSub>
          <a:bldDgm bld="one"/>
        </p:bldSub>
      </p:bldGraphic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52049" y="381783"/>
            <a:ext cx="2382280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triple afirmación de amor de Pedro no solo sanó su corazón, sino que confirmó que la gracia de Cristo puede levantar, limpiar y capacitar a quienes se rinden a Él; entreguemos nuestras debilidades a Cristo y Él nos transformará.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3570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experiencia de Tomás nos recuerda cuán frágil puede ser la fe cuando se basa únicamente en lo visible, somos llamados hoy a elegir confiar en su Palabra y aceptar la bienaventuranza de quienes creen sin haber visto.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16996" y="381783"/>
            <a:ext cx="238228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manera en que Jesús trató a Tomás nos enseña que quienes luchan con dudas no necesitan rechazo, sino paciencia, comprensión y una revelación más clara del amor divino, permitamos que Dios nos use a fin de cumplir este cometido.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43159" y="381783"/>
            <a:ext cx="2319516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 edificó la fe del incrédulo mostrándose tal como es: cercano, comprensivo y dispuesto a atender las necesidades del corazón; así también somos llamados a mostrar a otros a Jesús por medio de nuestro carácter.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06559" y="381783"/>
            <a:ext cx="2508494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 la orilla del mar, Jesús se reveló nuevamente a sus discípulos en un momento de aparente fracaso en sus labores, allí Cristo les enseñó que el éxito verdadero depende de trabajar en comunión con Él y siguiendo sus instrucciones.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9149" y="3104384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someter mi carácter diariamente al Espíritu Santo, permitiendo que me transforme para reflejar a Jesús!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561527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el poder del Evangelio puede transformar cualquier vida, como lo hizo con los discípulos, moldeando un carácter semejante al de Cristo.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1260352</TotalTime>
  <Words>1565</Words>
  <Application>Microsoft Office PowerPoint</Application>
  <PresentationFormat>Panorámica</PresentationFormat>
  <Paragraphs>131</Paragraphs>
  <Slides>18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8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9546</cp:revision>
  <dcterms:created xsi:type="dcterms:W3CDTF">2017-06-02T15:34:13Z</dcterms:created>
  <dcterms:modified xsi:type="dcterms:W3CDTF">2025-11-27T21:51:39Z</dcterms:modified>
</cp:coreProperties>
</file>