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50" r:id="rId10"/>
    <p:sldId id="558" r:id="rId11"/>
    <p:sldId id="565" r:id="rId12"/>
    <p:sldId id="538" r:id="rId13"/>
    <p:sldId id="566" r:id="rId14"/>
    <p:sldId id="567" r:id="rId15"/>
    <p:sldId id="570" r:id="rId16"/>
    <p:sldId id="571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llamó a Jacobo y Juan «Boanerges», que significa “hijos del trueno”…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sobrenombre expresaba una realidad de carácter, Juan revelaba rasgos temperamentales fuertes…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…mostraba impetuosidad, mal genio, deseos de venganza, espíritu de crítica, orgullo, ambición, etc.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80925" custScaleY="130673"/>
      <dgm:spPr/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80925" custScaleY="130673"/>
      <dgm:spPr/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80925" custScaleY="130673"/>
      <dgm:spPr/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Cuando Jesús y sus discípulos fueron rechazados por una aldea samaritana, Juan y Santiago se sintieron indignados por el desprecio…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…así que, quisieron hacer descender fuego del cielo para destruir a los habitantes, este impulso reveló el espíritu de represalia que los dominaba…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…Jesús los reprendió y enseñó que su misión nunca emplea la fuerza ni la coerción, pues tales métodos pertenecen al enemigo.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197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 petición de Juan y Santiago reveló un espíritu de ambición humana, deseo de preeminencia y búsqueda de honores, y el mismo espíritu albergaban los otros discípulos…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…pero Jesús leyó sus corazones y dejó una clara enseñanza: solo los que renuncian al deseo de superioridad y adoptan el espíritu de Cristo –humilde y servicial- serán considerados grandes ante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37004" custScaleY="98734" custLinFactNeighborX="-50332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37004" custScaleY="99510" custLinFactNeighborX="-50332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 pesar de las claras enseñanzas de Jesús sobre la naturaleza espiritual de su reino, los discípulos aún esperaban que Cristo estableciera un reino terrenal, visible y glorioso…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…esperaban que en ese gobierno Jesús restaure la grandeza política de Israel, esta falsa expectativa los llevó a buscar posiciones de honor y autoridad, deseando ocupar los puestos más altos.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006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71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Juan le contó a Jesús que habían prohibido a un hombre echar demonios en su nombre, solo porque no pertenecía al grupo cercano de los discípulos….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los corrigió, enseñándoles que nadie que obrara en su nombre podía ser considerado enemigo, y que todo acto hecho en su favor por pequeño que sea debía ser reconocido y valorado…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los llamó a cultivar una simpatía amplia y generosa, libre de mezquindad, enseñándoles que su obra no pertenece a un grupo exclusivo sino a todos los que con sinceridad desean honrarle.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4297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4308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4566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Juan fue transformado al contemplar continuamente el carácter de Cristo y permitir que la gracia divina moldeara su vida; de impulsivo y violento llegó a ser el discípulo del amor…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 esto aprendemos, que nadie está fuera del alcance del poder santificador de Jesús: si permanecemos con Él, aceptamos sus reprensiones y abrimos el corazón a su influencia, nuestro carácter será transformado.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66158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6668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Después de que su carácter fue moldeado por el amor de Cristo, </a:t>
          </a:r>
          <a:r>
            <a:rPr lang="es-EC" sz="2200" dirty="0">
              <a:latin typeface="Bw Modelica" panose="00000600000000000000" pitchFamily="50" charset="0"/>
            </a:rPr>
            <a:t>Juan proclamó acerca de </a:t>
          </a:r>
          <a:r>
            <a:rPr lang="es-ES" sz="2200" dirty="0">
              <a:latin typeface="Bw Modelica" panose="00000600000000000000" pitchFamily="50" charset="0"/>
            </a:rPr>
            <a:t>los grandes privilegios que surgen de vivir bajo el poder de ese amor…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…enseñó que un corazón gobernado por el amor de Cristo queda por encima de las influencias corruptoras del mundo, y es expresado en una vida conforme a la voluntad divina.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161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382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Prevaleció la envidia, los celos y las contiendas, frutos de un espíritu carnal…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mal puede infiltrase hoy en nuestro corazón debilitando y estancando nuestro crecimiento espiritual…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EECF168-1F17-4988-A0EB-44F46A7E061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 un corazón dominado por este mal no puede recibir plenamente la influencia del Espíritu Santo.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D5680A-AFA7-467A-B1E7-95FCE2CEEDFC}" type="parTrans" cxnId="{17ABBCD8-B2B5-4856-9F0A-9C5D125639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700238E-9E6C-4BD7-AC9A-11047279DCE8}" type="sibTrans" cxnId="{17ABBCD8-B2B5-4856-9F0A-9C5D125639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5"/>
      <dgm:spPr/>
    </dgm:pt>
    <dgm:pt modelId="{C16FA311-1A6B-41BD-8920-954F5966D096}" type="pres">
      <dgm:prSet presAssocID="{CCDB600E-6853-400B-9F3A-E1C9CB4AB78F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5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5"/>
      <dgm:spPr/>
    </dgm:pt>
    <dgm:pt modelId="{05920144-7703-48CD-9EF6-A3C34B616019}" type="pres">
      <dgm:prSet presAssocID="{B1530D3C-0750-46D8-AAE7-A2C0F840A60D}" presName="ParentText" presStyleLbl="revTx" presStyleIdx="1" presStyleCnt="3" custScaleX="114598" custLinFactNeighborX="4176">
        <dgm:presLayoutVars>
          <dgm:chMax val="0"/>
          <dgm:chPref val="0"/>
          <dgm:bulletEnabled val="1"/>
        </dgm:presLayoutVars>
      </dgm:prSet>
      <dgm:spPr/>
    </dgm:pt>
    <dgm:pt modelId="{9CDE6E0C-9264-43B0-AEBB-E8134E6EC62C}" type="pres">
      <dgm:prSet presAssocID="{B1530D3C-0750-46D8-AAE7-A2C0F840A60D}" presName="Triangle" presStyleLbl="alignNode1" presStyleIdx="3" presStyleCnt="5"/>
      <dgm:spPr/>
    </dgm:pt>
    <dgm:pt modelId="{32A63FCD-5878-4A97-96FE-38E975F5184C}" type="pres">
      <dgm:prSet presAssocID="{F4DC7537-A8D6-4776-8C27-23E1D184FA71}" presName="sibTrans" presStyleCnt="0"/>
      <dgm:spPr/>
    </dgm:pt>
    <dgm:pt modelId="{D84FDB73-AC08-457D-92E4-119573EAA405}" type="pres">
      <dgm:prSet presAssocID="{F4DC7537-A8D6-4776-8C27-23E1D184FA71}" presName="space" presStyleCnt="0"/>
      <dgm:spPr/>
    </dgm:pt>
    <dgm:pt modelId="{279B71A4-E237-4E3F-BEA2-8BB1490F7F34}" type="pres">
      <dgm:prSet presAssocID="{5EECF168-1F17-4988-A0EB-44F46A7E0612}" presName="composite" presStyleCnt="0"/>
      <dgm:spPr/>
    </dgm:pt>
    <dgm:pt modelId="{BF571D56-32FD-49D1-BD3E-B3505B9C4DAB}" type="pres">
      <dgm:prSet presAssocID="{5EECF168-1F17-4988-A0EB-44F46A7E0612}" presName="LShape" presStyleLbl="alignNode1" presStyleIdx="4" presStyleCnt="5"/>
      <dgm:spPr/>
    </dgm:pt>
    <dgm:pt modelId="{84803F59-1547-400A-A58C-D374ABC69F59}" type="pres">
      <dgm:prSet presAssocID="{5EECF168-1F17-4988-A0EB-44F46A7E061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FF3B3683-9EA8-4259-8744-22A6EF941A61}" type="presOf" srcId="{5EECF168-1F17-4988-A0EB-44F46A7E0612}" destId="{84803F59-1547-400A-A58C-D374ABC69F59}" srcOrd="0" destOrd="0" presId="urn:microsoft.com/office/officeart/2009/3/layout/StepUpProcess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17ABBCD8-B2B5-4856-9F0A-9C5D1256392E}" srcId="{1AADCB15-8E72-46EA-A9D5-B2A137D86947}" destId="{5EECF168-1F17-4988-A0EB-44F46A7E0612}" srcOrd="2" destOrd="0" parTransId="{73D5680A-AFA7-467A-B1E7-95FCE2CEEDFC}" sibTransId="{C700238E-9E6C-4BD7-AC9A-11047279DCE8}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  <dgm:cxn modelId="{77B19823-596E-4D5D-8E2D-0E0E617BCCCF}" type="presParOf" srcId="{0F19D0D4-14B1-4D7A-930F-B441A278FDA5}" destId="{9CDE6E0C-9264-43B0-AEBB-E8134E6EC62C}" srcOrd="2" destOrd="0" presId="urn:microsoft.com/office/officeart/2009/3/layout/StepUpProcess"/>
    <dgm:cxn modelId="{1FE444A2-73AA-48C7-A8CA-52E9609BF1C8}" type="presParOf" srcId="{55EAE2E4-C427-4F8E-9E86-29F143C8D891}" destId="{32A63FCD-5878-4A97-96FE-38E975F5184C}" srcOrd="3" destOrd="0" presId="urn:microsoft.com/office/officeart/2009/3/layout/StepUpProcess"/>
    <dgm:cxn modelId="{5B163D87-5418-432B-B407-6FCBFB2738EC}" type="presParOf" srcId="{32A63FCD-5878-4A97-96FE-38E975F5184C}" destId="{D84FDB73-AC08-457D-92E4-119573EAA405}" srcOrd="0" destOrd="0" presId="urn:microsoft.com/office/officeart/2009/3/layout/StepUpProcess"/>
    <dgm:cxn modelId="{8A107952-3C3C-425E-ABD9-06C3625579A2}" type="presParOf" srcId="{55EAE2E4-C427-4F8E-9E86-29F143C8D891}" destId="{279B71A4-E237-4E3F-BEA2-8BB1490F7F34}" srcOrd="4" destOrd="0" presId="urn:microsoft.com/office/officeart/2009/3/layout/StepUpProcess"/>
    <dgm:cxn modelId="{3758742F-C18D-405A-A7BA-2E7E879B6615}" type="presParOf" srcId="{279B71A4-E237-4E3F-BEA2-8BB1490F7F34}" destId="{BF571D56-32FD-49D1-BD3E-B3505B9C4DAB}" srcOrd="0" destOrd="0" presId="urn:microsoft.com/office/officeart/2009/3/layout/StepUpProcess"/>
    <dgm:cxn modelId="{69FA74FC-5EB8-403F-A279-39BA65309CCF}" type="presParOf" srcId="{279B71A4-E237-4E3F-BEA2-8BB1490F7F34}" destId="{84803F59-1547-400A-A58C-D374ABC69F5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Somos llamados a una vocación superior al egoísmo y la rivalidad: </a:t>
          </a:r>
          <a:r>
            <a:rPr lang="es-ES" sz="2200" b="1" dirty="0">
              <a:latin typeface="Bw Modelica" panose="00000600000000000000" pitchFamily="50" charset="0"/>
            </a:rPr>
            <a:t>vivir en el Espíritu y servirnos unos a otros por amor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 implica suprimir la envidia y el orgullo, alegrarnos por la prosperidad de nuestro hermano y buscar su bienestar por encima del propio…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propósito de Dios al hacernos este llamado es preservar la unidad de la iglesia, evitando todo aquello que pueda generar disensión.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80925" custScaleY="130673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80925" custScaleY="130673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80925" custScaleY="130673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75F4462-7E3B-4751-A758-C2326145EC26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94D6915-971A-4A8F-B17B-54E0AD1BF92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educación puede perjudicarnos si fomenta la comparación, el orgullo y la búsqueda de honores, pues esto alimenta el espíritu de rivalidad que la Biblia condena…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10507F-F4EA-4FCF-A777-77BD278B8BB4}" type="par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E0569C-B931-49E2-9BCD-9B0F1FA96217}" type="sib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4E24135-03D9-4250-81B0-24D5A01290C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una educación cristiana, centrada en los mandamientos de Dios y en los principios del carácter de Cristo, nos ayuda a cultivar la humildad, el servicio y el amor fraternal.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2B109AE-292D-415A-8BA1-FEE8FDE5E712}" type="par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C21D9F-A5DE-466C-BA64-AB58D58F2516}" type="sib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1D3FB6-4CB1-47A0-958A-9DC97D311F08}" type="pres">
      <dgm:prSet presAssocID="{A75F4462-7E3B-4751-A758-C2326145EC26}" presName="CompostProcess" presStyleCnt="0">
        <dgm:presLayoutVars>
          <dgm:dir/>
          <dgm:resizeHandles val="exact"/>
        </dgm:presLayoutVars>
      </dgm:prSet>
      <dgm:spPr/>
    </dgm:pt>
    <dgm:pt modelId="{0443B32B-3C8C-4B23-B237-7177C8199A50}" type="pres">
      <dgm:prSet presAssocID="{A75F4462-7E3B-4751-A758-C2326145EC26}" presName="arrow" presStyleLbl="bgShp" presStyleIdx="0" presStyleCnt="1"/>
      <dgm:spPr/>
    </dgm:pt>
    <dgm:pt modelId="{8EB30615-8783-4938-B959-D8E8EFF64ECC}" type="pres">
      <dgm:prSet presAssocID="{A75F4462-7E3B-4751-A758-C2326145EC26}" presName="linearProcess" presStyleCnt="0"/>
      <dgm:spPr/>
    </dgm:pt>
    <dgm:pt modelId="{C0E8A935-9D57-4874-8DA1-661E891B3A33}" type="pres">
      <dgm:prSet presAssocID="{794D6915-971A-4A8F-B17B-54E0AD1BF921}" presName="textNode" presStyleLbl="node1" presStyleIdx="0" presStyleCnt="2" custScaleX="105435" custScaleY="132313">
        <dgm:presLayoutVars>
          <dgm:bulletEnabled val="1"/>
        </dgm:presLayoutVars>
      </dgm:prSet>
      <dgm:spPr/>
    </dgm:pt>
    <dgm:pt modelId="{06002B79-A4C6-4C81-90A0-BB222BAF8F93}" type="pres">
      <dgm:prSet presAssocID="{82E0569C-B931-49E2-9BCD-9B0F1FA96217}" presName="sibTrans" presStyleCnt="0"/>
      <dgm:spPr/>
    </dgm:pt>
    <dgm:pt modelId="{A0C46F4B-2000-48BA-A6C0-4919DDDEAE15}" type="pres">
      <dgm:prSet presAssocID="{14E24135-03D9-4250-81B0-24D5A01290C2}" presName="textNode" presStyleLbl="node1" presStyleIdx="1" presStyleCnt="2" custScaleX="105435" custScaleY="132313">
        <dgm:presLayoutVars>
          <dgm:bulletEnabled val="1"/>
        </dgm:presLayoutVars>
      </dgm:prSet>
      <dgm:spPr/>
    </dgm:pt>
  </dgm:ptLst>
  <dgm:cxnLst>
    <dgm:cxn modelId="{30CAD606-EFC5-4962-9D69-97D1E3F9523F}" type="presOf" srcId="{14E24135-03D9-4250-81B0-24D5A01290C2}" destId="{A0C46F4B-2000-48BA-A6C0-4919DDDEAE15}" srcOrd="0" destOrd="0" presId="urn:microsoft.com/office/officeart/2005/8/layout/hProcess9"/>
    <dgm:cxn modelId="{7D27F22E-7949-4F50-ACAE-EB7C9D01CE02}" srcId="{A75F4462-7E3B-4751-A758-C2326145EC26}" destId="{14E24135-03D9-4250-81B0-24D5A01290C2}" srcOrd="1" destOrd="0" parTransId="{32B109AE-292D-415A-8BA1-FEE8FDE5E712}" sibTransId="{87C21D9F-A5DE-466C-BA64-AB58D58F2516}"/>
    <dgm:cxn modelId="{28757232-5F83-4D2A-A143-758B34B29DD9}" type="presOf" srcId="{A75F4462-7E3B-4751-A758-C2326145EC26}" destId="{401D3FB6-4CB1-47A0-958A-9DC97D311F08}" srcOrd="0" destOrd="0" presId="urn:microsoft.com/office/officeart/2005/8/layout/hProcess9"/>
    <dgm:cxn modelId="{601A8B5D-5F09-4096-BA35-1B995F67219E}" type="presOf" srcId="{794D6915-971A-4A8F-B17B-54E0AD1BF921}" destId="{C0E8A935-9D57-4874-8DA1-661E891B3A33}" srcOrd="0" destOrd="0" presId="urn:microsoft.com/office/officeart/2005/8/layout/hProcess9"/>
    <dgm:cxn modelId="{A8134A98-ACA4-4AD7-AE26-BFF736640A2A}" srcId="{A75F4462-7E3B-4751-A758-C2326145EC26}" destId="{794D6915-971A-4A8F-B17B-54E0AD1BF921}" srcOrd="0" destOrd="0" parTransId="{1010507F-F4EA-4FCF-A777-77BD278B8BB4}" sibTransId="{82E0569C-B931-49E2-9BCD-9B0F1FA96217}"/>
    <dgm:cxn modelId="{FA91996E-3919-46BC-B198-069FAC1B43DE}" type="presParOf" srcId="{401D3FB6-4CB1-47A0-958A-9DC97D311F08}" destId="{0443B32B-3C8C-4B23-B237-7177C8199A50}" srcOrd="0" destOrd="0" presId="urn:microsoft.com/office/officeart/2005/8/layout/hProcess9"/>
    <dgm:cxn modelId="{228EEE4C-EB16-4E75-96FF-128874890CD3}" type="presParOf" srcId="{401D3FB6-4CB1-47A0-958A-9DC97D311F08}" destId="{8EB30615-8783-4938-B959-D8E8EFF64ECC}" srcOrd="1" destOrd="0" presId="urn:microsoft.com/office/officeart/2005/8/layout/hProcess9"/>
    <dgm:cxn modelId="{D496F07C-8C44-492A-A9EB-6689F289BC32}" type="presParOf" srcId="{8EB30615-8783-4938-B959-D8E8EFF64ECC}" destId="{C0E8A935-9D57-4874-8DA1-661E891B3A33}" srcOrd="0" destOrd="0" presId="urn:microsoft.com/office/officeart/2005/8/layout/hProcess9"/>
    <dgm:cxn modelId="{42D63906-57F7-4C4C-9421-63AECC089D8C}" type="presParOf" srcId="{8EB30615-8783-4938-B959-D8E8EFF64ECC}" destId="{06002B79-A4C6-4C81-90A0-BB222BAF8F93}" srcOrd="1" destOrd="0" presId="urn:microsoft.com/office/officeart/2005/8/layout/hProcess9"/>
    <dgm:cxn modelId="{6F65B087-6770-4A06-A618-53C853D6B84D}" type="presParOf" srcId="{8EB30615-8783-4938-B959-D8E8EFF64ECC}" destId="{A0C46F4B-2000-48BA-A6C0-4919DDDEAE1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4713" y="196606"/>
          <a:ext cx="5433070" cy="156961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llamó a Jacobo y Juan «Boanerges», que significa “hijos del trueno”…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89519" y="196606"/>
        <a:ext cx="3863457" cy="1569613"/>
      </dsp:txXfrm>
    </dsp:sp>
    <dsp:sp modelId="{A56FA087-F3E2-4A96-8037-C4ACABD84949}">
      <dsp:nvSpPr>
        <dsp:cNvPr id="0" name=""/>
        <dsp:cNvSpPr/>
      </dsp:nvSpPr>
      <dsp:spPr>
        <a:xfrm rot="10800000">
          <a:off x="4713" y="1934383"/>
          <a:ext cx="5433070" cy="156961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sobrenombre expresaba una realidad de carácter, Juan revelaba rasgos temperamentales fuertes…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89519" y="1934383"/>
        <a:ext cx="3863457" cy="1569613"/>
      </dsp:txXfrm>
    </dsp:sp>
    <dsp:sp modelId="{EEABFEA6-5D8E-4B4B-B2C9-30FF763E556A}">
      <dsp:nvSpPr>
        <dsp:cNvPr id="0" name=""/>
        <dsp:cNvSpPr/>
      </dsp:nvSpPr>
      <dsp:spPr>
        <a:xfrm rot="10800000">
          <a:off x="4713" y="3672161"/>
          <a:ext cx="5433070" cy="156961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…mostraba impetuosidad, mal genio, deseos de venganza, espíritu de crítica, orgullo, ambición, etc.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89519" y="3672161"/>
        <a:ext cx="3863457" cy="15696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84" y="162"/>
          <a:ext cx="5496533" cy="13207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Cuando Jesús y sus discípulos fueron rechazados por una aldea samaritana, Juan y Santiago se sintieron indignados por el desprecio…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684" y="162"/>
        <a:ext cx="5496533" cy="1320797"/>
      </dsp:txXfrm>
    </dsp:sp>
    <dsp:sp modelId="{9D041828-6AD9-46A5-9720-92B6CDC6F09B}">
      <dsp:nvSpPr>
        <dsp:cNvPr id="0" name=""/>
        <dsp:cNvSpPr/>
      </dsp:nvSpPr>
      <dsp:spPr>
        <a:xfrm>
          <a:off x="2684" y="1547348"/>
          <a:ext cx="5496533" cy="144762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…así que, quisieron hacer descender fuego del cielo para destruir a los habitantes, este impulso reveló el espíritu de represalia que los dominaba…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684" y="1547348"/>
        <a:ext cx="5496533" cy="1447620"/>
      </dsp:txXfrm>
    </dsp:sp>
    <dsp:sp modelId="{EBB866DD-D083-4ED5-84F5-2F33000EBA59}">
      <dsp:nvSpPr>
        <dsp:cNvPr id="0" name=""/>
        <dsp:cNvSpPr/>
      </dsp:nvSpPr>
      <dsp:spPr>
        <a:xfrm>
          <a:off x="2684" y="3221358"/>
          <a:ext cx="5496533" cy="13240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…Jesús los reprendió y enseñó que su misión nunca emplea la fuerza ni la coerción, pues tales métodos pertenecen al enemigo.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684" y="3221358"/>
        <a:ext cx="5496533" cy="1324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794693"/>
          <a:ext cx="6648648" cy="1360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163500" y="17835"/>
          <a:ext cx="6313971" cy="157389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12" tIns="0" rIns="175912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petición de Juan y Santiago reveló un espíritu de ambición humana, deseo de preeminencia y búsqueda de honores, y el mismo espíritu albergaban los otros discípulos…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0331" y="94666"/>
        <a:ext cx="6160309" cy="1420236"/>
      </dsp:txXfrm>
    </dsp:sp>
    <dsp:sp modelId="{D7EC61CF-5E60-4F5F-8958-30B57E049205}">
      <dsp:nvSpPr>
        <dsp:cNvPr id="0" name=""/>
        <dsp:cNvSpPr/>
      </dsp:nvSpPr>
      <dsp:spPr>
        <a:xfrm>
          <a:off x="0" y="3236322"/>
          <a:ext cx="6648648" cy="1360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163500" y="2447093"/>
          <a:ext cx="6313971" cy="15862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12" tIns="0" rIns="175912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Jesús leyó sus corazones y dejó una clara enseñanza: solo los que renuncian al deseo de superioridad y adoptan el espíritu de Cristo –humilde y servicial- serán considerados grandes ante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0935" y="2524528"/>
        <a:ext cx="6159101" cy="14313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196392"/>
          <a:ext cx="5771277" cy="214277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…esperaban que en ese gobierno Jesús restaure la grandeza política de Israel, esta falsa expectativa los llevó a buscar posiciones de honor y autoridad, deseando ocupar los puestos más altos.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96392"/>
        <a:ext cx="5771277" cy="2142775"/>
      </dsp:txXfrm>
    </dsp:sp>
    <dsp:sp modelId="{EB05ED16-170E-4ABA-A9FC-1E534D3C8009}">
      <dsp:nvSpPr>
        <dsp:cNvPr id="0" name=""/>
        <dsp:cNvSpPr/>
      </dsp:nvSpPr>
      <dsp:spPr>
        <a:xfrm rot="10800000">
          <a:off x="0" y="9747"/>
          <a:ext cx="5771277" cy="326687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pesar de las claras enseñanzas de Jesús sobre la naturaleza espiritual de su reino, los discípulos aún esperaban que Cristo estableciera un reino terrenal, visible y glorioso…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9747"/>
        <a:ext cx="5771277" cy="21227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79" y="2242"/>
          <a:ext cx="5896276" cy="16866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Juan le contó a Jesús que habían prohibido a un hombre echar demonios en su nombre, solo porque no pertenecía al grupo cercano de los discípulos….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5212" y="84575"/>
        <a:ext cx="5731610" cy="1521940"/>
      </dsp:txXfrm>
    </dsp:sp>
    <dsp:sp modelId="{EBB866DD-D083-4ED5-84F5-2F33000EBA59}">
      <dsp:nvSpPr>
        <dsp:cNvPr id="0" name=""/>
        <dsp:cNvSpPr/>
      </dsp:nvSpPr>
      <dsp:spPr>
        <a:xfrm>
          <a:off x="2879" y="1885102"/>
          <a:ext cx="5896276" cy="169104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los corrigió, enseñándoles que nadie que obrara en su nombre podía ser considerado enemigo, y que todo acto hecho en su favor por pequeño que sea debía ser reconocido y valorado…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5429" y="1967652"/>
        <a:ext cx="5731176" cy="1525941"/>
      </dsp:txXfrm>
    </dsp:sp>
    <dsp:sp modelId="{DE88F729-003C-480C-B2C6-A764B77E9997}">
      <dsp:nvSpPr>
        <dsp:cNvPr id="0" name=""/>
        <dsp:cNvSpPr/>
      </dsp:nvSpPr>
      <dsp:spPr>
        <a:xfrm>
          <a:off x="2879" y="3772397"/>
          <a:ext cx="5896276" cy="179222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los llamó a cultivar una simpatía amplia y generosa, libre de mezquindad, enseñándoles que su obra no pertenece a un grupo exclusivo sino a todos los que con sinceridad desean honrarle.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0368" y="3859886"/>
        <a:ext cx="5721298" cy="16172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954"/>
          <a:ext cx="5830376" cy="198548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fue transformado al contemplar continuamente el carácter de Cristo y permitir que la gracia divina moldeara su vida; de impulsivo y violento llegó a ser el discípulo del amor…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153" y="61107"/>
        <a:ext cx="5714070" cy="1869179"/>
      </dsp:txXfrm>
    </dsp:sp>
    <dsp:sp modelId="{453817D1-3B94-47AE-A879-A8732AC96949}">
      <dsp:nvSpPr>
        <dsp:cNvPr id="0" name=""/>
        <dsp:cNvSpPr/>
      </dsp:nvSpPr>
      <dsp:spPr>
        <a:xfrm rot="5400000">
          <a:off x="2352476" y="2063468"/>
          <a:ext cx="1125422" cy="13505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10035" y="2176011"/>
        <a:ext cx="810305" cy="787795"/>
      </dsp:txXfrm>
    </dsp:sp>
    <dsp:sp modelId="{70437E02-45D0-47C9-80E5-FE6E70D5D88D}">
      <dsp:nvSpPr>
        <dsp:cNvPr id="0" name=""/>
        <dsp:cNvSpPr/>
      </dsp:nvSpPr>
      <dsp:spPr>
        <a:xfrm>
          <a:off x="0" y="3489003"/>
          <a:ext cx="5830376" cy="20011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 esto aprendemos, que nadie está fuera del alcance del poder santificador de Jesús: si permanecemos con Él, aceptamos sus reprensiones y abrimos el corazón a su influencia, nuestro carácter será transformado.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8613" y="3547616"/>
        <a:ext cx="5713150" cy="18839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12" y="223294"/>
          <a:ext cx="5143828" cy="1923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Después de que su carácter fue moldeado por el amor de Cristo, </a:t>
          </a:r>
          <a:r>
            <a:rPr lang="es-EC" sz="2200" kern="1200" dirty="0">
              <a:latin typeface="Bw Modelica" panose="00000600000000000000" pitchFamily="50" charset="0"/>
            </a:rPr>
            <a:t>Juan proclamó acerca de </a:t>
          </a:r>
          <a:r>
            <a:rPr lang="es-ES" sz="2200" kern="1200" dirty="0">
              <a:latin typeface="Bw Modelica" panose="00000600000000000000" pitchFamily="50" charset="0"/>
            </a:rPr>
            <a:t>los grandes privilegios que surgen de vivir bajo el poder de ese amor…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6410" y="317192"/>
        <a:ext cx="4956032" cy="1735704"/>
      </dsp:txXfrm>
    </dsp:sp>
    <dsp:sp modelId="{9D041828-6AD9-46A5-9720-92B6CDC6F09B}">
      <dsp:nvSpPr>
        <dsp:cNvPr id="0" name=""/>
        <dsp:cNvSpPr/>
      </dsp:nvSpPr>
      <dsp:spPr>
        <a:xfrm>
          <a:off x="2512" y="2377908"/>
          <a:ext cx="5143828" cy="20255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…enseñó que un corazón gobernado por el amor de Cristo queda por encima de las influencias corruptoras del mundo, y es expresado en una vida conforme a la voluntad divina.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1392" y="2476788"/>
        <a:ext cx="4946068" cy="18278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475911" y="1251659"/>
          <a:ext cx="1426337" cy="237339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237820" y="1960792"/>
          <a:ext cx="2142712" cy="187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Prevaleció la envidia, los celos y las contiendas, frutos de un espíritu carnal…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7820" y="1960792"/>
        <a:ext cx="2142712" cy="1878213"/>
      </dsp:txXfrm>
    </dsp:sp>
    <dsp:sp modelId="{6BC8B5A8-B0AD-44EF-966C-82EEF7D2AFDB}">
      <dsp:nvSpPr>
        <dsp:cNvPr id="0" name=""/>
        <dsp:cNvSpPr/>
      </dsp:nvSpPr>
      <dsp:spPr>
        <a:xfrm>
          <a:off x="1976247" y="1076927"/>
          <a:ext cx="404285" cy="404285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3099010" y="602570"/>
          <a:ext cx="1426337" cy="237339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2794002" y="1311703"/>
          <a:ext cx="2455506" cy="187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mal puede infiltrase hoy en nuestro corazón debilitando y estancando nuestro crecimiento espiritual…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794002" y="1311703"/>
        <a:ext cx="2455506" cy="1878213"/>
      </dsp:txXfrm>
    </dsp:sp>
    <dsp:sp modelId="{9CDE6E0C-9264-43B0-AEBB-E8134E6EC62C}">
      <dsp:nvSpPr>
        <dsp:cNvPr id="0" name=""/>
        <dsp:cNvSpPr/>
      </dsp:nvSpPr>
      <dsp:spPr>
        <a:xfrm>
          <a:off x="4599346" y="427838"/>
          <a:ext cx="404285" cy="404285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71D56-32FD-49D1-BD3E-B3505B9C4DAB}">
      <dsp:nvSpPr>
        <dsp:cNvPr id="0" name=""/>
        <dsp:cNvSpPr/>
      </dsp:nvSpPr>
      <dsp:spPr>
        <a:xfrm rot="5400000">
          <a:off x="5722109" y="-46517"/>
          <a:ext cx="1426337" cy="237339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03F59-1547-400A-A58C-D374ABC69F59}">
      <dsp:nvSpPr>
        <dsp:cNvPr id="0" name=""/>
        <dsp:cNvSpPr/>
      </dsp:nvSpPr>
      <dsp:spPr>
        <a:xfrm>
          <a:off x="5484018" y="662615"/>
          <a:ext cx="2142712" cy="187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 un corazón dominado por este mal no puede recibir plenamente la influencia del Espíritu Santo.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484018" y="662615"/>
        <a:ext cx="2142712" cy="187821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5046" y="18571"/>
          <a:ext cx="5816516" cy="168039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Somos llamados a una vocación superior al egoísmo y la rivalidad: </a:t>
          </a:r>
          <a:r>
            <a:rPr lang="es-ES" sz="2200" b="1" kern="1200" dirty="0">
              <a:latin typeface="Bw Modelica" panose="00000600000000000000" pitchFamily="50" charset="0"/>
            </a:rPr>
            <a:t>vivir en el Espíritu y servirnos unos a otros por amor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425143" y="18571"/>
        <a:ext cx="5396419" cy="1680390"/>
      </dsp:txXfrm>
    </dsp:sp>
    <dsp:sp modelId="{A56FA087-F3E2-4A96-8037-C4ACABD84949}">
      <dsp:nvSpPr>
        <dsp:cNvPr id="0" name=""/>
        <dsp:cNvSpPr/>
      </dsp:nvSpPr>
      <dsp:spPr>
        <a:xfrm rot="10800000">
          <a:off x="5046" y="1878995"/>
          <a:ext cx="5816516" cy="168039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implica suprimir la envidia y el orgullo, alegrarnos por la prosperidad de nuestro hermano y buscar su bienestar por encima del propio…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425143" y="1878995"/>
        <a:ext cx="5396419" cy="1680390"/>
      </dsp:txXfrm>
    </dsp:sp>
    <dsp:sp modelId="{EEABFEA6-5D8E-4B4B-B2C9-30FF763E556A}">
      <dsp:nvSpPr>
        <dsp:cNvPr id="0" name=""/>
        <dsp:cNvSpPr/>
      </dsp:nvSpPr>
      <dsp:spPr>
        <a:xfrm rot="10800000">
          <a:off x="5046" y="3739418"/>
          <a:ext cx="5816516" cy="168039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propósito de Dios al hacernos este llamado es preservar la unidad de la iglesia, evitando todo aquello que pueda generar disensión.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425143" y="3739418"/>
        <a:ext cx="5396419" cy="16803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3B32B-3C8C-4B23-B237-7177C8199A50}">
      <dsp:nvSpPr>
        <dsp:cNvPr id="0" name=""/>
        <dsp:cNvSpPr/>
      </dsp:nvSpPr>
      <dsp:spPr>
        <a:xfrm>
          <a:off x="665204" y="0"/>
          <a:ext cx="7538990" cy="4209827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8A935-9D57-4874-8DA1-661E891B3A33}">
      <dsp:nvSpPr>
        <dsp:cNvPr id="0" name=""/>
        <dsp:cNvSpPr/>
      </dsp:nvSpPr>
      <dsp:spPr>
        <a:xfrm>
          <a:off x="51162" y="990883"/>
          <a:ext cx="4208141" cy="22280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educación puede perjudicarnos si fomenta la comparación, el orgullo y la búsqueda de honores, pues esto alimenta el espíritu de rivalidad que la Biblia condena…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59927" y="1099648"/>
        <a:ext cx="3990611" cy="2010529"/>
      </dsp:txXfrm>
    </dsp:sp>
    <dsp:sp modelId="{A0C46F4B-2000-48BA-A6C0-4919DDDEAE15}">
      <dsp:nvSpPr>
        <dsp:cNvPr id="0" name=""/>
        <dsp:cNvSpPr/>
      </dsp:nvSpPr>
      <dsp:spPr>
        <a:xfrm>
          <a:off x="4610095" y="990883"/>
          <a:ext cx="4208141" cy="22280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una educación cristiana, centrada en los mandamientos de Dios y en los principios del carácter de Cristo, nos ayuda a cultivar la humildad, el servicio y el amor fraternal.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18860" y="1099648"/>
        <a:ext cx="3990611" cy="2010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3/12/2025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D000C-A46F-749B-8F32-B6698DFA2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2C6561D-8629-2188-6948-BBC2B5EB0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0137305-3F29-AF21-EE30-C6E7A42E1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5BC2A9-660C-0C83-0E40-98182B5BE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3243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3/12/2025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22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35.png"/><Relationship Id="rId10" Type="http://schemas.microsoft.com/office/2007/relationships/diagramDrawing" Target="../diagrams/drawing10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6 de diciembre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997" y="4403695"/>
            <a:ext cx="96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discípulo amado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9067B04-BD63-0D30-C469-0E705492B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975" y="366009"/>
            <a:ext cx="6588216" cy="370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4652854-442F-EB9F-F18B-5A52B9F29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10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6 de diciembre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039590" y="582137"/>
            <a:ext cx="666057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8000" b="1" dirty="0">
                <a:ln w="38100">
                  <a:noFill/>
                </a:ln>
                <a:effectLst/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discípulo amado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6 de diciembre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Más que todos sus compañeros, Juan, el discípulo amado, cedió al poder de esa vida maravillosa [de Cristo]”</a:t>
            </a:r>
            <a:endParaRPr lang="es-EC" sz="3600" b="1" dirty="0"/>
          </a:p>
          <a:p>
            <a:r>
              <a:rPr lang="es-ES" sz="2000" i="1" dirty="0"/>
              <a:t>El Deseado de Todas las Gentes, p. 215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“(porque la vida fue manifestada, y la vimos, y testificamos, y os anunciamos aquella vida eterna, la cual estaba con el Padre, y se nos manifestó)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(1 Juan 1:2)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3BF4EB9-7FBA-15CB-1490-2CA105CB71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49"/>
          <a:stretch/>
        </p:blipFill>
        <p:spPr>
          <a:xfrm>
            <a:off x="-35849" y="0"/>
            <a:ext cx="6655328" cy="594654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Juan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19" y="19352"/>
            <a:ext cx="52577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graves defectos de carácter eran evidentes en Juan?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5397C8A-25C7-8E56-F6FB-8EDE242951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3639802"/>
              </p:ext>
            </p:extLst>
          </p:nvPr>
        </p:nvGraphicFramePr>
        <p:xfrm>
          <a:off x="6619478" y="197427"/>
          <a:ext cx="5442498" cy="543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DCCB52A-8B21-9327-A8FC-30F757532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436" y="-4932"/>
            <a:ext cx="5375564" cy="499330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carácter de Juan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65012" y="4678251"/>
            <a:ext cx="12061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experiencia reveló claramente la naturaleza vengativa de Juan y de su hermano Santiago?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18" name="Bocadillo: rectángulo 17">
            <a:extLst>
              <a:ext uri="{FF2B5EF4-FFF2-40B4-BE49-F238E27FC236}">
                <a16:creationId xmlns:a16="http://schemas.microsoft.com/office/drawing/2014/main" id="{4A04C833-AC8D-B6E4-1EA6-5C4A5AE8BC42}"/>
              </a:ext>
            </a:extLst>
          </p:cNvPr>
          <p:cNvSpPr/>
          <p:nvPr/>
        </p:nvSpPr>
        <p:spPr>
          <a:xfrm>
            <a:off x="8397177" y="3673927"/>
            <a:ext cx="3006108" cy="708512"/>
          </a:xfrm>
          <a:prstGeom prst="wedgeRectCallout">
            <a:avLst>
              <a:gd name="adj1" fmla="val -42224"/>
              <a:gd name="adj2" fmla="val -15721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Señor, ¿quieres que mandemos que descienda fuego del cielo, como hizo Elías, y los consuma?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60CC54BA-4F5B-8BE7-57DC-F761083C1E58}"/>
              </a:ext>
            </a:extLst>
          </p:cNvPr>
          <p:cNvSpPr/>
          <p:nvPr/>
        </p:nvSpPr>
        <p:spPr>
          <a:xfrm>
            <a:off x="5861410" y="0"/>
            <a:ext cx="3171473" cy="915211"/>
          </a:xfrm>
          <a:prstGeom prst="wedgeRectCallout">
            <a:avLst>
              <a:gd name="adj1" fmla="val 46925"/>
              <a:gd name="adj2" fmla="val 6637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Vosotros no sabéis de qué espíritu sois; porque el Hijo del Hombre no ha venido para perder las almas de los hombres, sino para salvarlas.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2465740"/>
              </p:ext>
            </p:extLst>
          </p:nvPr>
        </p:nvGraphicFramePr>
        <p:xfrm>
          <a:off x="171534" y="154417"/>
          <a:ext cx="5501902" cy="4545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7" grpId="0" animBg="1"/>
      <p:bldGraphic spid="1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F3FE8D-8165-9212-266A-AA196FE44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6005"/>
            <a:ext cx="5287100" cy="471339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sed por la supremacía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86636" y="-20809"/>
            <a:ext cx="12061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necesitamos aprender de la petición de Juan casi causó una división gravísima entre los discípulos?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844B3E68-F742-484B-7D60-ACE2C7870CE8}"/>
              </a:ext>
            </a:extLst>
          </p:cNvPr>
          <p:cNvSpPr/>
          <p:nvPr/>
        </p:nvSpPr>
        <p:spPr>
          <a:xfrm>
            <a:off x="2643550" y="2621630"/>
            <a:ext cx="2546293" cy="522032"/>
          </a:xfrm>
          <a:prstGeom prst="wedgeRectCallout">
            <a:avLst>
              <a:gd name="adj1" fmla="val 4410"/>
              <a:gd name="adj2" fmla="val -8788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Maestro, querríamos que nos hagas lo que pidiéremos.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947E4886-CDB5-1BFA-FCF6-682649EE748D}"/>
              </a:ext>
            </a:extLst>
          </p:cNvPr>
          <p:cNvSpPr/>
          <p:nvPr/>
        </p:nvSpPr>
        <p:spPr>
          <a:xfrm>
            <a:off x="20262" y="2360614"/>
            <a:ext cx="1458523" cy="522032"/>
          </a:xfrm>
          <a:prstGeom prst="wedgeRectCallout">
            <a:avLst>
              <a:gd name="adj1" fmla="val 41456"/>
              <a:gd name="adj2" fmla="val -8987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¿Qué queréis que os haga?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2C57BF7F-109E-E316-8774-D3BE5FB311BD}"/>
              </a:ext>
            </a:extLst>
          </p:cNvPr>
          <p:cNvSpPr/>
          <p:nvPr/>
        </p:nvSpPr>
        <p:spPr>
          <a:xfrm>
            <a:off x="125172" y="3221271"/>
            <a:ext cx="3864426" cy="522032"/>
          </a:xfrm>
          <a:prstGeom prst="wedgeRectCallout">
            <a:avLst>
              <a:gd name="adj1" fmla="val -759"/>
              <a:gd name="adj2" fmla="val -10381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Concédenos que en tu gloria nos sentemos el uno a tu derecha, y el otro a tu izquierda.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3945439"/>
              </p:ext>
            </p:extLst>
          </p:nvPr>
        </p:nvGraphicFramePr>
        <p:xfrm>
          <a:off x="5390635" y="1076833"/>
          <a:ext cx="6648648" cy="4614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7" grpId="0" animBg="1"/>
      <p:bldP spid="9" grpId="0" animBg="1"/>
      <p:bldGraphic spid="1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222CFD7-88B2-B472-721E-7773C475AB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28" r="6561"/>
          <a:stretch/>
        </p:blipFill>
        <p:spPr>
          <a:xfrm>
            <a:off x="6695208" y="0"/>
            <a:ext cx="5496792" cy="42100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sed por la supremacía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531433" y="4210050"/>
            <a:ext cx="56426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esperanza errónea había inspirado esa petición?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3C6A148C-1B3F-2CA7-55D6-8A6BA94C34B7}"/>
              </a:ext>
            </a:extLst>
          </p:cNvPr>
          <p:cNvSpPr/>
          <p:nvPr/>
        </p:nvSpPr>
        <p:spPr>
          <a:xfrm>
            <a:off x="7598470" y="2271280"/>
            <a:ext cx="2572685" cy="522032"/>
          </a:xfrm>
          <a:prstGeom prst="wedgeRectCallout">
            <a:avLst>
              <a:gd name="adj1" fmla="val 4006"/>
              <a:gd name="adj2" fmla="val -11973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Señor, ¿restaurarás el reino a Israel en este tiempo?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0531704"/>
              </p:ext>
            </p:extLst>
          </p:nvPr>
        </p:nvGraphicFramePr>
        <p:xfrm>
          <a:off x="525613" y="187718"/>
          <a:ext cx="5771277" cy="5348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Graphic spid="10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EF34CA-1642-A0C6-0087-60AF01C86B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04" r="15395"/>
          <a:stretch/>
        </p:blipFill>
        <p:spPr>
          <a:xfrm>
            <a:off x="0" y="-19727"/>
            <a:ext cx="5902035" cy="467825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sed por la supremacía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" y="4661416"/>
            <a:ext cx="59020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corrigió Jesús a Juan y a los demás discípulos?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878A272-657F-C1CB-7DD2-339FF91B4F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396882"/>
              </p:ext>
            </p:extLst>
          </p:nvPr>
        </p:nvGraphicFramePr>
        <p:xfrm>
          <a:off x="6068293" y="104496"/>
          <a:ext cx="5902035" cy="5566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32BB2B02-5329-7427-BF42-A68079EE3CA2}"/>
              </a:ext>
            </a:extLst>
          </p:cNvPr>
          <p:cNvSpPr/>
          <p:nvPr/>
        </p:nvSpPr>
        <p:spPr>
          <a:xfrm>
            <a:off x="1300319" y="8661"/>
            <a:ext cx="4053912" cy="673092"/>
          </a:xfrm>
          <a:prstGeom prst="wedgeRectCallout">
            <a:avLst>
              <a:gd name="adj1" fmla="val -1580"/>
              <a:gd name="adj2" fmla="val 10410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Maestro, hemos visto a uno que en tu nombre echaba fuera demonios, pero él no nos sigue; y se lo prohibimos, porque no nos seguía.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14803799-B4FA-2DEE-163C-56D4C7865DB5}"/>
              </a:ext>
            </a:extLst>
          </p:cNvPr>
          <p:cNvSpPr/>
          <p:nvPr/>
        </p:nvSpPr>
        <p:spPr>
          <a:xfrm>
            <a:off x="-1" y="2319398"/>
            <a:ext cx="3327276" cy="673092"/>
          </a:xfrm>
          <a:prstGeom prst="wedgeRectCallout">
            <a:avLst>
              <a:gd name="adj1" fmla="val -4087"/>
              <a:gd name="adj2" fmla="val -7959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No se lo prohibáis; porque ninguno hay que haga milagro en mi nombre, que luego pueda decir mal de mí…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B9644D7-64FC-1389-EB4A-AE4A34017F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80"/>
          <a:stretch>
            <a:fillRect/>
          </a:stretch>
        </p:blipFill>
        <p:spPr>
          <a:xfrm>
            <a:off x="6049448" y="-5855"/>
            <a:ext cx="6142552" cy="374189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carácter transformado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672707" y="3724131"/>
            <a:ext cx="649219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pasó con Juan cuando contempló el carácter de Cristo y qué deberíamos aprender de esto? 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9895647"/>
              </p:ext>
            </p:extLst>
          </p:nvPr>
        </p:nvGraphicFramePr>
        <p:xfrm>
          <a:off x="103285" y="100958"/>
          <a:ext cx="5830376" cy="5493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162A463C-ACF7-6BF7-A422-6C72DCD1D9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35"/>
          <a:stretch>
            <a:fillRect/>
          </a:stretch>
        </p:blipFill>
        <p:spPr>
          <a:xfrm>
            <a:off x="0" y="228"/>
            <a:ext cx="6818244" cy="474126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carácter transformado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4207" y="4741723"/>
            <a:ext cx="12061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Luego de que el amor de Jesús lo había transformado, ¿qué mensaje tenía Juan para todos los creyentes?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9077584"/>
              </p:ext>
            </p:extLst>
          </p:nvPr>
        </p:nvGraphicFramePr>
        <p:xfrm>
          <a:off x="6967330" y="78867"/>
          <a:ext cx="5148853" cy="4626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3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CFF054B-95C6-5264-9BF8-D838B8855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953" y="1461359"/>
            <a:ext cx="4485189" cy="448518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¿Y qué de nosotros?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-19705" y="-48311"/>
            <a:ext cx="121919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Así como en el caso de Juan, ¿qué mal pernicioso prevaleció en la iglesia de Corinto, y que, de igual manera, puede dominarnos fácilmente hoy?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1000135"/>
              </p:ext>
            </p:extLst>
          </p:nvPr>
        </p:nvGraphicFramePr>
        <p:xfrm>
          <a:off x="57988" y="1080027"/>
          <a:ext cx="7629115" cy="426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CDE6E0C-9264-43B0-AEBB-E8134E6EC6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F571D56-32FD-49D1-BD3E-B3505B9C4D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4803F59-1547-400A-A58C-D374ABC69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61FCB166-9A5E-812E-DDB5-9A6C4881AD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93" r="5274"/>
          <a:stretch>
            <a:fillRect/>
          </a:stretch>
        </p:blipFill>
        <p:spPr>
          <a:xfrm>
            <a:off x="0" y="0"/>
            <a:ext cx="6371014" cy="467838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¿Y qué de nosotros?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0" y="4678385"/>
            <a:ext cx="63777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somos llamados a una vocación superior a esta? 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092852"/>
              </p:ext>
            </p:extLst>
          </p:nvPr>
        </p:nvGraphicFramePr>
        <p:xfrm>
          <a:off x="6235368" y="197427"/>
          <a:ext cx="5826609" cy="543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05BD4-E05E-DC03-5213-6320A0A6C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AFAB780-23CB-D6AB-FB7F-1920B1323629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BD669278-6C2C-6E37-466C-8B98F6454E60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ADB22E3E-47E1-6091-EA03-1B12D7F838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447631AE-EE69-6051-CF6B-7F243AB3B4F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B31ED437-EBD9-A320-15E7-5A7F52E266DC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02F394F6-AEAA-ED6D-241F-6CFA69263CB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D226B7D1-AE5F-E4FC-5A23-769068768FE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educación es una clave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509A724F-581C-A9FC-A21E-B51021CECC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D211623-9EFD-8C83-5E20-2696143F6D97}"/>
              </a:ext>
            </a:extLst>
          </p:cNvPr>
          <p:cNvSpPr txBox="1"/>
          <p:nvPr/>
        </p:nvSpPr>
        <p:spPr>
          <a:xfrm>
            <a:off x="75817" y="4294438"/>
            <a:ext cx="120762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puede nuestra educación ayudarnos o perjudicarnos ante la tentación de alimentar un espíritu de rivalidad? 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2612463-E9FA-ADBE-F733-3B0CA501B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2090" y="84612"/>
            <a:ext cx="2919881" cy="4387997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9C4B273-E96D-734E-A0AC-EA0EC0E75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1675979"/>
              </p:ext>
            </p:extLst>
          </p:nvPr>
        </p:nvGraphicFramePr>
        <p:xfrm>
          <a:off x="75817" y="84611"/>
          <a:ext cx="8869400" cy="4209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0208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443B32B-3C8C-4B23-B237-7177C8199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E8A935-9D57-4874-8DA1-661E891B3A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C46F4B-2000-48BA-A6C0-4919DDDEA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85839" y="381783"/>
            <a:ext cx="2448491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educación cristiana protege el corazón del espíritu de rivalidad, porque forma un carácter guiado por la obediencia a Dios y el amor al prójimo; en ella se cultiva un amor genuino que no da lugar a la competencia egoísta.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3570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vida de Juan nos enseña que, si nos rendimos a Jesús, Él puede suavizar nuestros rasgos duros, purificar nuestras motivaciones y reflejar en nosotros su ternura y paciencia.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16996" y="381783"/>
            <a:ext cx="238228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sed por la supremacía es una de las tentaciones que termina produciendo división, orgullo y un espíritu contrario al de Cristo; somos llamados a cultivar un espíritu de amor y humildad, reflejando así el carácter de Cristo.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43159" y="381783"/>
            <a:ext cx="2319516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Así como Juan pasó de ser impetuoso y ambicioso a convertirse en el discípulo del amor, también nosotros podemos experimentar esa renovación cuando nos rendimos plenamente a Jesús y lo contemplamos diariamente.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06559" y="381783"/>
            <a:ext cx="242602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Cuando andamos en el Espíritu, la rivalidad, el egoísmo y la envidia ceden su lugar, y en su reemplazo florecen la humildad, la bondad y la entrega desinteresada; este espíritu fortalece la unidad de la iglesia.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9149" y="3104384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someter mi carácter diariamente al Espíritu Santo, permitiendo que me transforme para reflejar a Jesús!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561527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el poder del Evangelio puede transformar cualquier vida, como lo hizo con los discípulos, moldeando un carácter semejante al de Cristo.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1260976</TotalTime>
  <Words>1525</Words>
  <Application>Microsoft Office PowerPoint</Application>
  <PresentationFormat>Panorámica</PresentationFormat>
  <Paragraphs>125</Paragraphs>
  <Slides>19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9578</cp:revision>
  <dcterms:created xsi:type="dcterms:W3CDTF">2017-06-02T15:34:13Z</dcterms:created>
  <dcterms:modified xsi:type="dcterms:W3CDTF">2025-12-03T23:55:28Z</dcterms:modified>
</cp:coreProperties>
</file>