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395" r:id="rId2"/>
    <p:sldId id="256" r:id="rId3"/>
    <p:sldId id="340" r:id="rId4"/>
    <p:sldId id="544" r:id="rId5"/>
    <p:sldId id="392" r:id="rId6"/>
    <p:sldId id="274" r:id="rId7"/>
    <p:sldId id="557" r:id="rId8"/>
    <p:sldId id="551" r:id="rId9"/>
    <p:sldId id="550" r:id="rId10"/>
    <p:sldId id="558" r:id="rId11"/>
    <p:sldId id="565" r:id="rId12"/>
    <p:sldId id="538" r:id="rId13"/>
    <p:sldId id="566" r:id="rId14"/>
    <p:sldId id="567" r:id="rId15"/>
    <p:sldId id="570" r:id="rId16"/>
    <p:sldId id="571" r:id="rId17"/>
    <p:sldId id="276" r:id="rId18"/>
    <p:sldId id="265" r:id="rId19"/>
    <p:sldId id="393"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725" autoAdjust="0"/>
  </p:normalViewPr>
  <p:slideViewPr>
    <p:cSldViewPr snapToGrid="0">
      <p:cViewPr varScale="1">
        <p:scale>
          <a:sx n="77" d="100"/>
          <a:sy n="77" d="100"/>
        </p:scale>
        <p:origin x="902"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Los once discípulos viajaron a Galilea, al monte indicado por Jesús para reencontrarse con ellos después de su resurrección…</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…al momento fijado, como 500 creyentes se habían reunido con ellos, tenían ansias de escuchar el testimonio de los discípulos acerca de Jesús.</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1614">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3822">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r>
            <a:rPr lang="es-ES" sz="2200" dirty="0">
              <a:latin typeface="Bw Modelica" panose="00000600000000000000" pitchFamily="50" charset="0"/>
            </a:rPr>
            <a:t>El mandato es la </a:t>
          </a:r>
          <a:r>
            <a:rPr lang="es-ES" sz="2200" b="1" dirty="0">
              <a:latin typeface="Bw Modelica" panose="00000600000000000000" pitchFamily="50" charset="0"/>
            </a:rPr>
            <a:t>Gran Comisión</a:t>
          </a:r>
          <a:r>
            <a:rPr lang="es-ES" sz="2200" dirty="0">
              <a:latin typeface="Bw Modelica" panose="00000600000000000000" pitchFamily="50" charset="0"/>
            </a:rPr>
            <a:t>: ir y predicar el Evangelio a todas las naciones, es decir, colaborar con Cristo en la obra de salvar al mundo…</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endParaRPr lang="es-EC"/>
        </a:p>
      </dgm:t>
    </dgm:pt>
    <dgm:pt modelId="{5A22EDB5-7A50-4513-A330-869B54527BF6}" type="sibTrans" cxnId="{1E70C8BA-34BA-4AAA-B514-A2F81077E86B}">
      <dgm:prSet/>
      <dgm:spPr/>
      <dgm:t>
        <a:bodyPr/>
        <a:lstStyle/>
        <a:p>
          <a:endParaRPr lang="es-EC"/>
        </a:p>
      </dgm:t>
    </dgm:pt>
    <dgm:pt modelId="{9BFF9D80-2D0C-41CF-964B-E286A72FCC51}">
      <dgm:prSet phldrT="[Texto]" custT="1"/>
      <dgm:spPr/>
      <dgm:t>
        <a:bodyPr/>
        <a:lstStyle/>
        <a:p>
          <a:r>
            <a:rPr lang="es-ES" sz="2200" dirty="0">
              <a:latin typeface="Bw Modelica" panose="00000600000000000000" pitchFamily="50" charset="0"/>
            </a:rPr>
            <a:t>…es el de mayor impacto porque su alcance es universal, la luz debe resplandecer sobre todos los habitantes de la tierra, sin distinción alguna.…</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endParaRPr lang="es-EC"/>
        </a:p>
      </dgm:t>
    </dgm:pt>
    <dgm:pt modelId="{3A8B0B8F-F69F-4E1B-B1DC-2CBAA71E93C6}" type="sibTrans" cxnId="{92C16516-7478-4223-A803-09168DBB8A8F}">
      <dgm:prSet/>
      <dgm:spPr/>
      <dgm:t>
        <a:bodyPr/>
        <a:lstStyle/>
        <a:p>
          <a:endParaRPr lang="es-EC"/>
        </a:p>
      </dgm:t>
    </dgm:pt>
    <dgm:pt modelId="{A5451605-FFCB-4F3A-B27F-BFE1F12EEB9E}">
      <dgm:prSet phldrT="[Texto]" custT="1"/>
      <dgm:spPr/>
      <dgm:t>
        <a:bodyPr/>
        <a:lstStyle/>
        <a:p>
          <a:r>
            <a:rPr lang="es-ES" sz="2200" dirty="0">
              <a:latin typeface="Bw Modelica" panose="00000600000000000000" pitchFamily="50" charset="0"/>
            </a:rPr>
            <a:t>…y tiene como propósito formar discípulos que vivan bajo la obediencia a todas las enseñanzas de Cristo.</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endParaRPr lang="es-EC"/>
        </a:p>
      </dgm:t>
    </dgm:pt>
    <dgm:pt modelId="{B07448D3-FBA3-4B31-9D6F-CEE99F2E0724}" type="sibTrans" cxnId="{2005D028-4621-4076-A4DB-134833029C5E}">
      <dgm:prSet/>
      <dgm:spPr/>
      <dgm:t>
        <a:bodyPr/>
        <a:lstStyle/>
        <a:p>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66667" custScaleY="130673"/>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66667" custScaleY="130673"/>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66667" custScaleY="130673"/>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DCB15-8E72-46EA-A9D5-B2A137D8694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CCDB600E-6853-400B-9F3A-E1C9CB4AB78F}">
      <dgm:prSet phldrT="[Texto]" custT="1"/>
      <dgm:spPr/>
      <dgm:t>
        <a:bodyPr/>
        <a:lstStyle/>
        <a:p>
          <a:r>
            <a:rPr lang="es-ES" sz="2200" dirty="0">
              <a:latin typeface="Bw Modelica" panose="00000600000000000000" pitchFamily="50" charset="0"/>
            </a:rPr>
            <a:t>El mandato incluye la promesa de la seguridad de la salvación para todo aquel que cree en Cristo…</a:t>
          </a:r>
          <a:endParaRPr lang="es-EC" sz="2200" dirty="0">
            <a:latin typeface="Bw Modelica" panose="00000600000000000000" pitchFamily="50" charset="0"/>
          </a:endParaRPr>
        </a:p>
      </dgm:t>
    </dgm:pt>
    <dgm:pt modelId="{6869E0C7-8EDD-4A51-B474-F34335F31C2A}" type="parTrans" cxnId="{33BBD142-A228-49A7-9B27-EA6C9552542F}">
      <dgm:prSet/>
      <dgm:spPr/>
      <dgm:t>
        <a:bodyPr/>
        <a:lstStyle/>
        <a:p>
          <a:endParaRPr lang="es-EC" sz="2200">
            <a:latin typeface="Bw Modelica" panose="00000600000000000000" pitchFamily="50" charset="0"/>
          </a:endParaRPr>
        </a:p>
      </dgm:t>
    </dgm:pt>
    <dgm:pt modelId="{872FBC1D-830F-4B97-9EF9-B51A29AD648E}" type="sibTrans" cxnId="{33BBD142-A228-49A7-9B27-EA6C9552542F}">
      <dgm:prSet/>
      <dgm:spPr/>
      <dgm:t>
        <a:bodyPr/>
        <a:lstStyle/>
        <a:p>
          <a:endParaRPr lang="es-EC" sz="2200">
            <a:latin typeface="Bw Modelica" panose="00000600000000000000" pitchFamily="50" charset="0"/>
          </a:endParaRPr>
        </a:p>
      </dgm:t>
    </dgm:pt>
    <dgm:pt modelId="{B1530D3C-0750-46D8-AAE7-A2C0F840A60D}">
      <dgm:prSet phldrT="[Texto]" phldr="0" custT="1"/>
      <dgm:spPr/>
      <dgm:t>
        <a:bodyPr/>
        <a:lstStyle/>
        <a:p>
          <a:r>
            <a:rPr lang="es-ES" sz="2200" dirty="0">
              <a:latin typeface="Bw Modelica" panose="00000600000000000000" pitchFamily="50" charset="0"/>
            </a:rPr>
            <a:t>…creer en Cristo implica aceptar su sacrificio definitivo y completo, su justicia perfecta y su señorío…</a:t>
          </a:r>
          <a:endParaRPr lang="es-EC" sz="2200" dirty="0">
            <a:latin typeface="Bw Modelica" panose="00000600000000000000" pitchFamily="50" charset="0"/>
          </a:endParaRPr>
        </a:p>
      </dgm:t>
    </dgm:pt>
    <dgm:pt modelId="{C0A1742F-CFC5-4FF8-9E9F-757DB13F39A6}" type="parTrans" cxnId="{380C3402-16C6-4C54-8D42-A49873A522FF}">
      <dgm:prSet/>
      <dgm:spPr/>
      <dgm:t>
        <a:bodyPr/>
        <a:lstStyle/>
        <a:p>
          <a:endParaRPr lang="es-EC" sz="2200">
            <a:latin typeface="Bw Modelica" panose="00000600000000000000" pitchFamily="50" charset="0"/>
          </a:endParaRPr>
        </a:p>
      </dgm:t>
    </dgm:pt>
    <dgm:pt modelId="{F4DC7537-A8D6-4776-8C27-23E1D184FA71}" type="sibTrans" cxnId="{380C3402-16C6-4C54-8D42-A49873A522FF}">
      <dgm:prSet/>
      <dgm:spPr/>
      <dgm:t>
        <a:bodyPr/>
        <a:lstStyle/>
        <a:p>
          <a:endParaRPr lang="es-EC" sz="2200">
            <a:latin typeface="Bw Modelica" panose="00000600000000000000" pitchFamily="50" charset="0"/>
          </a:endParaRPr>
        </a:p>
      </dgm:t>
    </dgm:pt>
    <dgm:pt modelId="{5EECF168-1F17-4988-A0EB-44F46A7E0612}">
      <dgm:prSet phldrT="[Texto]" phldr="0" custT="1"/>
      <dgm:spPr/>
      <dgm:t>
        <a:bodyPr/>
        <a:lstStyle/>
        <a:p>
          <a:r>
            <a:rPr lang="es-ES" sz="2200" dirty="0">
              <a:latin typeface="Bw Modelica" panose="00000600000000000000" pitchFamily="50" charset="0"/>
            </a:rPr>
            <a:t>…y el bautismo es la señal externa de esa entrega interna.</a:t>
          </a:r>
          <a:endParaRPr lang="es-EC" sz="2200" dirty="0">
            <a:latin typeface="Bw Modelica" panose="00000600000000000000" pitchFamily="50" charset="0"/>
          </a:endParaRPr>
        </a:p>
      </dgm:t>
    </dgm:pt>
    <dgm:pt modelId="{73D5680A-AFA7-467A-B1E7-95FCE2CEEDFC}" type="parTrans" cxnId="{17ABBCD8-B2B5-4856-9F0A-9C5D1256392E}">
      <dgm:prSet/>
      <dgm:spPr/>
      <dgm:t>
        <a:bodyPr/>
        <a:lstStyle/>
        <a:p>
          <a:endParaRPr lang="es-EC" sz="2200">
            <a:latin typeface="Bw Modelica" panose="00000600000000000000" pitchFamily="50" charset="0"/>
          </a:endParaRPr>
        </a:p>
      </dgm:t>
    </dgm:pt>
    <dgm:pt modelId="{C700238E-9E6C-4BD7-AC9A-11047279DCE8}" type="sibTrans" cxnId="{17ABBCD8-B2B5-4856-9F0A-9C5D1256392E}">
      <dgm:prSet/>
      <dgm:spPr/>
      <dgm:t>
        <a:bodyPr/>
        <a:lstStyle/>
        <a:p>
          <a:endParaRPr lang="es-EC" sz="2200">
            <a:latin typeface="Bw Modelica" panose="00000600000000000000" pitchFamily="50" charset="0"/>
          </a:endParaRPr>
        </a:p>
      </dgm:t>
    </dgm:pt>
    <dgm:pt modelId="{55EAE2E4-C427-4F8E-9E86-29F143C8D891}" type="pres">
      <dgm:prSet presAssocID="{1AADCB15-8E72-46EA-A9D5-B2A137D86947}" presName="rootnode" presStyleCnt="0">
        <dgm:presLayoutVars>
          <dgm:chMax/>
          <dgm:chPref/>
          <dgm:dir/>
          <dgm:animLvl val="lvl"/>
        </dgm:presLayoutVars>
      </dgm:prSet>
      <dgm:spPr/>
    </dgm:pt>
    <dgm:pt modelId="{998C1954-32AC-4FE2-9D81-EA890B20790F}" type="pres">
      <dgm:prSet presAssocID="{CCDB600E-6853-400B-9F3A-E1C9CB4AB78F}" presName="composite" presStyleCnt="0"/>
      <dgm:spPr/>
    </dgm:pt>
    <dgm:pt modelId="{600725F7-C10E-4F55-ADE7-5FD1A7625C49}" type="pres">
      <dgm:prSet presAssocID="{CCDB600E-6853-400B-9F3A-E1C9CB4AB78F}" presName="LShape" presStyleLbl="alignNode1" presStyleIdx="0" presStyleCnt="5"/>
      <dgm:spPr/>
    </dgm:pt>
    <dgm:pt modelId="{C16FA311-1A6B-41BD-8920-954F5966D096}" type="pres">
      <dgm:prSet presAssocID="{CCDB600E-6853-400B-9F3A-E1C9CB4AB78F}" presName="ParentText" presStyleLbl="revTx" presStyleIdx="0" presStyleCnt="3">
        <dgm:presLayoutVars>
          <dgm:chMax val="0"/>
          <dgm:chPref val="0"/>
          <dgm:bulletEnabled val="1"/>
        </dgm:presLayoutVars>
      </dgm:prSet>
      <dgm:spPr/>
    </dgm:pt>
    <dgm:pt modelId="{6BC8B5A8-B0AD-44EF-966C-82EEF7D2AFDB}" type="pres">
      <dgm:prSet presAssocID="{CCDB600E-6853-400B-9F3A-E1C9CB4AB78F}" presName="Triangle" presStyleLbl="alignNode1" presStyleIdx="1" presStyleCnt="5"/>
      <dgm:spPr/>
    </dgm:pt>
    <dgm:pt modelId="{C7B48830-FBEB-4B17-A9B2-6EAD4E85F2DC}" type="pres">
      <dgm:prSet presAssocID="{872FBC1D-830F-4B97-9EF9-B51A29AD648E}" presName="sibTrans" presStyleCnt="0"/>
      <dgm:spPr/>
    </dgm:pt>
    <dgm:pt modelId="{60C7E832-1C4C-4D83-8001-C9C7038DBAE8}" type="pres">
      <dgm:prSet presAssocID="{872FBC1D-830F-4B97-9EF9-B51A29AD648E}" presName="space" presStyleCnt="0"/>
      <dgm:spPr/>
    </dgm:pt>
    <dgm:pt modelId="{0F19D0D4-14B1-4D7A-930F-B441A278FDA5}" type="pres">
      <dgm:prSet presAssocID="{B1530D3C-0750-46D8-AAE7-A2C0F840A60D}" presName="composite" presStyleCnt="0"/>
      <dgm:spPr/>
    </dgm:pt>
    <dgm:pt modelId="{CB7F3DD4-B914-485B-8D73-F737E38B94BB}" type="pres">
      <dgm:prSet presAssocID="{B1530D3C-0750-46D8-AAE7-A2C0F840A60D}" presName="LShape" presStyleLbl="alignNode1" presStyleIdx="2" presStyleCnt="5"/>
      <dgm:spPr/>
    </dgm:pt>
    <dgm:pt modelId="{05920144-7703-48CD-9EF6-A3C34B616019}" type="pres">
      <dgm:prSet presAssocID="{B1530D3C-0750-46D8-AAE7-A2C0F840A60D}" presName="ParentText" presStyleLbl="revTx" presStyleIdx="1" presStyleCnt="3" custScaleX="107319" custLinFactNeighborX="4176">
        <dgm:presLayoutVars>
          <dgm:chMax val="0"/>
          <dgm:chPref val="0"/>
          <dgm:bulletEnabled val="1"/>
        </dgm:presLayoutVars>
      </dgm:prSet>
      <dgm:spPr/>
    </dgm:pt>
    <dgm:pt modelId="{9CDE6E0C-9264-43B0-AEBB-E8134E6EC62C}" type="pres">
      <dgm:prSet presAssocID="{B1530D3C-0750-46D8-AAE7-A2C0F840A60D}" presName="Triangle" presStyleLbl="alignNode1" presStyleIdx="3" presStyleCnt="5"/>
      <dgm:spPr/>
    </dgm:pt>
    <dgm:pt modelId="{32A63FCD-5878-4A97-96FE-38E975F5184C}" type="pres">
      <dgm:prSet presAssocID="{F4DC7537-A8D6-4776-8C27-23E1D184FA71}" presName="sibTrans" presStyleCnt="0"/>
      <dgm:spPr/>
    </dgm:pt>
    <dgm:pt modelId="{D84FDB73-AC08-457D-92E4-119573EAA405}" type="pres">
      <dgm:prSet presAssocID="{F4DC7537-A8D6-4776-8C27-23E1D184FA71}" presName="space" presStyleCnt="0"/>
      <dgm:spPr/>
    </dgm:pt>
    <dgm:pt modelId="{279B71A4-E237-4E3F-BEA2-8BB1490F7F34}" type="pres">
      <dgm:prSet presAssocID="{5EECF168-1F17-4988-A0EB-44F46A7E0612}" presName="composite" presStyleCnt="0"/>
      <dgm:spPr/>
    </dgm:pt>
    <dgm:pt modelId="{BF571D56-32FD-49D1-BD3E-B3505B9C4DAB}" type="pres">
      <dgm:prSet presAssocID="{5EECF168-1F17-4988-A0EB-44F46A7E0612}" presName="LShape" presStyleLbl="alignNode1" presStyleIdx="4" presStyleCnt="5"/>
      <dgm:spPr/>
    </dgm:pt>
    <dgm:pt modelId="{84803F59-1547-400A-A58C-D374ABC69F59}" type="pres">
      <dgm:prSet presAssocID="{5EECF168-1F17-4988-A0EB-44F46A7E0612}" presName="ParentText" presStyleLbl="revTx" presStyleIdx="2" presStyleCnt="3">
        <dgm:presLayoutVars>
          <dgm:chMax val="0"/>
          <dgm:chPref val="0"/>
          <dgm:bulletEnabled val="1"/>
        </dgm:presLayoutVars>
      </dgm:prSet>
      <dgm:spPr/>
    </dgm:pt>
  </dgm:ptLst>
  <dgm:cxnLst>
    <dgm:cxn modelId="{380C3402-16C6-4C54-8D42-A49873A522FF}" srcId="{1AADCB15-8E72-46EA-A9D5-B2A137D86947}" destId="{B1530D3C-0750-46D8-AAE7-A2C0F840A60D}" srcOrd="1" destOrd="0" parTransId="{C0A1742F-CFC5-4FF8-9E9F-757DB13F39A6}" sibTransId="{F4DC7537-A8D6-4776-8C27-23E1D184FA71}"/>
    <dgm:cxn modelId="{33BBD142-A228-49A7-9B27-EA6C9552542F}" srcId="{1AADCB15-8E72-46EA-A9D5-B2A137D86947}" destId="{CCDB600E-6853-400B-9F3A-E1C9CB4AB78F}" srcOrd="0" destOrd="0" parTransId="{6869E0C7-8EDD-4A51-B474-F34335F31C2A}" sibTransId="{872FBC1D-830F-4B97-9EF9-B51A29AD648E}"/>
    <dgm:cxn modelId="{FF3B3683-9EA8-4259-8744-22A6EF941A61}" type="presOf" srcId="{5EECF168-1F17-4988-A0EB-44F46A7E0612}" destId="{84803F59-1547-400A-A58C-D374ABC69F59}" srcOrd="0" destOrd="0" presId="urn:microsoft.com/office/officeart/2009/3/layout/StepUpProcess"/>
    <dgm:cxn modelId="{3CD38CD3-5F4D-4EE7-8F69-2A2B1D96E13F}" type="presOf" srcId="{B1530D3C-0750-46D8-AAE7-A2C0F840A60D}" destId="{05920144-7703-48CD-9EF6-A3C34B616019}" srcOrd="0" destOrd="0" presId="urn:microsoft.com/office/officeart/2009/3/layout/StepUpProcess"/>
    <dgm:cxn modelId="{17ABBCD8-B2B5-4856-9F0A-9C5D1256392E}" srcId="{1AADCB15-8E72-46EA-A9D5-B2A137D86947}" destId="{5EECF168-1F17-4988-A0EB-44F46A7E0612}" srcOrd="2" destOrd="0" parTransId="{73D5680A-AFA7-467A-B1E7-95FCE2CEEDFC}" sibTransId="{C700238E-9E6C-4BD7-AC9A-11047279DCE8}"/>
    <dgm:cxn modelId="{09F804E0-D105-4762-9F2D-CAFCB7C33B3C}" type="presOf" srcId="{CCDB600E-6853-400B-9F3A-E1C9CB4AB78F}" destId="{C16FA311-1A6B-41BD-8920-954F5966D096}" srcOrd="0" destOrd="0" presId="urn:microsoft.com/office/officeart/2009/3/layout/StepUpProcess"/>
    <dgm:cxn modelId="{2CC165F3-44A6-4607-8EB4-2C5F59FB041B}" type="presOf" srcId="{1AADCB15-8E72-46EA-A9D5-B2A137D86947}" destId="{55EAE2E4-C427-4F8E-9E86-29F143C8D891}" srcOrd="0" destOrd="0" presId="urn:microsoft.com/office/officeart/2009/3/layout/StepUpProcess"/>
    <dgm:cxn modelId="{49C93135-FD12-4977-A31E-DB7EDF6F59AD}" type="presParOf" srcId="{55EAE2E4-C427-4F8E-9E86-29F143C8D891}" destId="{998C1954-32AC-4FE2-9D81-EA890B20790F}" srcOrd="0" destOrd="0" presId="urn:microsoft.com/office/officeart/2009/3/layout/StepUpProcess"/>
    <dgm:cxn modelId="{573F780D-97AF-40BD-847D-2CBB7AC7FA32}" type="presParOf" srcId="{998C1954-32AC-4FE2-9D81-EA890B20790F}" destId="{600725F7-C10E-4F55-ADE7-5FD1A7625C49}" srcOrd="0" destOrd="0" presId="urn:microsoft.com/office/officeart/2009/3/layout/StepUpProcess"/>
    <dgm:cxn modelId="{868E4CEA-8C70-483F-BFE1-DD793FC8A276}" type="presParOf" srcId="{998C1954-32AC-4FE2-9D81-EA890B20790F}" destId="{C16FA311-1A6B-41BD-8920-954F5966D096}" srcOrd="1" destOrd="0" presId="urn:microsoft.com/office/officeart/2009/3/layout/StepUpProcess"/>
    <dgm:cxn modelId="{5CA4A60C-4EE7-440F-AF17-C732C0FCFCA6}" type="presParOf" srcId="{998C1954-32AC-4FE2-9D81-EA890B20790F}" destId="{6BC8B5A8-B0AD-44EF-966C-82EEF7D2AFDB}" srcOrd="2" destOrd="0" presId="urn:microsoft.com/office/officeart/2009/3/layout/StepUpProcess"/>
    <dgm:cxn modelId="{DF5489D6-8DA8-4CBA-859B-A22FD5B49557}" type="presParOf" srcId="{55EAE2E4-C427-4F8E-9E86-29F143C8D891}" destId="{C7B48830-FBEB-4B17-A9B2-6EAD4E85F2DC}" srcOrd="1" destOrd="0" presId="urn:microsoft.com/office/officeart/2009/3/layout/StepUpProcess"/>
    <dgm:cxn modelId="{B96D52D5-99A7-48D4-87FC-C34A39E34E2A}" type="presParOf" srcId="{C7B48830-FBEB-4B17-A9B2-6EAD4E85F2DC}" destId="{60C7E832-1C4C-4D83-8001-C9C7038DBAE8}" srcOrd="0" destOrd="0" presId="urn:microsoft.com/office/officeart/2009/3/layout/StepUpProcess"/>
    <dgm:cxn modelId="{5B7303C2-779C-4E4C-AD95-6DBEC1095DEF}" type="presParOf" srcId="{55EAE2E4-C427-4F8E-9E86-29F143C8D891}" destId="{0F19D0D4-14B1-4D7A-930F-B441A278FDA5}" srcOrd="2" destOrd="0" presId="urn:microsoft.com/office/officeart/2009/3/layout/StepUpProcess"/>
    <dgm:cxn modelId="{4A736F91-6EAE-48D8-9902-42E8482B19B4}" type="presParOf" srcId="{0F19D0D4-14B1-4D7A-930F-B441A278FDA5}" destId="{CB7F3DD4-B914-485B-8D73-F737E38B94BB}" srcOrd="0" destOrd="0" presId="urn:microsoft.com/office/officeart/2009/3/layout/StepUpProcess"/>
    <dgm:cxn modelId="{1D656DED-CD5C-439F-ADEE-76EE9773D660}" type="presParOf" srcId="{0F19D0D4-14B1-4D7A-930F-B441A278FDA5}" destId="{05920144-7703-48CD-9EF6-A3C34B616019}" srcOrd="1" destOrd="0" presId="urn:microsoft.com/office/officeart/2009/3/layout/StepUpProcess"/>
    <dgm:cxn modelId="{77B19823-596E-4D5D-8E2D-0E0E617BCCCF}" type="presParOf" srcId="{0F19D0D4-14B1-4D7A-930F-B441A278FDA5}" destId="{9CDE6E0C-9264-43B0-AEBB-E8134E6EC62C}" srcOrd="2" destOrd="0" presId="urn:microsoft.com/office/officeart/2009/3/layout/StepUpProcess"/>
    <dgm:cxn modelId="{1FE444A2-73AA-48C7-A8CA-52E9609BF1C8}" type="presParOf" srcId="{55EAE2E4-C427-4F8E-9E86-29F143C8D891}" destId="{32A63FCD-5878-4A97-96FE-38E975F5184C}" srcOrd="3" destOrd="0" presId="urn:microsoft.com/office/officeart/2009/3/layout/StepUpProcess"/>
    <dgm:cxn modelId="{5B163D87-5418-432B-B407-6FCBFB2738EC}" type="presParOf" srcId="{32A63FCD-5878-4A97-96FE-38E975F5184C}" destId="{D84FDB73-AC08-457D-92E4-119573EAA405}" srcOrd="0" destOrd="0" presId="urn:microsoft.com/office/officeart/2009/3/layout/StepUpProcess"/>
    <dgm:cxn modelId="{8A107952-3C3C-425E-ABD9-06C3625579A2}" type="presParOf" srcId="{55EAE2E4-C427-4F8E-9E86-29F143C8D891}" destId="{279B71A4-E237-4E3F-BEA2-8BB1490F7F34}" srcOrd="4" destOrd="0" presId="urn:microsoft.com/office/officeart/2009/3/layout/StepUpProcess"/>
    <dgm:cxn modelId="{3758742F-C18D-405A-A7BA-2E7E879B6615}" type="presParOf" srcId="{279B71A4-E237-4E3F-BEA2-8BB1490F7F34}" destId="{BF571D56-32FD-49D1-BD3E-B3505B9C4DAB}" srcOrd="0" destOrd="0" presId="urn:microsoft.com/office/officeart/2009/3/layout/StepUpProcess"/>
    <dgm:cxn modelId="{69FA74FC-5EB8-403F-A279-39BA65309CCF}" type="presParOf" srcId="{279B71A4-E237-4E3F-BEA2-8BB1490F7F34}" destId="{84803F59-1547-400A-A58C-D374ABC69F59}"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Pedro afirmó que solo en Jesucristo hay salvación, enseñó así que ninguna tradición religiosa o esfuerzo personal puede salvar al ser humano; solo Cristo, como Redentor y Mediador…</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…y a medida que el nombre de Jesús era proclamado como medio de salvación, hombres y mujeres eran conmovidos, y multitudes que antes habían despreciado al Salvador, ahora se confesaban discípulos.</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0060"/>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711"/>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Significan que Cristo, como Hijo de Dios resucitado posee plena autoridad para salvar, sostener, transformar y guiar a su iglesia…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…este poder no disminuye ni se agota jamás, más bien para los creyentes, Cristo como Salvador viviente está presente en nuestra experiencia diaria…</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ES" sz="2200" dirty="0">
              <a:latin typeface="Bw Modelica" panose="00000600000000000000" pitchFamily="50" charset="0"/>
            </a:rPr>
            <a:t>…unidos a Él, participamos de su fuerza divina y poseemos un poder que nadie puede arrebatarnos, y que nos capacita para vivir una vida victoriosa.</a:t>
          </a:r>
          <a:endParaRPr lang="es-EC"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42970">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43083">
        <dgm:presLayoutVars>
          <dgm:chMax val="1"/>
          <dgm:bulletEnabled val="1"/>
        </dgm:presLayoutVars>
      </dgm:prSet>
      <dgm:spPr>
        <a:prstGeom prst="round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45661">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5F4462-7E3B-4751-A758-C2326145EC26}"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EC"/>
        </a:p>
      </dgm:t>
    </dgm:pt>
    <dgm:pt modelId="{794D6915-971A-4A8F-B17B-54E0AD1BF921}">
      <dgm:prSet phldrT="[Texto]" custT="1"/>
      <dgm:spPr/>
      <dgm:t>
        <a:bodyPr/>
        <a:lstStyle/>
        <a:p>
          <a:r>
            <a:rPr lang="es-ES" sz="2200" dirty="0">
              <a:latin typeface="Bw Modelica" panose="00000600000000000000" pitchFamily="50" charset="0"/>
            </a:rPr>
            <a:t>Obtenemos fortaleza en Cristo cuando entramos en una relación de dependencia diaria y profunda con Él, fijando nuestra mirada de fe en su sacrificio y victoria…</a:t>
          </a:r>
          <a:endParaRPr lang="es-EC" sz="2200" dirty="0">
            <a:latin typeface="Bw Modelica" panose="00000600000000000000" pitchFamily="50" charset="0"/>
          </a:endParaRPr>
        </a:p>
      </dgm:t>
    </dgm:pt>
    <dgm:pt modelId="{1010507F-F4EA-4FCF-A777-77BD278B8BB4}" type="parTrans" cxnId="{A8134A98-ACA4-4AD7-AE26-BFF736640A2A}">
      <dgm:prSet/>
      <dgm:spPr/>
      <dgm:t>
        <a:bodyPr/>
        <a:lstStyle/>
        <a:p>
          <a:endParaRPr lang="es-EC" sz="2200">
            <a:latin typeface="Bw Modelica" panose="00000600000000000000" pitchFamily="50" charset="0"/>
          </a:endParaRPr>
        </a:p>
      </dgm:t>
    </dgm:pt>
    <dgm:pt modelId="{82E0569C-B931-49E2-9BCD-9B0F1FA96217}" type="sibTrans" cxnId="{A8134A98-ACA4-4AD7-AE26-BFF736640A2A}">
      <dgm:prSet/>
      <dgm:spPr/>
      <dgm:t>
        <a:bodyPr/>
        <a:lstStyle/>
        <a:p>
          <a:endParaRPr lang="es-EC" sz="2200">
            <a:latin typeface="Bw Modelica" panose="00000600000000000000" pitchFamily="50" charset="0"/>
          </a:endParaRPr>
        </a:p>
      </dgm:t>
    </dgm:pt>
    <dgm:pt modelId="{14E24135-03D9-4250-81B0-24D5A01290C2}">
      <dgm:prSet phldrT="[Texto]" phldr="0" custT="1"/>
      <dgm:spPr/>
      <dgm:t>
        <a:bodyPr/>
        <a:lstStyle/>
        <a:p>
          <a:r>
            <a:rPr lang="es-ES" sz="2200" dirty="0">
              <a:latin typeface="Bw Modelica" panose="00000600000000000000" pitchFamily="50" charset="0"/>
            </a:rPr>
            <a:t>…cuando nos alimentamos de su Palabra, el Espíritu Santo obra y somos capacitados para vencer toda prueba y formar un carácter semejante a Cristo.</a:t>
          </a:r>
          <a:endParaRPr lang="es-EC" sz="2200" dirty="0">
            <a:latin typeface="Bw Modelica" panose="00000600000000000000" pitchFamily="50" charset="0"/>
          </a:endParaRPr>
        </a:p>
      </dgm:t>
    </dgm:pt>
    <dgm:pt modelId="{32B109AE-292D-415A-8BA1-FEE8FDE5E712}" type="parTrans" cxnId="{7D27F22E-7949-4F50-ACAE-EB7C9D01CE02}">
      <dgm:prSet/>
      <dgm:spPr/>
      <dgm:t>
        <a:bodyPr/>
        <a:lstStyle/>
        <a:p>
          <a:endParaRPr lang="es-EC" sz="2200">
            <a:latin typeface="Bw Modelica" panose="00000600000000000000" pitchFamily="50" charset="0"/>
          </a:endParaRPr>
        </a:p>
      </dgm:t>
    </dgm:pt>
    <dgm:pt modelId="{87C21D9F-A5DE-466C-BA64-AB58D58F2516}" type="sibTrans" cxnId="{7D27F22E-7949-4F50-ACAE-EB7C9D01CE02}">
      <dgm:prSet/>
      <dgm:spPr/>
      <dgm:t>
        <a:bodyPr/>
        <a:lstStyle/>
        <a:p>
          <a:endParaRPr lang="es-EC" sz="2200">
            <a:latin typeface="Bw Modelica" panose="00000600000000000000" pitchFamily="50" charset="0"/>
          </a:endParaRPr>
        </a:p>
      </dgm:t>
    </dgm:pt>
    <dgm:pt modelId="{401D3FB6-4CB1-47A0-958A-9DC97D311F08}" type="pres">
      <dgm:prSet presAssocID="{A75F4462-7E3B-4751-A758-C2326145EC26}" presName="CompostProcess" presStyleCnt="0">
        <dgm:presLayoutVars>
          <dgm:dir/>
          <dgm:resizeHandles val="exact"/>
        </dgm:presLayoutVars>
      </dgm:prSet>
      <dgm:spPr/>
    </dgm:pt>
    <dgm:pt modelId="{0443B32B-3C8C-4B23-B237-7177C8199A50}" type="pres">
      <dgm:prSet presAssocID="{A75F4462-7E3B-4751-A758-C2326145EC26}" presName="arrow" presStyleLbl="bgShp" presStyleIdx="0" presStyleCnt="1" custScaleX="117647"/>
      <dgm:spPr/>
    </dgm:pt>
    <dgm:pt modelId="{8EB30615-8783-4938-B959-D8E8EFF64ECC}" type="pres">
      <dgm:prSet presAssocID="{A75F4462-7E3B-4751-A758-C2326145EC26}" presName="linearProcess" presStyleCnt="0"/>
      <dgm:spPr/>
    </dgm:pt>
    <dgm:pt modelId="{C0E8A935-9D57-4874-8DA1-661E891B3A33}" type="pres">
      <dgm:prSet presAssocID="{794D6915-971A-4A8F-B17B-54E0AD1BF921}" presName="textNode" presStyleLbl="node1" presStyleIdx="0" presStyleCnt="2" custScaleX="108228" custScaleY="132313" custLinFactNeighborX="33341">
        <dgm:presLayoutVars>
          <dgm:bulletEnabled val="1"/>
        </dgm:presLayoutVars>
      </dgm:prSet>
      <dgm:spPr/>
    </dgm:pt>
    <dgm:pt modelId="{06002B79-A4C6-4C81-90A0-BB222BAF8F93}" type="pres">
      <dgm:prSet presAssocID="{82E0569C-B931-49E2-9BCD-9B0F1FA96217}" presName="sibTrans" presStyleCnt="0"/>
      <dgm:spPr/>
    </dgm:pt>
    <dgm:pt modelId="{A0C46F4B-2000-48BA-A6C0-4919DDDEAE15}" type="pres">
      <dgm:prSet presAssocID="{14E24135-03D9-4250-81B0-24D5A01290C2}" presName="textNode" presStyleLbl="node1" presStyleIdx="1" presStyleCnt="2" custScaleX="114410" custScaleY="132313" custLinFactNeighborX="-47308">
        <dgm:presLayoutVars>
          <dgm:bulletEnabled val="1"/>
        </dgm:presLayoutVars>
      </dgm:prSet>
      <dgm:spPr/>
    </dgm:pt>
  </dgm:ptLst>
  <dgm:cxnLst>
    <dgm:cxn modelId="{30CAD606-EFC5-4962-9D69-97D1E3F9523F}" type="presOf" srcId="{14E24135-03D9-4250-81B0-24D5A01290C2}" destId="{A0C46F4B-2000-48BA-A6C0-4919DDDEAE15}" srcOrd="0" destOrd="0" presId="urn:microsoft.com/office/officeart/2005/8/layout/hProcess9"/>
    <dgm:cxn modelId="{7D27F22E-7949-4F50-ACAE-EB7C9D01CE02}" srcId="{A75F4462-7E3B-4751-A758-C2326145EC26}" destId="{14E24135-03D9-4250-81B0-24D5A01290C2}" srcOrd="1" destOrd="0" parTransId="{32B109AE-292D-415A-8BA1-FEE8FDE5E712}" sibTransId="{87C21D9F-A5DE-466C-BA64-AB58D58F2516}"/>
    <dgm:cxn modelId="{28757232-5F83-4D2A-A143-758B34B29DD9}" type="presOf" srcId="{A75F4462-7E3B-4751-A758-C2326145EC26}" destId="{401D3FB6-4CB1-47A0-958A-9DC97D311F08}" srcOrd="0" destOrd="0" presId="urn:microsoft.com/office/officeart/2005/8/layout/hProcess9"/>
    <dgm:cxn modelId="{601A8B5D-5F09-4096-BA35-1B995F67219E}" type="presOf" srcId="{794D6915-971A-4A8F-B17B-54E0AD1BF921}" destId="{C0E8A935-9D57-4874-8DA1-661E891B3A33}" srcOrd="0" destOrd="0" presId="urn:microsoft.com/office/officeart/2005/8/layout/hProcess9"/>
    <dgm:cxn modelId="{A8134A98-ACA4-4AD7-AE26-BFF736640A2A}" srcId="{A75F4462-7E3B-4751-A758-C2326145EC26}" destId="{794D6915-971A-4A8F-B17B-54E0AD1BF921}" srcOrd="0" destOrd="0" parTransId="{1010507F-F4EA-4FCF-A777-77BD278B8BB4}" sibTransId="{82E0569C-B931-49E2-9BCD-9B0F1FA96217}"/>
    <dgm:cxn modelId="{FA91996E-3919-46BC-B198-069FAC1B43DE}" type="presParOf" srcId="{401D3FB6-4CB1-47A0-958A-9DC97D311F08}" destId="{0443B32B-3C8C-4B23-B237-7177C8199A50}" srcOrd="0" destOrd="0" presId="urn:microsoft.com/office/officeart/2005/8/layout/hProcess9"/>
    <dgm:cxn modelId="{228EEE4C-EB16-4E75-96FF-128874890CD3}" type="presParOf" srcId="{401D3FB6-4CB1-47A0-958A-9DC97D311F08}" destId="{8EB30615-8783-4938-B959-D8E8EFF64ECC}" srcOrd="1" destOrd="0" presId="urn:microsoft.com/office/officeart/2005/8/layout/hProcess9"/>
    <dgm:cxn modelId="{D496F07C-8C44-492A-A9EB-6689F289BC32}" type="presParOf" srcId="{8EB30615-8783-4938-B959-D8E8EFF64ECC}" destId="{C0E8A935-9D57-4874-8DA1-661E891B3A33}" srcOrd="0" destOrd="0" presId="urn:microsoft.com/office/officeart/2005/8/layout/hProcess9"/>
    <dgm:cxn modelId="{42D63906-57F7-4C4C-9421-63AECC089D8C}" type="presParOf" srcId="{8EB30615-8783-4938-B959-D8E8EFF64ECC}" destId="{06002B79-A4C6-4C81-90A0-BB222BAF8F93}" srcOrd="1" destOrd="0" presId="urn:microsoft.com/office/officeart/2005/8/layout/hProcess9"/>
    <dgm:cxn modelId="{6F65B087-6770-4A06-A618-53C853D6B84D}" type="presParOf" srcId="{8EB30615-8783-4938-B959-D8E8EFF64ECC}" destId="{A0C46F4B-2000-48BA-A6C0-4919DDDEAE15}" srcOrd="2"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EC"/>
        </a:p>
      </dgm:t>
    </dgm:pt>
    <dgm:pt modelId="{30486BA8-C6C0-43F4-A4FF-33E5B21A8DAE}">
      <dgm:prSet phldrT="[Texto]" custT="1"/>
      <dgm:spPr/>
      <dgm:t>
        <a:bodyPr/>
        <a:lstStyle/>
        <a:p>
          <a:r>
            <a:rPr lang="es-ES" sz="2200" dirty="0">
              <a:latin typeface="Bw Modelica" panose="00000600000000000000" pitchFamily="50" charset="0"/>
            </a:rPr>
            <a:t>“Id” significa que el Evangelio no debe ser esperado por quienes vengan a buscarlo, sino llevado a donde las personas están…</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a:t>
          </a:r>
          <a:r>
            <a:rPr lang="es-EC" sz="2200" dirty="0">
              <a:latin typeface="Bw Modelica" panose="00000600000000000000" pitchFamily="50" charset="0"/>
            </a:rPr>
            <a:t>“Enseñad” significa </a:t>
          </a:r>
          <a:r>
            <a:rPr lang="es-ES" sz="2200" dirty="0">
              <a:latin typeface="Bw Modelica" panose="00000600000000000000" pitchFamily="50" charset="0"/>
            </a:rPr>
            <a:t>guiar a las almas hacia una relación personal con Jesús, significa formar discípulos que obedezcan a Jesús y puedan compartir la fe.</a:t>
          </a:r>
          <a:endParaRPr lang="es-EC" sz="2200" dirty="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67138">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66681">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Jesús prometió a sus discípulos que su presencia los acompañaría mientras participaran en la obra de llevar el Evangelio...</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…Él mismo garantizó su éxito, porque tomó sobre sí esta responsabilidad, mientras los discípulos trabajaran en relación con Él, no podían fracasar...</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…la promesa de su presencia </a:t>
          </a:r>
          <a:r>
            <a:rPr lang="es-EC" sz="2100" dirty="0">
              <a:latin typeface="Bw Modelica" panose="00000600000000000000" pitchFamily="50" charset="0"/>
            </a:rPr>
            <a:t>también es asegurada para nosotros si fielmente trabajamos por la salvación de nuestros semejantes.</a:t>
          </a: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012">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242">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r>
            <a:rPr lang="es-ES" sz="2200" dirty="0">
              <a:latin typeface="Bw Modelica" panose="00000600000000000000" pitchFamily="50" charset="0"/>
            </a:rPr>
            <a:t>El Evangelio es el mensaje de esperanza y redención en Cristo, es el poder de Dios para salvar a quienes creen…</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endParaRPr lang="es-EC"/>
        </a:p>
      </dgm:t>
    </dgm:pt>
    <dgm:pt modelId="{5A22EDB5-7A50-4513-A330-869B54527BF6}" type="sibTrans" cxnId="{1E70C8BA-34BA-4AAA-B514-A2F81077E86B}">
      <dgm:prSet/>
      <dgm:spPr/>
      <dgm:t>
        <a:bodyPr/>
        <a:lstStyle/>
        <a:p>
          <a:endParaRPr lang="es-EC"/>
        </a:p>
      </dgm:t>
    </dgm:pt>
    <dgm:pt modelId="{9BFF9D80-2D0C-41CF-964B-E286A72FCC51}">
      <dgm:prSet phldrT="[Texto]" custT="1"/>
      <dgm:spPr/>
      <dgm:t>
        <a:bodyPr/>
        <a:lstStyle/>
        <a:p>
          <a:r>
            <a:rPr lang="es-ES" sz="2200" dirty="0">
              <a:latin typeface="Bw Modelica" panose="00000600000000000000" pitchFamily="50" charset="0"/>
            </a:rPr>
            <a:t>…el Evangelio revela que Dios perdona mediante la fe y que la salvación consiste en recibir por fe la justicia perfecta de Cristo...</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endParaRPr lang="es-EC"/>
        </a:p>
      </dgm:t>
    </dgm:pt>
    <dgm:pt modelId="{3A8B0B8F-F69F-4E1B-B1DC-2CBAA71E93C6}" type="sibTrans" cxnId="{92C16516-7478-4223-A803-09168DBB8A8F}">
      <dgm:prSet/>
      <dgm:spPr/>
      <dgm:t>
        <a:bodyPr/>
        <a:lstStyle/>
        <a:p>
          <a:endParaRPr lang="es-EC"/>
        </a:p>
      </dgm:t>
    </dgm:pt>
    <dgm:pt modelId="{A5451605-FFCB-4F3A-B27F-BFE1F12EEB9E}">
      <dgm:prSet phldrT="[Texto]" custT="1"/>
      <dgm:spPr/>
      <dgm:t>
        <a:bodyPr/>
        <a:lstStyle/>
        <a:p>
          <a:r>
            <a:rPr lang="es-ES" sz="2200" dirty="0">
              <a:latin typeface="Bw Modelica" panose="00000600000000000000" pitchFamily="50" charset="0"/>
            </a:rPr>
            <a:t>…la cual otorga perdón, transforma la vida y capacita al creyente para vivir en dependencia continua de la gracia divina.</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endParaRPr lang="es-EC"/>
        </a:p>
      </dgm:t>
    </dgm:pt>
    <dgm:pt modelId="{B07448D3-FBA3-4B31-9D6F-CEE99F2E0724}" type="sibTrans" cxnId="{2005D028-4621-4076-A4DB-134833029C5E}">
      <dgm:prSet/>
      <dgm:spPr/>
      <dgm:t>
        <a:bodyPr/>
        <a:lstStyle/>
        <a:p>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180925" custScaleY="130673"/>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180925" custScaleY="130673"/>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180925" custScaleY="130673"/>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AC81BCC-F644-4392-A4EB-8B2755095CD1}"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8004C86F-61C7-4E98-9826-5338552751CC}">
      <dgm:prSet phldrT="[Texto]" custT="1"/>
      <dgm:spPr/>
      <dgm:t>
        <a:bodyPr/>
        <a:lstStyle/>
        <a:p>
          <a:pPr algn="ctr"/>
          <a:r>
            <a:rPr lang="es-ES" sz="2200" dirty="0">
              <a:latin typeface="Bw Modelica" panose="00000600000000000000" pitchFamily="50" charset="0"/>
            </a:rPr>
            <a:t>Pablo se consideraba deudor porque, al haber recibido el Evangelio y aceptado la comisión de Cristo…</a:t>
          </a:r>
          <a:endParaRPr lang="es-EC" sz="2200" dirty="0">
            <a:latin typeface="Bw Modelica" panose="00000600000000000000" pitchFamily="50" charset="0"/>
          </a:endParaRPr>
        </a:p>
      </dgm:t>
    </dgm:pt>
    <dgm:pt modelId="{31B4C6C9-F6EC-43C8-BC61-14B44FA760BD}" type="parTrans" cxnId="{7515A4BA-C510-472E-B25B-3479542D13B3}">
      <dgm:prSet/>
      <dgm:spPr/>
      <dgm:t>
        <a:bodyPr/>
        <a:lstStyle/>
        <a:p>
          <a:pPr algn="ctr"/>
          <a:endParaRPr lang="es-EC" sz="2200">
            <a:latin typeface="Bw Modelica" panose="00000600000000000000" pitchFamily="50" charset="0"/>
          </a:endParaRPr>
        </a:p>
      </dgm:t>
    </dgm:pt>
    <dgm:pt modelId="{73607FFB-5E7C-4DAC-997C-061C21866196}" type="sibTrans" cxnId="{7515A4BA-C510-472E-B25B-3479542D13B3}">
      <dgm:prSet/>
      <dgm:spPr/>
      <dgm:t>
        <a:bodyPr/>
        <a:lstStyle/>
        <a:p>
          <a:pPr algn="ctr"/>
          <a:endParaRPr lang="es-EC" sz="2200">
            <a:latin typeface="Bw Modelica" panose="00000600000000000000" pitchFamily="50" charset="0"/>
          </a:endParaRPr>
        </a:p>
      </dgm:t>
    </dgm:pt>
    <dgm:pt modelId="{919834EC-F76B-4D23-B5C8-A3D58105AD31}">
      <dgm:prSet phldrT="[Texto]" custT="1"/>
      <dgm:spPr/>
      <dgm:t>
        <a:bodyPr/>
        <a:lstStyle/>
        <a:p>
          <a:pPr algn="ctr"/>
          <a:r>
            <a:rPr lang="es-ES" sz="2200" dirty="0">
              <a:latin typeface="Bw Modelica" panose="00000600000000000000" pitchFamily="50" charset="0"/>
            </a:rPr>
            <a:t>…entendía que tenía la responsabilidad de compartir ese mensaje con todas las clases de personas, sin distinción.</a:t>
          </a:r>
          <a:endParaRPr lang="es-EC" sz="2200" dirty="0">
            <a:latin typeface="Bw Modelica" panose="00000600000000000000" pitchFamily="50" charset="0"/>
          </a:endParaRPr>
        </a:p>
      </dgm:t>
    </dgm:pt>
    <dgm:pt modelId="{8A7A86AB-98BA-4627-9C13-0A972EE8EDA1}" type="parTrans" cxnId="{F6A7C992-3D30-471F-8C39-BDFB846FEDAB}">
      <dgm:prSet/>
      <dgm:spPr/>
      <dgm:t>
        <a:bodyPr/>
        <a:lstStyle/>
        <a:p>
          <a:pPr algn="ctr"/>
          <a:endParaRPr lang="es-EC" sz="2200">
            <a:latin typeface="Bw Modelica" panose="00000600000000000000" pitchFamily="50" charset="0"/>
          </a:endParaRPr>
        </a:p>
      </dgm:t>
    </dgm:pt>
    <dgm:pt modelId="{AB9ECC04-A49A-4B88-8B18-81E65ED6DBD3}" type="sibTrans" cxnId="{F6A7C992-3D30-471F-8C39-BDFB846FEDAB}">
      <dgm:prSet/>
      <dgm:spPr/>
      <dgm:t>
        <a:bodyPr/>
        <a:lstStyle/>
        <a:p>
          <a:pPr algn="ctr"/>
          <a:endParaRPr lang="es-EC" sz="2200">
            <a:latin typeface="Bw Modelica" panose="00000600000000000000" pitchFamily="50" charset="0"/>
          </a:endParaRPr>
        </a:p>
      </dgm:t>
    </dgm:pt>
    <dgm:pt modelId="{E5F55EB0-F579-420A-BA54-EDC8962D29CB}" type="pres">
      <dgm:prSet presAssocID="{0AC81BCC-F644-4392-A4EB-8B2755095CD1}" presName="linear" presStyleCnt="0">
        <dgm:presLayoutVars>
          <dgm:dir/>
          <dgm:animLvl val="lvl"/>
          <dgm:resizeHandles val="exact"/>
        </dgm:presLayoutVars>
      </dgm:prSet>
      <dgm:spPr/>
    </dgm:pt>
    <dgm:pt modelId="{870E8B4F-33EC-41EC-9ECF-DE6BE6928A6F}" type="pres">
      <dgm:prSet presAssocID="{8004C86F-61C7-4E98-9826-5338552751CC}" presName="parentLin" presStyleCnt="0"/>
      <dgm:spPr/>
    </dgm:pt>
    <dgm:pt modelId="{91BCAB86-8ABA-4BCB-AA84-5D95B8646941}" type="pres">
      <dgm:prSet presAssocID="{8004C86F-61C7-4E98-9826-5338552751CC}" presName="parentLeftMargin" presStyleLbl="node1" presStyleIdx="0" presStyleCnt="2"/>
      <dgm:spPr/>
    </dgm:pt>
    <dgm:pt modelId="{3055D08E-CFE1-4590-8504-844E376C9F86}" type="pres">
      <dgm:prSet presAssocID="{8004C86F-61C7-4E98-9826-5338552751CC}" presName="parentText" presStyleLbl="node1" presStyleIdx="0" presStyleCnt="2" custScaleX="137004" custScaleY="98734" custLinFactNeighborX="-50332">
        <dgm:presLayoutVars>
          <dgm:chMax val="0"/>
          <dgm:bulletEnabled val="1"/>
        </dgm:presLayoutVars>
      </dgm:prSet>
      <dgm:spPr/>
    </dgm:pt>
    <dgm:pt modelId="{B8C7A117-2516-4662-B14F-819F1C954A9C}" type="pres">
      <dgm:prSet presAssocID="{8004C86F-61C7-4E98-9826-5338552751CC}" presName="negativeSpace" presStyleCnt="0"/>
      <dgm:spPr/>
    </dgm:pt>
    <dgm:pt modelId="{DFAB4889-7CFB-4A32-A9FC-AC4A762612C4}" type="pres">
      <dgm:prSet presAssocID="{8004C86F-61C7-4E98-9826-5338552751CC}" presName="childText" presStyleLbl="conFgAcc1" presStyleIdx="0" presStyleCnt="2">
        <dgm:presLayoutVars>
          <dgm:bulletEnabled val="1"/>
        </dgm:presLayoutVars>
      </dgm:prSet>
      <dgm:spPr/>
    </dgm:pt>
    <dgm:pt modelId="{B8C01682-922D-440E-913A-5032528B88B4}" type="pres">
      <dgm:prSet presAssocID="{73607FFB-5E7C-4DAC-997C-061C21866196}" presName="spaceBetweenRectangles" presStyleCnt="0"/>
      <dgm:spPr/>
    </dgm:pt>
    <dgm:pt modelId="{105DBFB8-666A-43D2-A6B0-C2733068F0B5}" type="pres">
      <dgm:prSet presAssocID="{919834EC-F76B-4D23-B5C8-A3D58105AD31}" presName="parentLin" presStyleCnt="0"/>
      <dgm:spPr/>
    </dgm:pt>
    <dgm:pt modelId="{7D936D5D-A82B-4F51-ABA0-6FCCE26E9F73}" type="pres">
      <dgm:prSet presAssocID="{919834EC-F76B-4D23-B5C8-A3D58105AD31}" presName="parentLeftMargin" presStyleLbl="node1" presStyleIdx="0" presStyleCnt="2"/>
      <dgm:spPr/>
    </dgm:pt>
    <dgm:pt modelId="{236A525C-3E87-4A35-B9D5-6BD0C3EE0DA7}" type="pres">
      <dgm:prSet presAssocID="{919834EC-F76B-4D23-B5C8-A3D58105AD31}" presName="parentText" presStyleLbl="node1" presStyleIdx="1" presStyleCnt="2" custScaleX="137004" custScaleY="99510" custLinFactNeighborX="-50332">
        <dgm:presLayoutVars>
          <dgm:chMax val="0"/>
          <dgm:bulletEnabled val="1"/>
        </dgm:presLayoutVars>
      </dgm:prSet>
      <dgm:spPr/>
    </dgm:pt>
    <dgm:pt modelId="{8DB41084-150E-46FE-A43C-9AD5E1AA480D}" type="pres">
      <dgm:prSet presAssocID="{919834EC-F76B-4D23-B5C8-A3D58105AD31}" presName="negativeSpace" presStyleCnt="0"/>
      <dgm:spPr/>
    </dgm:pt>
    <dgm:pt modelId="{D7EC61CF-5E60-4F5F-8958-30B57E049205}" type="pres">
      <dgm:prSet presAssocID="{919834EC-F76B-4D23-B5C8-A3D58105AD31}" presName="childText" presStyleLbl="conFgAcc1" presStyleIdx="1" presStyleCnt="2">
        <dgm:presLayoutVars>
          <dgm:bulletEnabled val="1"/>
        </dgm:presLayoutVars>
      </dgm:prSet>
      <dgm:spPr/>
    </dgm:pt>
  </dgm:ptLst>
  <dgm:cxnLst>
    <dgm:cxn modelId="{54BDDE45-C8D5-451B-B3F9-0AA4AC271B0C}" type="presOf" srcId="{0AC81BCC-F644-4392-A4EB-8B2755095CD1}" destId="{E5F55EB0-F579-420A-BA54-EDC8962D29CB}" srcOrd="0" destOrd="0" presId="urn:microsoft.com/office/officeart/2005/8/layout/list1"/>
    <dgm:cxn modelId="{A56F2A75-AE09-410B-9EC2-5953EC7E866D}" type="presOf" srcId="{919834EC-F76B-4D23-B5C8-A3D58105AD31}" destId="{236A525C-3E87-4A35-B9D5-6BD0C3EE0DA7}" srcOrd="1" destOrd="0" presId="urn:microsoft.com/office/officeart/2005/8/layout/list1"/>
    <dgm:cxn modelId="{F6A7C992-3D30-471F-8C39-BDFB846FEDAB}" srcId="{0AC81BCC-F644-4392-A4EB-8B2755095CD1}" destId="{919834EC-F76B-4D23-B5C8-A3D58105AD31}" srcOrd="1" destOrd="0" parTransId="{8A7A86AB-98BA-4627-9C13-0A972EE8EDA1}" sibTransId="{AB9ECC04-A49A-4B88-8B18-81E65ED6DBD3}"/>
    <dgm:cxn modelId="{532AE2B8-D38D-4B93-A2DA-BF0F34DB4DD7}" type="presOf" srcId="{919834EC-F76B-4D23-B5C8-A3D58105AD31}" destId="{7D936D5D-A82B-4F51-ABA0-6FCCE26E9F73}" srcOrd="0" destOrd="0" presId="urn:microsoft.com/office/officeart/2005/8/layout/list1"/>
    <dgm:cxn modelId="{7515A4BA-C510-472E-B25B-3479542D13B3}" srcId="{0AC81BCC-F644-4392-A4EB-8B2755095CD1}" destId="{8004C86F-61C7-4E98-9826-5338552751CC}" srcOrd="0" destOrd="0" parTransId="{31B4C6C9-F6EC-43C8-BC61-14B44FA760BD}" sibTransId="{73607FFB-5E7C-4DAC-997C-061C21866196}"/>
    <dgm:cxn modelId="{9D27B1BD-26FA-4263-9903-76DE2E2BB6CF}" type="presOf" srcId="{8004C86F-61C7-4E98-9826-5338552751CC}" destId="{3055D08E-CFE1-4590-8504-844E376C9F86}" srcOrd="1" destOrd="0" presId="urn:microsoft.com/office/officeart/2005/8/layout/list1"/>
    <dgm:cxn modelId="{EE8C66C3-187B-4CE7-844A-FF284BA9895A}" type="presOf" srcId="{8004C86F-61C7-4E98-9826-5338552751CC}" destId="{91BCAB86-8ABA-4BCB-AA84-5D95B8646941}" srcOrd="0" destOrd="0" presId="urn:microsoft.com/office/officeart/2005/8/layout/list1"/>
    <dgm:cxn modelId="{43E05C6E-7C4E-4B31-A263-81CD27C01BF1}" type="presParOf" srcId="{E5F55EB0-F579-420A-BA54-EDC8962D29CB}" destId="{870E8B4F-33EC-41EC-9ECF-DE6BE6928A6F}" srcOrd="0" destOrd="0" presId="urn:microsoft.com/office/officeart/2005/8/layout/list1"/>
    <dgm:cxn modelId="{185A79C3-BDF4-4F2F-9E09-60DB08489C04}" type="presParOf" srcId="{870E8B4F-33EC-41EC-9ECF-DE6BE6928A6F}" destId="{91BCAB86-8ABA-4BCB-AA84-5D95B8646941}" srcOrd="0" destOrd="0" presId="urn:microsoft.com/office/officeart/2005/8/layout/list1"/>
    <dgm:cxn modelId="{4EC46944-FAD2-4760-800B-625016C9A7C5}" type="presParOf" srcId="{870E8B4F-33EC-41EC-9ECF-DE6BE6928A6F}" destId="{3055D08E-CFE1-4590-8504-844E376C9F86}" srcOrd="1" destOrd="0" presId="urn:microsoft.com/office/officeart/2005/8/layout/list1"/>
    <dgm:cxn modelId="{A2262EBC-7014-457B-9A14-6E8227052CAE}" type="presParOf" srcId="{E5F55EB0-F579-420A-BA54-EDC8962D29CB}" destId="{B8C7A117-2516-4662-B14F-819F1C954A9C}" srcOrd="1" destOrd="0" presId="urn:microsoft.com/office/officeart/2005/8/layout/list1"/>
    <dgm:cxn modelId="{4367B401-1287-4AF9-A9FB-0B9FA2701EB2}" type="presParOf" srcId="{E5F55EB0-F579-420A-BA54-EDC8962D29CB}" destId="{DFAB4889-7CFB-4A32-A9FC-AC4A762612C4}" srcOrd="2" destOrd="0" presId="urn:microsoft.com/office/officeart/2005/8/layout/list1"/>
    <dgm:cxn modelId="{54B13ADA-D588-43FE-B7BE-9DAA581DE62E}" type="presParOf" srcId="{E5F55EB0-F579-420A-BA54-EDC8962D29CB}" destId="{B8C01682-922D-440E-913A-5032528B88B4}" srcOrd="3" destOrd="0" presId="urn:microsoft.com/office/officeart/2005/8/layout/list1"/>
    <dgm:cxn modelId="{80E30F7E-B8CC-4690-96F9-35E007ABF43B}" type="presParOf" srcId="{E5F55EB0-F579-420A-BA54-EDC8962D29CB}" destId="{105DBFB8-666A-43D2-A6B0-C2733068F0B5}" srcOrd="4" destOrd="0" presId="urn:microsoft.com/office/officeart/2005/8/layout/list1"/>
    <dgm:cxn modelId="{4786846A-D7C0-49EB-9D4C-DD9A6AC672A7}" type="presParOf" srcId="{105DBFB8-666A-43D2-A6B0-C2733068F0B5}" destId="{7D936D5D-A82B-4F51-ABA0-6FCCE26E9F73}" srcOrd="0" destOrd="0" presId="urn:microsoft.com/office/officeart/2005/8/layout/list1"/>
    <dgm:cxn modelId="{9495F192-336F-4EC2-A789-8138AD5E6247}" type="presParOf" srcId="{105DBFB8-666A-43D2-A6B0-C2733068F0B5}" destId="{236A525C-3E87-4A35-B9D5-6BD0C3EE0DA7}" srcOrd="1" destOrd="0" presId="urn:microsoft.com/office/officeart/2005/8/layout/list1"/>
    <dgm:cxn modelId="{850D0797-C1F3-4440-9048-02C03C7C8ACC}" type="presParOf" srcId="{E5F55EB0-F579-420A-BA54-EDC8962D29CB}" destId="{8DB41084-150E-46FE-A43C-9AD5E1AA480D}" srcOrd="5" destOrd="0" presId="urn:microsoft.com/office/officeart/2005/8/layout/list1"/>
    <dgm:cxn modelId="{736849CC-8004-468E-8C0C-AAFBCA45A708}" type="presParOf" srcId="{E5F55EB0-F579-420A-BA54-EDC8962D29CB}" destId="{D7EC61CF-5E60-4F5F-8958-30B57E049205}"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004" y="228217"/>
          <a:ext cx="4103863" cy="196590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once discípulos viajaron a Galilea, al monte indicado por Jesús para reencontrarse con ellos después de su resurrección…</a:t>
          </a:r>
          <a:endParaRPr lang="es-EC" sz="2200" kern="1200" dirty="0">
            <a:latin typeface="Bw Modelica" panose="00000600000000000000" pitchFamily="50" charset="0"/>
          </a:endParaRPr>
        </a:p>
      </dsp:txBody>
      <dsp:txXfrm>
        <a:off x="97972" y="324185"/>
        <a:ext cx="3911927" cy="1773973"/>
      </dsp:txXfrm>
    </dsp:sp>
    <dsp:sp modelId="{9D041828-6AD9-46A5-9720-92B6CDC6F09B}">
      <dsp:nvSpPr>
        <dsp:cNvPr id="0" name=""/>
        <dsp:cNvSpPr/>
      </dsp:nvSpPr>
      <dsp:spPr>
        <a:xfrm>
          <a:off x="2004" y="2430334"/>
          <a:ext cx="4103863" cy="207021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momento fijado, como 500 creyentes se habían reunido con ellos, tenían ansias de escuchar el testimonio de los discípulos acerca de Jesús.</a:t>
          </a:r>
          <a:endParaRPr lang="es-EC" sz="2200" kern="1200" dirty="0">
            <a:latin typeface="Bw Modelica" panose="00000600000000000000" pitchFamily="50" charset="0"/>
          </a:endParaRPr>
        </a:p>
      </dsp:txBody>
      <dsp:txXfrm>
        <a:off x="103064" y="2531394"/>
        <a:ext cx="3901743" cy="18680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4534" y="4714"/>
          <a:ext cx="6963118" cy="136483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mandato es la </a:t>
          </a:r>
          <a:r>
            <a:rPr lang="es-ES" sz="2200" b="1" kern="1200" dirty="0">
              <a:latin typeface="Bw Modelica" panose="00000600000000000000" pitchFamily="50" charset="0"/>
            </a:rPr>
            <a:t>Gran Comisión</a:t>
          </a:r>
          <a:r>
            <a:rPr lang="es-ES" sz="2200" kern="1200" dirty="0">
              <a:latin typeface="Bw Modelica" panose="00000600000000000000" pitchFamily="50" charset="0"/>
            </a:rPr>
            <a:t>: ir y predicar el Evangelio a todas las naciones, es decir, colaborar con Cristo en la obra de salvar al mundo…</a:t>
          </a:r>
          <a:endParaRPr lang="es-EC" sz="2200" kern="1200" dirty="0">
            <a:latin typeface="Bw Modelica" panose="00000600000000000000" pitchFamily="50" charset="0"/>
          </a:endParaRPr>
        </a:p>
      </dsp:txBody>
      <dsp:txXfrm>
        <a:off x="686952" y="4714"/>
        <a:ext cx="5598283" cy="1364835"/>
      </dsp:txXfrm>
    </dsp:sp>
    <dsp:sp modelId="{A56FA087-F3E2-4A96-8037-C4ACABD84949}">
      <dsp:nvSpPr>
        <dsp:cNvPr id="0" name=""/>
        <dsp:cNvSpPr/>
      </dsp:nvSpPr>
      <dsp:spPr>
        <a:xfrm>
          <a:off x="4534" y="1515775"/>
          <a:ext cx="6963118" cy="136483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 el de mayor impacto porque su alcance es universal, la luz debe resplandecer sobre todos los habitantes de la tierra, sin distinción alguna.…</a:t>
          </a:r>
          <a:endParaRPr lang="es-EC" sz="2200" kern="1200" dirty="0">
            <a:latin typeface="Bw Modelica" panose="00000600000000000000" pitchFamily="50" charset="0"/>
          </a:endParaRPr>
        </a:p>
      </dsp:txBody>
      <dsp:txXfrm>
        <a:off x="686952" y="1515775"/>
        <a:ext cx="5598283" cy="1364835"/>
      </dsp:txXfrm>
    </dsp:sp>
    <dsp:sp modelId="{EEABFEA6-5D8E-4B4B-B2C9-30FF763E556A}">
      <dsp:nvSpPr>
        <dsp:cNvPr id="0" name=""/>
        <dsp:cNvSpPr/>
      </dsp:nvSpPr>
      <dsp:spPr>
        <a:xfrm>
          <a:off x="4534" y="3026836"/>
          <a:ext cx="6963118" cy="136483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tiene como propósito formar discípulos que vivan bajo la obediencia a todas las enseñanzas de Cristo.</a:t>
          </a:r>
          <a:endParaRPr lang="es-EC" sz="2200" kern="1200" dirty="0">
            <a:latin typeface="Bw Modelica" panose="00000600000000000000" pitchFamily="50" charset="0"/>
          </a:endParaRPr>
        </a:p>
      </dsp:txBody>
      <dsp:txXfrm>
        <a:off x="686952" y="3026836"/>
        <a:ext cx="5598283" cy="13648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25F7-C10E-4F55-ADE7-5FD1A7625C49}">
      <dsp:nvSpPr>
        <dsp:cNvPr id="0" name=""/>
        <dsp:cNvSpPr/>
      </dsp:nvSpPr>
      <dsp:spPr>
        <a:xfrm rot="5400000">
          <a:off x="500736" y="1201144"/>
          <a:ext cx="1508088" cy="250942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FA311-1A6B-41BD-8920-954F5966D096}">
      <dsp:nvSpPr>
        <dsp:cNvPr id="0" name=""/>
        <dsp:cNvSpPr/>
      </dsp:nvSpPr>
      <dsp:spPr>
        <a:xfrm>
          <a:off x="248999" y="1950921"/>
          <a:ext cx="2265523" cy="1985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mandato incluye la promesa de la seguridad de la salvación para todo aquel que cree en Cristo…</a:t>
          </a:r>
          <a:endParaRPr lang="es-EC" sz="2200" kern="1200" dirty="0">
            <a:latin typeface="Bw Modelica" panose="00000600000000000000" pitchFamily="50" charset="0"/>
          </a:endParaRPr>
        </a:p>
      </dsp:txBody>
      <dsp:txXfrm>
        <a:off x="248999" y="1950921"/>
        <a:ext cx="2265523" cy="1985863"/>
      </dsp:txXfrm>
    </dsp:sp>
    <dsp:sp modelId="{6BC8B5A8-B0AD-44EF-966C-82EEF7D2AFDB}">
      <dsp:nvSpPr>
        <dsp:cNvPr id="0" name=""/>
        <dsp:cNvSpPr/>
      </dsp:nvSpPr>
      <dsp:spPr>
        <a:xfrm>
          <a:off x="2087065" y="1016397"/>
          <a:ext cx="427457" cy="427457"/>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F3DD4-B914-485B-8D73-F737E38B94BB}">
      <dsp:nvSpPr>
        <dsp:cNvPr id="0" name=""/>
        <dsp:cNvSpPr/>
      </dsp:nvSpPr>
      <dsp:spPr>
        <a:xfrm rot="5400000">
          <a:off x="3274179" y="514853"/>
          <a:ext cx="1508088" cy="250942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20144-7703-48CD-9EF6-A3C34B616019}">
      <dsp:nvSpPr>
        <dsp:cNvPr id="0" name=""/>
        <dsp:cNvSpPr/>
      </dsp:nvSpPr>
      <dsp:spPr>
        <a:xfrm>
          <a:off x="3034143" y="1264630"/>
          <a:ext cx="2431336" cy="1985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…creer en Cristo implica aceptar su sacrificio definitivo y completo, su justicia perfecta y su señorío…</a:t>
          </a:r>
          <a:endParaRPr lang="es-EC" sz="2200" kern="1200" dirty="0">
            <a:latin typeface="Bw Modelica" panose="00000600000000000000" pitchFamily="50" charset="0"/>
          </a:endParaRPr>
        </a:p>
      </dsp:txBody>
      <dsp:txXfrm>
        <a:off x="3034143" y="1264630"/>
        <a:ext cx="2431336" cy="1985863"/>
      </dsp:txXfrm>
    </dsp:sp>
    <dsp:sp modelId="{9CDE6E0C-9264-43B0-AEBB-E8134E6EC62C}">
      <dsp:nvSpPr>
        <dsp:cNvPr id="0" name=""/>
        <dsp:cNvSpPr/>
      </dsp:nvSpPr>
      <dsp:spPr>
        <a:xfrm>
          <a:off x="4860507" y="330106"/>
          <a:ext cx="427457" cy="427457"/>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571D56-32FD-49D1-BD3E-B3505B9C4DAB}">
      <dsp:nvSpPr>
        <dsp:cNvPr id="0" name=""/>
        <dsp:cNvSpPr/>
      </dsp:nvSpPr>
      <dsp:spPr>
        <a:xfrm rot="5400000">
          <a:off x="6047622" y="-171437"/>
          <a:ext cx="1508088" cy="250942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803F59-1547-400A-A58C-D374ABC69F59}">
      <dsp:nvSpPr>
        <dsp:cNvPr id="0" name=""/>
        <dsp:cNvSpPr/>
      </dsp:nvSpPr>
      <dsp:spPr>
        <a:xfrm>
          <a:off x="5795884" y="578339"/>
          <a:ext cx="2265523" cy="1985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…y el bautismo es la señal externa de esa entrega interna.</a:t>
          </a:r>
          <a:endParaRPr lang="es-EC" sz="2200" kern="1200" dirty="0">
            <a:latin typeface="Bw Modelica" panose="00000600000000000000" pitchFamily="50" charset="0"/>
          </a:endParaRPr>
        </a:p>
      </dsp:txBody>
      <dsp:txXfrm>
        <a:off x="5795884" y="578339"/>
        <a:ext cx="2265523" cy="19858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195882"/>
          <a:ext cx="5274377" cy="214068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a medida que el nombre de Jesús era proclamado como medio de salvación, hombres y mujeres eran conmovidos, y multitudes que antes habían despreciado al Salvador, ahora se confesaban discípulos.</a:t>
          </a:r>
          <a:endParaRPr lang="es-EC" sz="2200" kern="1200" dirty="0">
            <a:latin typeface="Bw Modelica" panose="00000600000000000000" pitchFamily="50" charset="0"/>
          </a:endParaRPr>
        </a:p>
      </dsp:txBody>
      <dsp:txXfrm>
        <a:off x="0" y="3195882"/>
        <a:ext cx="5274377" cy="2140683"/>
      </dsp:txXfrm>
    </dsp:sp>
    <dsp:sp modelId="{EB05ED16-170E-4ABA-A9FC-1E534D3C8009}">
      <dsp:nvSpPr>
        <dsp:cNvPr id="0" name=""/>
        <dsp:cNvSpPr/>
      </dsp:nvSpPr>
      <dsp:spPr>
        <a:xfrm rot="10800000">
          <a:off x="0" y="12350"/>
          <a:ext cx="5274377" cy="3263687"/>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Pedro afirmó que solo en Jesucristo hay salvación, enseñó así que ninguna tradición religiosa o esfuerzo personal puede salvar al ser humano; solo Cristo, como Redentor y Mediador…</a:t>
          </a:r>
          <a:endParaRPr lang="es-EC" sz="2200" kern="1200" dirty="0">
            <a:latin typeface="Bw Modelica" panose="00000600000000000000" pitchFamily="50" charset="0"/>
          </a:endParaRPr>
        </a:p>
      </dsp:txBody>
      <dsp:txXfrm rot="10800000">
        <a:off x="0" y="12350"/>
        <a:ext cx="5274377" cy="21206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323" y="2242"/>
          <a:ext cx="4758204" cy="168660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Significan que Cristo, como Hijo de Dios resucitado posee plena autoridad para salvar, sostener, transformar y guiar a su iglesia…</a:t>
          </a:r>
          <a:endParaRPr lang="es-EC" sz="2200" kern="1200" dirty="0">
            <a:latin typeface="Bw Modelica" panose="00000600000000000000" pitchFamily="50" charset="0"/>
          </a:endParaRPr>
        </a:p>
      </dsp:txBody>
      <dsp:txXfrm>
        <a:off x="84656" y="84575"/>
        <a:ext cx="4593538" cy="1521940"/>
      </dsp:txXfrm>
    </dsp:sp>
    <dsp:sp modelId="{EBB866DD-D083-4ED5-84F5-2F33000EBA59}">
      <dsp:nvSpPr>
        <dsp:cNvPr id="0" name=""/>
        <dsp:cNvSpPr/>
      </dsp:nvSpPr>
      <dsp:spPr>
        <a:xfrm>
          <a:off x="2323" y="1885102"/>
          <a:ext cx="4758204" cy="169104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…este poder no disminuye ni se agota jamás, más bien para los creyentes, Cristo como Salvador viviente está presente en nuestra experiencia diaria…</a:t>
          </a:r>
          <a:endParaRPr lang="es-EC" sz="2200" kern="1200" dirty="0">
            <a:latin typeface="Bw Modelica" panose="00000600000000000000" pitchFamily="50" charset="0"/>
          </a:endParaRPr>
        </a:p>
      </dsp:txBody>
      <dsp:txXfrm>
        <a:off x="84873" y="1967652"/>
        <a:ext cx="4593104" cy="1525941"/>
      </dsp:txXfrm>
    </dsp:sp>
    <dsp:sp modelId="{DE88F729-003C-480C-B2C6-A764B77E9997}">
      <dsp:nvSpPr>
        <dsp:cNvPr id="0" name=""/>
        <dsp:cNvSpPr/>
      </dsp:nvSpPr>
      <dsp:spPr>
        <a:xfrm>
          <a:off x="2323" y="3772397"/>
          <a:ext cx="4758204" cy="179222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…unidos a Él, participamos de su fuerza divina y poseemos un poder que nadie puede arrebatarnos, y que nos capacita para vivir una vida victoriosa.</a:t>
          </a:r>
          <a:endParaRPr lang="es-EC" sz="2200" kern="1200" dirty="0">
            <a:latin typeface="Bw Modelica" panose="00000600000000000000" pitchFamily="50" charset="0"/>
          </a:endParaRPr>
        </a:p>
      </dsp:txBody>
      <dsp:txXfrm>
        <a:off x="89812" y="3859886"/>
        <a:ext cx="4583226" cy="161725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43B32B-3C8C-4B23-B237-7177C8199A50}">
      <dsp:nvSpPr>
        <dsp:cNvPr id="0" name=""/>
        <dsp:cNvSpPr/>
      </dsp:nvSpPr>
      <dsp:spPr>
        <a:xfrm>
          <a:off x="2" y="0"/>
          <a:ext cx="8056535" cy="4472956"/>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E8A935-9D57-4874-8DA1-661E891B3A33}">
      <dsp:nvSpPr>
        <dsp:cNvPr id="0" name=""/>
        <dsp:cNvSpPr/>
      </dsp:nvSpPr>
      <dsp:spPr>
        <a:xfrm>
          <a:off x="151407" y="1052817"/>
          <a:ext cx="3720280" cy="23673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Obtenemos fortaleza en Cristo cuando entramos en una relación de dependencia diaria y profunda con Él, fijando nuestra mirada de fe en su sacrificio y victoria…</a:t>
          </a:r>
          <a:endParaRPr lang="es-EC" sz="2200" kern="1200" dirty="0">
            <a:latin typeface="Bw Modelica" panose="00000600000000000000" pitchFamily="50" charset="0"/>
          </a:endParaRPr>
        </a:p>
      </dsp:txBody>
      <dsp:txXfrm>
        <a:off x="266970" y="1168380"/>
        <a:ext cx="3489154" cy="2136194"/>
      </dsp:txXfrm>
    </dsp:sp>
    <dsp:sp modelId="{A0C46F4B-2000-48BA-A6C0-4919DDDEAE15}">
      <dsp:nvSpPr>
        <dsp:cNvPr id="0" name=""/>
        <dsp:cNvSpPr/>
      </dsp:nvSpPr>
      <dsp:spPr>
        <a:xfrm>
          <a:off x="3930151" y="1052817"/>
          <a:ext cx="3932783" cy="23673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…cuando nos alimentamos de su Palabra, el Espíritu Santo obra y somos capacitados para vencer toda prueba y formar un carácter semejante a Cristo.</a:t>
          </a:r>
          <a:endParaRPr lang="es-EC" sz="2200" kern="1200" dirty="0">
            <a:latin typeface="Bw Modelica" panose="00000600000000000000" pitchFamily="50" charset="0"/>
          </a:endParaRPr>
        </a:p>
      </dsp:txBody>
      <dsp:txXfrm>
        <a:off x="4045714" y="1168380"/>
        <a:ext cx="3701657" cy="21361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3081"/>
          <a:ext cx="4234018" cy="204131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“Id” significa que el Evangelio no debe ser esperado por quienes vengan a buscarlo, sino llevado a donde las personas están…</a:t>
          </a:r>
          <a:endParaRPr lang="es-EC" sz="2200" kern="1200" dirty="0">
            <a:latin typeface="Bw Modelica" panose="00000600000000000000" pitchFamily="50" charset="0"/>
          </a:endParaRPr>
        </a:p>
      </dsp:txBody>
      <dsp:txXfrm>
        <a:off x="59788" y="62869"/>
        <a:ext cx="4114442" cy="1921742"/>
      </dsp:txXfrm>
    </dsp:sp>
    <dsp:sp modelId="{453817D1-3B94-47AE-A879-A8732AC96949}">
      <dsp:nvSpPr>
        <dsp:cNvPr id="0" name=""/>
        <dsp:cNvSpPr/>
      </dsp:nvSpPr>
      <dsp:spPr>
        <a:xfrm rot="5400000">
          <a:off x="1546918" y="2120412"/>
          <a:ext cx="1140180" cy="136821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706543" y="2234430"/>
        <a:ext cx="820930" cy="798126"/>
      </dsp:txXfrm>
    </dsp:sp>
    <dsp:sp modelId="{70437E02-45D0-47C9-80E5-FE6E70D5D88D}">
      <dsp:nvSpPr>
        <dsp:cNvPr id="0" name=""/>
        <dsp:cNvSpPr/>
      </dsp:nvSpPr>
      <dsp:spPr>
        <a:xfrm>
          <a:off x="0" y="3564641"/>
          <a:ext cx="4234018" cy="202742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t>
          </a:r>
          <a:r>
            <a:rPr lang="es-EC" sz="2200" kern="1200" dirty="0">
              <a:latin typeface="Bw Modelica" panose="00000600000000000000" pitchFamily="50" charset="0"/>
            </a:rPr>
            <a:t>“Enseñad” significa </a:t>
          </a:r>
          <a:r>
            <a:rPr lang="es-ES" sz="2200" kern="1200" dirty="0">
              <a:latin typeface="Bw Modelica" panose="00000600000000000000" pitchFamily="50" charset="0"/>
            </a:rPr>
            <a:t>guiar a las almas hacia una relación personal con Jesús, significa formar discípulos que obedezcan a Jesús y puedan compartir la fe.</a:t>
          </a:r>
          <a:endParaRPr lang="es-EC" sz="2200" kern="1200" dirty="0">
            <a:latin typeface="Bw Modelica" panose="00000600000000000000" pitchFamily="50" charset="0"/>
          </a:endParaRPr>
        </a:p>
      </dsp:txBody>
      <dsp:txXfrm>
        <a:off x="59381" y="3624022"/>
        <a:ext cx="4115256" cy="19086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89" y="58523"/>
          <a:ext cx="5096959" cy="132597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Jesús prometió a sus discípulos que su presencia los acompañaría mientras participaran en la obra de llevar el Evangelio...</a:t>
          </a:r>
          <a:endParaRPr lang="es-EC" sz="2100" kern="1200" dirty="0">
            <a:latin typeface="Bw Modelica" panose="00000600000000000000" pitchFamily="50" charset="0"/>
          </a:endParaRPr>
        </a:p>
      </dsp:txBody>
      <dsp:txXfrm>
        <a:off x="2489" y="58523"/>
        <a:ext cx="5096959" cy="1325977"/>
      </dsp:txXfrm>
    </dsp:sp>
    <dsp:sp modelId="{9D041828-6AD9-46A5-9720-92B6CDC6F09B}">
      <dsp:nvSpPr>
        <dsp:cNvPr id="0" name=""/>
        <dsp:cNvSpPr/>
      </dsp:nvSpPr>
      <dsp:spPr>
        <a:xfrm>
          <a:off x="2489" y="1611777"/>
          <a:ext cx="5096959" cy="131875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…Él mismo garantizó su éxito, porque tomó sobre sí esta responsabilidad, mientras los discípulos trabajaran en relación con Él, no podían fracasar...</a:t>
          </a:r>
          <a:endParaRPr lang="es-EC" sz="2100" kern="1200" dirty="0">
            <a:latin typeface="Bw Modelica" panose="00000600000000000000" pitchFamily="50" charset="0"/>
          </a:endParaRPr>
        </a:p>
      </dsp:txBody>
      <dsp:txXfrm>
        <a:off x="2489" y="1611777"/>
        <a:ext cx="5096959" cy="1318750"/>
      </dsp:txXfrm>
    </dsp:sp>
    <dsp:sp modelId="{EBB866DD-D083-4ED5-84F5-2F33000EBA59}">
      <dsp:nvSpPr>
        <dsp:cNvPr id="0" name=""/>
        <dsp:cNvSpPr/>
      </dsp:nvSpPr>
      <dsp:spPr>
        <a:xfrm>
          <a:off x="2489" y="3157804"/>
          <a:ext cx="5096959" cy="132920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…la promesa de su presencia </a:t>
          </a:r>
          <a:r>
            <a:rPr lang="es-EC" sz="2100" kern="1200" dirty="0">
              <a:latin typeface="Bw Modelica" panose="00000600000000000000" pitchFamily="50" charset="0"/>
            </a:rPr>
            <a:t>también es asegurada para nosotros si fielmente trabajamos por la salvación de nuestros semejantes.</a:t>
          </a:r>
        </a:p>
      </dsp:txBody>
      <dsp:txXfrm>
        <a:off x="2489" y="3157804"/>
        <a:ext cx="5096959" cy="132920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5046" y="18571"/>
          <a:ext cx="5816516" cy="168039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Evangelio es el mensaje de esperanza y redención en Cristo, es el poder de Dios para salvar a quienes creen…</a:t>
          </a:r>
          <a:endParaRPr lang="es-EC" sz="2200" kern="1200" dirty="0">
            <a:latin typeface="Bw Modelica" panose="00000600000000000000" pitchFamily="50" charset="0"/>
          </a:endParaRPr>
        </a:p>
      </dsp:txBody>
      <dsp:txXfrm rot="10800000">
        <a:off x="425143" y="18571"/>
        <a:ext cx="5396419" cy="1680390"/>
      </dsp:txXfrm>
    </dsp:sp>
    <dsp:sp modelId="{A56FA087-F3E2-4A96-8037-C4ACABD84949}">
      <dsp:nvSpPr>
        <dsp:cNvPr id="0" name=""/>
        <dsp:cNvSpPr/>
      </dsp:nvSpPr>
      <dsp:spPr>
        <a:xfrm rot="10800000">
          <a:off x="5046" y="1878995"/>
          <a:ext cx="5816516" cy="168039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Evangelio revela que Dios perdona mediante la fe y que la salvación consiste en recibir por fe la justicia perfecta de Cristo...</a:t>
          </a:r>
          <a:endParaRPr lang="es-EC" sz="2200" kern="1200" dirty="0">
            <a:latin typeface="Bw Modelica" panose="00000600000000000000" pitchFamily="50" charset="0"/>
          </a:endParaRPr>
        </a:p>
      </dsp:txBody>
      <dsp:txXfrm rot="10800000">
        <a:off x="425143" y="1878995"/>
        <a:ext cx="5396419" cy="1680390"/>
      </dsp:txXfrm>
    </dsp:sp>
    <dsp:sp modelId="{EEABFEA6-5D8E-4B4B-B2C9-30FF763E556A}">
      <dsp:nvSpPr>
        <dsp:cNvPr id="0" name=""/>
        <dsp:cNvSpPr/>
      </dsp:nvSpPr>
      <dsp:spPr>
        <a:xfrm rot="10800000">
          <a:off x="5046" y="3739418"/>
          <a:ext cx="5816516" cy="168039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cual otorga perdón, transforma la vida y capacita al creyente para vivir en dependencia continua de la gracia divina.</a:t>
          </a:r>
          <a:endParaRPr lang="es-EC" sz="2200" kern="1200" dirty="0">
            <a:latin typeface="Bw Modelica" panose="00000600000000000000" pitchFamily="50" charset="0"/>
          </a:endParaRPr>
        </a:p>
      </dsp:txBody>
      <dsp:txXfrm rot="10800000">
        <a:off x="425143" y="3739418"/>
        <a:ext cx="5396419" cy="168039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B4889-7CFB-4A32-A9FC-AC4A762612C4}">
      <dsp:nvSpPr>
        <dsp:cNvPr id="0" name=""/>
        <dsp:cNvSpPr/>
      </dsp:nvSpPr>
      <dsp:spPr>
        <a:xfrm>
          <a:off x="0" y="968517"/>
          <a:ext cx="4609187"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55D08E-CFE1-4590-8504-844E376C9F86}">
      <dsp:nvSpPr>
        <dsp:cNvPr id="0" name=""/>
        <dsp:cNvSpPr/>
      </dsp:nvSpPr>
      <dsp:spPr>
        <a:xfrm>
          <a:off x="113346" y="47795"/>
          <a:ext cx="4377172" cy="186536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51" tIns="0" rIns="121951"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Pablo se consideraba deudor porque, al haber recibido el Evangelio y aceptado la comisión de Cristo…</a:t>
          </a:r>
          <a:endParaRPr lang="es-EC" sz="2200" kern="1200" dirty="0">
            <a:latin typeface="Bw Modelica" panose="00000600000000000000" pitchFamily="50" charset="0"/>
          </a:endParaRPr>
        </a:p>
      </dsp:txBody>
      <dsp:txXfrm>
        <a:off x="204405" y="138854"/>
        <a:ext cx="4195054" cy="1683243"/>
      </dsp:txXfrm>
    </dsp:sp>
    <dsp:sp modelId="{D7EC61CF-5E60-4F5F-8958-30B57E049205}">
      <dsp:nvSpPr>
        <dsp:cNvPr id="0" name=""/>
        <dsp:cNvSpPr/>
      </dsp:nvSpPr>
      <dsp:spPr>
        <a:xfrm>
          <a:off x="0" y="3862299"/>
          <a:ext cx="4609187"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6A525C-3E87-4A35-B9D5-6BD0C3EE0DA7}">
      <dsp:nvSpPr>
        <dsp:cNvPr id="0" name=""/>
        <dsp:cNvSpPr/>
      </dsp:nvSpPr>
      <dsp:spPr>
        <a:xfrm>
          <a:off x="113346" y="2926917"/>
          <a:ext cx="4377172" cy="188002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51" tIns="0" rIns="121951"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…entendía que tenía la responsabilidad de compartir ese mensaje con todas las clases de personas, sin distinción.</a:t>
          </a:r>
          <a:endParaRPr lang="es-EC" sz="2200" kern="1200" dirty="0">
            <a:latin typeface="Bw Modelica" panose="00000600000000000000" pitchFamily="50" charset="0"/>
          </a:endParaRPr>
        </a:p>
      </dsp:txBody>
      <dsp:txXfrm>
        <a:off x="205121" y="3018692"/>
        <a:ext cx="4193622" cy="169647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12/12/2025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D000C-A46F-749B-8F32-B6698DFA224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2C6561D-8629-2188-6948-BBC2B5EB05F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0137305-3F29-AF21-EE30-C6E7A42E1CDC}"/>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475BC2A9-660C-0C83-0E40-98182B5BEEE6}"/>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823243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12/12/2025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12/12/2025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12/12/2025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12/12/2025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12/12/2025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12/12/2025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12/12/2025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12/12/2025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12/12/2025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12/12/2025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12/12/2025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12/12/2025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9.png"/><Relationship Id="rId7" Type="http://schemas.openxmlformats.org/officeDocument/2006/relationships/diagramLayout" Target="../diagrams/layout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0.png"/><Relationship Id="rId7" Type="http://schemas.openxmlformats.org/officeDocument/2006/relationships/diagramLayout" Target="../diagrams/layout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1.png"/><Relationship Id="rId7" Type="http://schemas.openxmlformats.org/officeDocument/2006/relationships/diagramLayout" Target="../diagrams/layout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2.png"/><Relationship Id="rId7" Type="http://schemas.openxmlformats.org/officeDocument/2006/relationships/diagramLayout" Target="../diagrams/layout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3.png"/><Relationship Id="rId7" Type="http://schemas.openxmlformats.org/officeDocument/2006/relationships/diagramLayout" Target="../diagrams/layout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4.png"/><Relationship Id="rId7" Type="http://schemas.openxmlformats.org/officeDocument/2006/relationships/diagramLayout" Target="../diagrams/layout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5.png"/><Relationship Id="rId7" Type="http://schemas.openxmlformats.org/officeDocument/2006/relationships/diagramLayout" Target="../diagrams/layout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6.png"/><Relationship Id="rId7" Type="http://schemas.openxmlformats.org/officeDocument/2006/relationships/diagramLayout" Target="../diagrams/layout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13 de diciembre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99997" y="4403695"/>
            <a:ext cx="9653228" cy="1015663"/>
          </a:xfrm>
          <a:prstGeom prst="rect">
            <a:avLst/>
          </a:prstGeom>
          <a:noFill/>
        </p:spPr>
        <p:txBody>
          <a:bodyPr wrap="square">
            <a:spAutoFit/>
          </a:bodyPr>
          <a:lstStyle/>
          <a:p>
            <a:pPr lvl="0" algn="ctr"/>
            <a:r>
              <a:rPr lang="es-MX" sz="6000" b="1" dirty="0">
                <a:effectLst/>
                <a:latin typeface="Bw Modelica ExtraBold" panose="00000900000000000000" pitchFamily="50" charset="0"/>
                <a:ea typeface="Noto Sans ExtBd" panose="020B0902040504020204" pitchFamily="34"/>
                <a:cs typeface="Noto Sans ExtBd" panose="020B0902040504020204" pitchFamily="34"/>
              </a:rPr>
              <a:t>La gran comisión</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7442E38F-4B5D-E1B1-7E9A-EBC4263FDC02}"/>
              </a:ext>
            </a:extLst>
          </p:cNvPr>
          <p:cNvPicPr>
            <a:picLocks noChangeAspect="1"/>
          </p:cNvPicPr>
          <p:nvPr/>
        </p:nvPicPr>
        <p:blipFill>
          <a:blip r:embed="rId6"/>
          <a:stretch>
            <a:fillRect/>
          </a:stretch>
        </p:blipFill>
        <p:spPr>
          <a:xfrm>
            <a:off x="4563940" y="491254"/>
            <a:ext cx="6934114" cy="3467057"/>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E0B8396-B4F7-56B8-B947-B77272F26980}"/>
              </a:ext>
            </a:extLst>
          </p:cNvPr>
          <p:cNvPicPr>
            <a:picLocks noChangeAspect="1"/>
          </p:cNvPicPr>
          <p:nvPr/>
        </p:nvPicPr>
        <p:blipFill>
          <a:blip r:embed="rId3"/>
          <a:stretch>
            <a:fillRect/>
          </a:stretch>
        </p:blipFill>
        <p:spPr>
          <a:xfrm>
            <a:off x="-20260" y="0"/>
            <a:ext cx="12212260" cy="610613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6140"/>
            <a:ext cx="12191999" cy="1347314"/>
            <a:chOff x="0" y="5645117"/>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4511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11 </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13 de diciembre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1246677" y="114502"/>
            <a:ext cx="9698643" cy="1200329"/>
          </a:xfrm>
          <a:prstGeom prst="rect">
            <a:avLst/>
          </a:prstGeom>
          <a:noFill/>
        </p:spPr>
        <p:txBody>
          <a:bodyPr wrap="square">
            <a:spAutoFit/>
          </a:bodyPr>
          <a:lstStyle/>
          <a:p>
            <a:pPr lvl="0" algn="ctr"/>
            <a:r>
              <a:rPr lang="es-ES" sz="7200" b="1" dirty="0">
                <a:ln w="38100">
                  <a:noFill/>
                </a:ln>
                <a:effectLst>
                  <a:glow rad="101600">
                    <a:schemeClr val="bg1">
                      <a:alpha val="40000"/>
                    </a:schemeClr>
                  </a:glow>
                </a:effectLst>
                <a:latin typeface="Bw Modelica" panose="00000600000000000000" pitchFamily="50" charset="0"/>
                <a:ea typeface="Noto Sans ExtBd" panose="020B0902040504020204" pitchFamily="34"/>
                <a:cs typeface="Noto Sans ExtBd" panose="020B0902040504020204" pitchFamily="34"/>
              </a:rPr>
              <a:t>La gran comisión</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13 de diciembre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2800" b="1" dirty="0"/>
              <a:t>“</a:t>
            </a:r>
            <a:r>
              <a:rPr lang="es-ES" sz="2800" b="1" dirty="0"/>
              <a:t>La comisión evangélica es la magna carta misionera del reino de Cristo. Los discípulos habían de trabajar fervorosamente por las almas, dando a todos la invitación de misericordia. No debían esperar que la gente viniera a ellos; sino que debían ir ellos a la gente con su mensaje.”</a:t>
            </a:r>
            <a:endParaRPr lang="es-EC" sz="2800" b="1" dirty="0"/>
          </a:p>
          <a:p>
            <a:r>
              <a:rPr lang="es-ES" sz="1600" i="1" dirty="0"/>
              <a:t>Hechos de los Apóstoles, p. 23</a:t>
            </a:r>
            <a:r>
              <a:rPr lang="en-US" sz="1600" i="1" dirty="0"/>
              <a:t>.</a:t>
            </a:r>
            <a:endParaRPr lang="es-EC" sz="16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2800" b="1" dirty="0">
                <a:solidFill>
                  <a:schemeClr val="bg1"/>
                </a:solidFill>
              </a:rPr>
              <a:t>“Por tanto, id, y enseñad a todas las naciones, bautizándoles en el nombre del Padre, y del Hijo, y del Espíritu Santo; enseñándoles que guarden todas las cosas que os he mandado; y he aquí, yo estoy con vosotros todos los días, hasta el fin del mundo. Amén</a:t>
            </a:r>
            <a:r>
              <a:rPr lang="es-MX" sz="2800" b="1" dirty="0">
                <a:solidFill>
                  <a:schemeClr val="bg1"/>
                </a:solidFill>
              </a:rPr>
              <a:t>”</a:t>
            </a:r>
            <a:endParaRPr lang="es-ES" sz="2800" b="1" dirty="0">
              <a:solidFill>
                <a:schemeClr val="bg1"/>
              </a:solidFill>
            </a:endParaRPr>
          </a:p>
          <a:p>
            <a:pPr>
              <a:lnSpc>
                <a:spcPct val="100000"/>
              </a:lnSpc>
            </a:pPr>
            <a:r>
              <a:rPr lang="es-EC" sz="1600" b="1" dirty="0">
                <a:solidFill>
                  <a:schemeClr val="bg1"/>
                </a:solidFill>
              </a:rPr>
              <a:t>(Mateo 28:19-20)</a:t>
            </a:r>
            <a:endParaRPr lang="es-EC" sz="16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32ACBC-F9D8-E793-A4D3-C3D8532972E9}"/>
              </a:ext>
            </a:extLst>
          </p:cNvPr>
          <p:cNvPicPr>
            <a:picLocks noChangeAspect="1"/>
          </p:cNvPicPr>
          <p:nvPr/>
        </p:nvPicPr>
        <p:blipFill rotWithShape="1">
          <a:blip r:embed="rId3"/>
          <a:srcRect l="6056" r="3595"/>
          <a:stretch/>
        </p:blipFill>
        <p:spPr>
          <a:xfrm>
            <a:off x="0" y="1175804"/>
            <a:ext cx="7909512" cy="471239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reunión en Galilea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93519" y="19352"/>
            <a:ext cx="12098481"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En respuesta a la invitación de Cristo, ¿a dónde se fueron los discípulos? ¿Cuántos se encontraban en esta reunión?</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3" name="Diagrama 12">
            <a:extLst>
              <a:ext uri="{FF2B5EF4-FFF2-40B4-BE49-F238E27FC236}">
                <a16:creationId xmlns:a16="http://schemas.microsoft.com/office/drawing/2014/main" id="{8B603699-A411-C0B4-0998-112070F1B585}"/>
              </a:ext>
            </a:extLst>
          </p:cNvPr>
          <p:cNvGraphicFramePr/>
          <p:nvPr>
            <p:extLst>
              <p:ext uri="{D42A27DB-BD31-4B8C-83A1-F6EECF244321}">
                <p14:modId xmlns:p14="http://schemas.microsoft.com/office/powerpoint/2010/main" val="4284954429"/>
              </p:ext>
            </p:extLst>
          </p:nvPr>
        </p:nvGraphicFramePr>
        <p:xfrm>
          <a:off x="7990610" y="996168"/>
          <a:ext cx="4107872" cy="472877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3"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5F40C35-283C-5FEB-C5A4-7E32D4AC89E9}"/>
              </a:ext>
            </a:extLst>
          </p:cNvPr>
          <p:cNvPicPr>
            <a:picLocks noChangeAspect="1"/>
          </p:cNvPicPr>
          <p:nvPr/>
        </p:nvPicPr>
        <p:blipFill>
          <a:blip r:embed="rId3"/>
          <a:stretch>
            <a:fillRect/>
          </a:stretch>
        </p:blipFill>
        <p:spPr>
          <a:xfrm>
            <a:off x="7199832" y="-4932"/>
            <a:ext cx="4992168" cy="585747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mandato que trae gozo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75817" y="4688128"/>
            <a:ext cx="7067905"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¿Cuál mandato es el que ha de tener mayor impacto?</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sp>
        <p:nvSpPr>
          <p:cNvPr id="18" name="Bocadillo: rectángulo 17">
            <a:extLst>
              <a:ext uri="{FF2B5EF4-FFF2-40B4-BE49-F238E27FC236}">
                <a16:creationId xmlns:a16="http://schemas.microsoft.com/office/drawing/2014/main" id="{4A04C833-AC8D-B6E4-1EA6-5C4A5AE8BC42}"/>
              </a:ext>
            </a:extLst>
          </p:cNvPr>
          <p:cNvSpPr/>
          <p:nvPr/>
        </p:nvSpPr>
        <p:spPr>
          <a:xfrm>
            <a:off x="7238419" y="3653416"/>
            <a:ext cx="3896974" cy="756012"/>
          </a:xfrm>
          <a:prstGeom prst="wedgeRectCallout">
            <a:avLst>
              <a:gd name="adj1" fmla="val 29502"/>
              <a:gd name="adj2" fmla="val -23418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solidFill>
                <a:latin typeface="Bw Modelica" panose="00000600000000000000" pitchFamily="50" charset="0"/>
              </a:rPr>
              <a:t>Por tanto, id, y haced discípulos a todas las naciones, bautizándolos en el nombre del Padre, y del Hijo, y del Espíritu Santo; enseñándoles que guarden todas las cosas que os he mandado…</a:t>
            </a:r>
            <a:endParaRPr lang="es-EC" sz="1200" dirty="0">
              <a:solidFill>
                <a:schemeClr val="tx1"/>
              </a:solidFill>
              <a:latin typeface="Bw Modelica" panose="00000600000000000000" pitchFamily="50" charset="0"/>
            </a:endParaRPr>
          </a:p>
        </p:txBody>
      </p:sp>
      <p:graphicFrame>
        <p:nvGraphicFramePr>
          <p:cNvPr id="5" name="Diagrama 4">
            <a:extLst>
              <a:ext uri="{FF2B5EF4-FFF2-40B4-BE49-F238E27FC236}">
                <a16:creationId xmlns:a16="http://schemas.microsoft.com/office/drawing/2014/main" id="{95397C8A-25C7-8E56-F6FB-8EDE24295180}"/>
              </a:ext>
            </a:extLst>
          </p:cNvPr>
          <p:cNvGraphicFramePr/>
          <p:nvPr>
            <p:extLst>
              <p:ext uri="{D42A27DB-BD31-4B8C-83A1-F6EECF244321}">
                <p14:modId xmlns:p14="http://schemas.microsoft.com/office/powerpoint/2010/main" val="2998185926"/>
              </p:ext>
            </p:extLst>
          </p:nvPr>
        </p:nvGraphicFramePr>
        <p:xfrm>
          <a:off x="103969" y="235732"/>
          <a:ext cx="6972188" cy="439638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680B4DF0-7777-449B-8BC5-128CB95E23D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A56FA087-F3E2-4A96-8037-C4ACABD8494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animBg="1"/>
      <p:bldGraphic spid="5"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87E94D5-8539-37BB-B198-93971F47906D}"/>
              </a:ext>
            </a:extLst>
          </p:cNvPr>
          <p:cNvPicPr>
            <a:picLocks noChangeAspect="1"/>
          </p:cNvPicPr>
          <p:nvPr/>
        </p:nvPicPr>
        <p:blipFill rotWithShape="1">
          <a:blip r:embed="rId3"/>
          <a:srcRect l="38129" t="1170" r="7599" b="-1170"/>
          <a:stretch/>
        </p:blipFill>
        <p:spPr>
          <a:xfrm>
            <a:off x="0" y="628536"/>
            <a:ext cx="3875809" cy="5356069"/>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mandato que trae gozo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73914" y="17399"/>
            <a:ext cx="12061976" cy="584775"/>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promesa se incluye en el mandato de Cristo?</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8455E001-9FFB-8CE4-D4FB-7CEF55D0609B}"/>
              </a:ext>
            </a:extLst>
          </p:cNvPr>
          <p:cNvGraphicFramePr/>
          <p:nvPr>
            <p:extLst>
              <p:ext uri="{D42A27DB-BD31-4B8C-83A1-F6EECF244321}">
                <p14:modId xmlns:p14="http://schemas.microsoft.com/office/powerpoint/2010/main" val="342155093"/>
              </p:ext>
            </p:extLst>
          </p:nvPr>
        </p:nvGraphicFramePr>
        <p:xfrm>
          <a:off x="4000500" y="1017833"/>
          <a:ext cx="8061476" cy="42660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600725F7-C10E-4F55-ADE7-5FD1A7625C4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6BC8B5A8-B0AD-44EF-966C-82EEF7D2AFDB}"/>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graphicEl>
                                              <a:dgm id="{C16FA311-1A6B-41BD-8920-954F5966D09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9CDE6E0C-9264-43B0-AEBB-E8134E6EC62C}"/>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graphicEl>
                                              <a:dgm id="{CB7F3DD4-B914-485B-8D73-F737E38B94BB}"/>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graphicEl>
                                              <a:dgm id="{05920144-7703-48CD-9EF6-A3C34B616019}"/>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dgm id="{BF571D56-32FD-49D1-BD3E-B3505B9C4DAB}"/>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graphicEl>
                                              <a:dgm id="{84803F59-1547-400A-A58C-D374ABC69F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6"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7CF2CF3B-69B5-429C-87FA-782C9022600E}"/>
              </a:ext>
            </a:extLst>
          </p:cNvPr>
          <p:cNvPicPr>
            <a:picLocks noChangeAspect="1"/>
          </p:cNvPicPr>
          <p:nvPr/>
        </p:nvPicPr>
        <p:blipFill rotWithShape="1">
          <a:blip r:embed="rId3"/>
          <a:srcRect l="22967"/>
          <a:stretch/>
        </p:blipFill>
        <p:spPr>
          <a:xfrm>
            <a:off x="5560014" y="-13199"/>
            <a:ext cx="6631985" cy="430464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mandato que trae gozo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465618" y="4220441"/>
            <a:ext cx="6708495"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¿Con qué palabras confirmó el apóstol Pedro esta verdad básica y cuál fue el resultado?</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003136652"/>
              </p:ext>
            </p:extLst>
          </p:nvPr>
        </p:nvGraphicFramePr>
        <p:xfrm>
          <a:off x="191240" y="153647"/>
          <a:ext cx="5274377" cy="53489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Bocadillo: rectángulo 11">
            <a:extLst>
              <a:ext uri="{FF2B5EF4-FFF2-40B4-BE49-F238E27FC236}">
                <a16:creationId xmlns:a16="http://schemas.microsoft.com/office/drawing/2014/main" id="{59FF14AF-21D4-D4DD-4F6D-666BA8CAF370}"/>
              </a:ext>
            </a:extLst>
          </p:cNvPr>
          <p:cNvSpPr/>
          <p:nvPr/>
        </p:nvSpPr>
        <p:spPr>
          <a:xfrm>
            <a:off x="6646890" y="1802577"/>
            <a:ext cx="3411298" cy="673092"/>
          </a:xfrm>
          <a:prstGeom prst="wedgeRectCallout">
            <a:avLst>
              <a:gd name="adj1" fmla="val -971"/>
              <a:gd name="adj2" fmla="val -96581"/>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dirty="0">
                <a:solidFill>
                  <a:schemeClr val="tx1"/>
                </a:solidFill>
                <a:latin typeface="Bw Modelica" panose="00000600000000000000" pitchFamily="50" charset="0"/>
              </a:rPr>
              <a:t>Y en ningún otro hay salvación; porque no hay otro nombre bajo el cielo, dado a los hombres, en que podamos ser salvo.</a:t>
            </a:r>
            <a:endParaRPr lang="es-EC" sz="13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0" grpId="0">
        <p:bldSub>
          <a:bldDgm bld="one"/>
        </p:bldSub>
      </p:bldGraphic>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D80CD76-3E85-F156-6CB3-DD5457BBD46F}"/>
              </a:ext>
            </a:extLst>
          </p:cNvPr>
          <p:cNvPicPr>
            <a:picLocks noChangeAspect="1"/>
          </p:cNvPicPr>
          <p:nvPr/>
        </p:nvPicPr>
        <p:blipFill rotWithShape="1">
          <a:blip r:embed="rId3"/>
          <a:srcRect l="7715" r="3835"/>
          <a:stretch/>
        </p:blipFill>
        <p:spPr>
          <a:xfrm>
            <a:off x="-8018" y="0"/>
            <a:ext cx="7260873" cy="461756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“Todo poder me es dado”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0" y="4635603"/>
            <a:ext cx="6981995"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significan las palabras de Cristo: “Todo poder me es dado”?</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1878A272-657F-C1CB-7DD2-339FF91B4FFC}"/>
              </a:ext>
            </a:extLst>
          </p:cNvPr>
          <p:cNvGraphicFramePr/>
          <p:nvPr>
            <p:extLst>
              <p:ext uri="{D42A27DB-BD31-4B8C-83A1-F6EECF244321}">
                <p14:modId xmlns:p14="http://schemas.microsoft.com/office/powerpoint/2010/main" val="1747171866"/>
              </p:ext>
            </p:extLst>
          </p:nvPr>
        </p:nvGraphicFramePr>
        <p:xfrm>
          <a:off x="7338610" y="104496"/>
          <a:ext cx="4762852" cy="556687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Bocadillo: rectángulo 8">
            <a:extLst>
              <a:ext uri="{FF2B5EF4-FFF2-40B4-BE49-F238E27FC236}">
                <a16:creationId xmlns:a16="http://schemas.microsoft.com/office/drawing/2014/main" id="{32BB2B02-5329-7427-BF42-A68079EE3CA2}"/>
              </a:ext>
            </a:extLst>
          </p:cNvPr>
          <p:cNvSpPr/>
          <p:nvPr/>
        </p:nvSpPr>
        <p:spPr>
          <a:xfrm>
            <a:off x="2012556" y="408806"/>
            <a:ext cx="2575490" cy="521275"/>
          </a:xfrm>
          <a:prstGeom prst="wedgeRectCallout">
            <a:avLst>
              <a:gd name="adj1" fmla="val 50869"/>
              <a:gd name="adj2" fmla="val 90154"/>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Toda potestad me es dada en el cielo y en la tierra.</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EBB866DD-D083-4ED5-84F5-2F33000EBA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Sub>
          <a:bldDgm bld="one"/>
        </p:bldSub>
      </p:bldGraphic>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8D95A7D-275A-DADE-1D3E-783F236D1AF0}"/>
              </a:ext>
            </a:extLst>
          </p:cNvPr>
          <p:cNvPicPr>
            <a:picLocks noChangeAspect="1"/>
          </p:cNvPicPr>
          <p:nvPr/>
        </p:nvPicPr>
        <p:blipFill>
          <a:blip r:embed="rId3"/>
          <a:stretch>
            <a:fillRect/>
          </a:stretch>
        </p:blipFill>
        <p:spPr>
          <a:xfrm>
            <a:off x="8103958" y="-8155"/>
            <a:ext cx="4081666" cy="584835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“Todo poder me es dado”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34313" y="4705142"/>
            <a:ext cx="8076800" cy="1077218"/>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¿Cómo obtenemos fortaleza en Cristo?</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A9C4B273-E96D-734E-A0AC-EA0EC0E754A9}"/>
              </a:ext>
            </a:extLst>
          </p:cNvPr>
          <p:cNvGraphicFramePr/>
          <p:nvPr>
            <p:extLst>
              <p:ext uri="{D42A27DB-BD31-4B8C-83A1-F6EECF244321}">
                <p14:modId xmlns:p14="http://schemas.microsoft.com/office/powerpoint/2010/main" val="592229906"/>
              </p:ext>
            </p:extLst>
          </p:nvPr>
        </p:nvGraphicFramePr>
        <p:xfrm>
          <a:off x="58331" y="84611"/>
          <a:ext cx="8056540" cy="44729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5AEF886-4158-27B7-F135-DB3B95FDC8E0}"/>
              </a:ext>
            </a:extLst>
          </p:cNvPr>
          <p:cNvPicPr>
            <a:picLocks noChangeAspect="1"/>
          </p:cNvPicPr>
          <p:nvPr/>
        </p:nvPicPr>
        <p:blipFill rotWithShape="1">
          <a:blip r:embed="rId3"/>
          <a:srcRect l="4461" r="2850"/>
          <a:stretch/>
        </p:blipFill>
        <p:spPr>
          <a:xfrm>
            <a:off x="1" y="-19616"/>
            <a:ext cx="7772400" cy="471449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Hacia adelante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35850" y="4701510"/>
            <a:ext cx="8385464" cy="1077218"/>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 ¿Qué implican las palabras, “id” y “enseñad”?</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3" name="Diagrama 2">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1057582967"/>
              </p:ext>
            </p:extLst>
          </p:nvPr>
        </p:nvGraphicFramePr>
        <p:xfrm>
          <a:off x="7878043" y="114502"/>
          <a:ext cx="4234018" cy="559514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CuadroTexto 5">
            <a:extLst>
              <a:ext uri="{FF2B5EF4-FFF2-40B4-BE49-F238E27FC236}">
                <a16:creationId xmlns:a16="http://schemas.microsoft.com/office/drawing/2014/main" id="{923B33A1-8A47-359D-0520-5C71EE46CAC5}"/>
              </a:ext>
            </a:extLst>
          </p:cNvPr>
          <p:cNvSpPr txBox="1"/>
          <p:nvPr/>
        </p:nvSpPr>
        <p:spPr>
          <a:xfrm>
            <a:off x="25458" y="4050947"/>
            <a:ext cx="7736551"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dirty="0">
                <a:latin typeface="Bw Modelica" panose="00000600000000000000" pitchFamily="50" charset="0"/>
              </a:rPr>
              <a:t>Somos llamados a enseñar con el ejemplo, con la Palabra y por el poder del Espíritu Santo.</a:t>
            </a:r>
            <a:endParaRPr lang="es-EC" dirty="0">
              <a:latin typeface="Bw Modelica" panose="00000600000000000000" pitchFamily="50" charset="0"/>
            </a:endParaRPr>
          </a:p>
        </p:txBody>
      </p:sp>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57B7B6AC-5F5D-47F9-BC9A-F299917F9C9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453817D1-3B94-47AE-A879-A8732AC9694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3"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DF7AC69-8209-BC67-A5FF-97FF92BA0313}"/>
              </a:ext>
            </a:extLst>
          </p:cNvPr>
          <p:cNvPicPr>
            <a:picLocks noChangeAspect="1"/>
          </p:cNvPicPr>
          <p:nvPr/>
        </p:nvPicPr>
        <p:blipFill rotWithShape="1">
          <a:blip r:embed="rId3"/>
          <a:srcRect r="13445"/>
          <a:stretch/>
        </p:blipFill>
        <p:spPr>
          <a:xfrm>
            <a:off x="5357001" y="1091141"/>
            <a:ext cx="6842712" cy="474339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Hacia adelante</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56583" y="31677"/>
            <a:ext cx="11872151"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promesa también dijo Jesús cuando dio el mandato misionero y qué significa esto para nosotros?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9" name="Diagrama 18">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3825872874"/>
              </p:ext>
            </p:extLst>
          </p:nvPr>
        </p:nvGraphicFramePr>
        <p:xfrm>
          <a:off x="129597" y="1143587"/>
          <a:ext cx="5101938" cy="454553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Bocadillo: rectángulo 2">
            <a:extLst>
              <a:ext uri="{FF2B5EF4-FFF2-40B4-BE49-F238E27FC236}">
                <a16:creationId xmlns:a16="http://schemas.microsoft.com/office/drawing/2014/main" id="{6AC5D12B-8768-1A93-DDEF-654D27BB1E63}"/>
              </a:ext>
            </a:extLst>
          </p:cNvPr>
          <p:cNvSpPr/>
          <p:nvPr/>
        </p:nvSpPr>
        <p:spPr>
          <a:xfrm>
            <a:off x="9391826" y="1463937"/>
            <a:ext cx="2590616" cy="704422"/>
          </a:xfrm>
          <a:prstGeom prst="wedgeRectCallout">
            <a:avLst>
              <a:gd name="adj1" fmla="val -63311"/>
              <a:gd name="adj2" fmla="val 91988"/>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Y he aquí yo estoy con vosotros todos los días, hasta el fin del mundo.</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graphicEl>
                                              <a:dgm id="{EBB866DD-D083-4ED5-84F5-2F33000EBA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9" grpId="0">
        <p:bldSub>
          <a:bldDgm bld="one"/>
        </p:bldSub>
      </p:bldGraphic>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265AC84-3CA3-0777-C50D-A0F8BE5979F1}"/>
              </a:ext>
            </a:extLst>
          </p:cNvPr>
          <p:cNvPicPr>
            <a:picLocks noChangeAspect="1"/>
          </p:cNvPicPr>
          <p:nvPr/>
        </p:nvPicPr>
        <p:blipFill rotWithShape="1">
          <a:blip r:embed="rId3"/>
          <a:srcRect l="7175"/>
          <a:stretch/>
        </p:blipFill>
        <p:spPr>
          <a:xfrm>
            <a:off x="-1" y="0"/>
            <a:ext cx="6811191" cy="4678385"/>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Compartiendo el Evangelio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0" y="4678385"/>
            <a:ext cx="6369627"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¿Cuál es la definición bíblica del evangelio?</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2" name="Diagrama 11">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303713467"/>
              </p:ext>
            </p:extLst>
          </p:nvPr>
        </p:nvGraphicFramePr>
        <p:xfrm>
          <a:off x="6235368" y="197427"/>
          <a:ext cx="5826609" cy="543838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05BD4-E05E-DC03-5213-6320A0A6C6D4}"/>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B75ABE2-A1F2-25AA-2E0D-4D032FB7DA50}"/>
              </a:ext>
            </a:extLst>
          </p:cNvPr>
          <p:cNvPicPr>
            <a:picLocks noChangeAspect="1"/>
          </p:cNvPicPr>
          <p:nvPr/>
        </p:nvPicPr>
        <p:blipFill>
          <a:blip r:embed="rId3"/>
          <a:stretch>
            <a:fillRect/>
          </a:stretch>
        </p:blipFill>
        <p:spPr>
          <a:xfrm>
            <a:off x="4924628" y="1"/>
            <a:ext cx="7267371" cy="4694722"/>
          </a:xfrm>
          <a:prstGeom prst="rect">
            <a:avLst/>
          </a:prstGeom>
        </p:spPr>
      </p:pic>
      <p:grpSp>
        <p:nvGrpSpPr>
          <p:cNvPr id="27" name="Grupo 26">
            <a:extLst>
              <a:ext uri="{FF2B5EF4-FFF2-40B4-BE49-F238E27FC236}">
                <a16:creationId xmlns:a16="http://schemas.microsoft.com/office/drawing/2014/main" id="{1AFAB780-23CB-D6AB-FB7F-1920B1323629}"/>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BD669278-6C2C-6E37-466C-8B98F6454E60}"/>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ADB22E3E-47E1-6091-EA03-1B12D7F8387B}"/>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447631AE-EE69-6051-CF6B-7F243AB3B4F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B31ED437-EBD9-A320-15E7-5A7F52E266DC}"/>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02F394F6-AEAA-ED6D-241F-6CFA69263CB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D226B7D1-AE5F-E4FC-5A23-769068768FE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Compartiendo el Evangelio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509A724F-581C-A9FC-A21E-B51021CECC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3D211623-9EFD-8C83-5E20-2696143F6D97}"/>
              </a:ext>
            </a:extLst>
          </p:cNvPr>
          <p:cNvSpPr txBox="1"/>
          <p:nvPr/>
        </p:nvSpPr>
        <p:spPr>
          <a:xfrm>
            <a:off x="5396948" y="4721755"/>
            <a:ext cx="6775345" cy="1077218"/>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¿Por qué el apóstol Pablo se consideraba deudor?</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2" name="Diagrama 11">
            <a:extLst>
              <a:ext uri="{FF2B5EF4-FFF2-40B4-BE49-F238E27FC236}">
                <a16:creationId xmlns:a16="http://schemas.microsoft.com/office/drawing/2014/main" id="{60EE47A6-138A-1220-91D3-EEDF1F684E05}"/>
              </a:ext>
            </a:extLst>
          </p:cNvPr>
          <p:cNvGraphicFramePr/>
          <p:nvPr>
            <p:extLst>
              <p:ext uri="{D42A27DB-BD31-4B8C-83A1-F6EECF244321}">
                <p14:modId xmlns:p14="http://schemas.microsoft.com/office/powerpoint/2010/main" val="3880996614"/>
              </p:ext>
            </p:extLst>
          </p:nvPr>
        </p:nvGraphicFramePr>
        <p:xfrm>
          <a:off x="171534" y="112912"/>
          <a:ext cx="4609188" cy="552289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CuadroTexto 4">
            <a:extLst>
              <a:ext uri="{FF2B5EF4-FFF2-40B4-BE49-F238E27FC236}">
                <a16:creationId xmlns:a16="http://schemas.microsoft.com/office/drawing/2014/main" id="{B99624A7-D744-9D6A-0723-CB5C709EDA17}"/>
              </a:ext>
            </a:extLst>
          </p:cNvPr>
          <p:cNvSpPr txBox="1"/>
          <p:nvPr/>
        </p:nvSpPr>
        <p:spPr>
          <a:xfrm>
            <a:off x="4924628" y="4031725"/>
            <a:ext cx="7267372"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C" dirty="0">
                <a:latin typeface="Bw Modelica" panose="00000600000000000000" pitchFamily="50" charset="0"/>
              </a:rPr>
              <a:t>Dios le había confiado su obra, por eso veía </a:t>
            </a:r>
            <a:r>
              <a:rPr lang="es-ES" dirty="0">
                <a:latin typeface="Bw Modelica" panose="00000600000000000000" pitchFamily="50" charset="0"/>
              </a:rPr>
              <a:t>su misión de trabajar por todos los hombres como un deber sagrado.</a:t>
            </a:r>
            <a:endParaRPr lang="es-EC" dirty="0">
              <a:latin typeface="Bw Modelica" panose="00000600000000000000" pitchFamily="50" charset="0"/>
            </a:endParaRPr>
          </a:p>
        </p:txBody>
      </p:sp>
    </p:spTree>
    <p:extLst>
      <p:ext uri="{BB962C8B-B14F-4D97-AF65-F5344CB8AC3E}">
        <p14:creationId xmlns:p14="http://schemas.microsoft.com/office/powerpoint/2010/main" val="400208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3055D08E-CFE1-4590-8504-844E376C9F8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DFAB4889-7CFB-4A32-A9FC-AC4A762612C4}"/>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236A525C-3E87-4A35-B9D5-6BD0C3EE0DA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graphicEl>
                                              <a:dgm id="{D7EC61CF-5E60-4F5F-8958-30B57E04920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2"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52050" y="381783"/>
            <a:ext cx="2382280"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Así como Pablo se consideró deudor hacia todos, nosotros también somos responsables de llevar la luz del Evangelio sin distinción, entendiendo que cada persona es objeto del amor redentor de Dios.</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37409" y="381783"/>
            <a:ext cx="2355967"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Movidos por el anhelo de aprender del Salvador, muchos creyentes se reunieron con los discípulos en Galilea; la presencia de Jesús  despertaba en ellos esperanza y fe, así que muy dispuestos  acudieron al llamado.</a:t>
            </a: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46631" y="381783"/>
            <a:ext cx="235264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propósito de la reunión en Galilea fue reunir a un grupo mucho más amplio de creyentes para que recibieran directamente de Jesús el mandato misionero y lo proclamaran hasta los confines de la tierra.</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43158" y="381783"/>
            <a:ext cx="2372771"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Cristo nos enseña que el cumplimiento de su mandato no depende de nuestras fuerzas, sino del poder ilimitado del Señor resucitado, Él gobierna sobre todo, dirige la obra y acompaña con la plena autoridad del cielo.</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54881" y="381783"/>
            <a:ext cx="2460172"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promesa de la presencia de Cristo es la mayor garantía para quienes aceptan su llamado, Él nos recuerda que nunca trabajamos solos y que, mientras cumplimos su obra, Él mismo camina a nuestro lado para dar éxito al Evangelio.</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09149" y="3104384"/>
            <a:ext cx="6358318" cy="2400657"/>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asumir con seriedad el compromiso de hacer discípulos, comenzando por mi entorno inmediato, con la ayuda del Espíritu Santo!</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8" y="561527"/>
            <a:ext cx="6358318" cy="2400657"/>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Jesús encomendó a sus seguidores la tarea de llevar el Evangelio al mundo, con su poder y presencia como garantía.</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1261668</TotalTime>
  <Words>1454</Words>
  <Application>Microsoft Office PowerPoint</Application>
  <PresentationFormat>Panorámica</PresentationFormat>
  <Paragraphs>123</Paragraphs>
  <Slides>19</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19</vt:i4>
      </vt:variant>
    </vt:vector>
  </HeadingPairs>
  <TitlesOfParts>
    <vt:vector size="39"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user01</cp:lastModifiedBy>
  <cp:revision>9611</cp:revision>
  <dcterms:created xsi:type="dcterms:W3CDTF">2017-06-02T15:34:13Z</dcterms:created>
  <dcterms:modified xsi:type="dcterms:W3CDTF">2025-12-12T16:12:46Z</dcterms:modified>
</cp:coreProperties>
</file>