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50" r:id="rId10"/>
    <p:sldId id="558" r:id="rId11"/>
    <p:sldId id="538" r:id="rId12"/>
    <p:sldId id="565" r:id="rId13"/>
    <p:sldId id="566" r:id="rId14"/>
    <p:sldId id="567" r:id="rId15"/>
    <p:sldId id="276" r:id="rId16"/>
    <p:sldId id="265" r:id="rId17"/>
    <p:sldId id="393" r:id="rId1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725" autoAdjust="0"/>
  </p:normalViewPr>
  <p:slideViewPr>
    <p:cSldViewPr snapToGrid="0">
      <p:cViewPr varScale="1">
        <p:scale>
          <a:sx n="77" d="100"/>
          <a:sy n="77" d="100"/>
        </p:scale>
        <p:origin x="90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ordenó a Oseas proclamar una controversia divina contra su pueblo y contra la sociedad en general, debido a la ausencia de tres principios fundamentales: verdad, misericordia y conocimiento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…este mensaje es aplicable cada vez que un pueblo que dice servir a Dios rechaza su ley, distorsiona su carácter y sustituye la revelación divina por tradiciones humanas; por ejemplo, este mensaje se aplicó al Israel apóstata como también durante la supremacía del poder papal.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161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472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mensaje de Oseas identifica pecados que Dios aborrece y que muestran una sociedad que ha perdido todo freno moral…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afirmó que esta misma condición se repetiría antes de su venida</a:t>
          </a:r>
          <a:r>
            <a:rPr lang="es-ES" sz="2200">
              <a:latin typeface="Bw Modelica" panose="00000600000000000000" pitchFamily="50" charset="0"/>
            </a:rPr>
            <a:t>, tal como </a:t>
          </a:r>
          <a:r>
            <a:rPr lang="es-ES" sz="2200" dirty="0">
              <a:latin typeface="Bw Modelica" panose="00000600000000000000" pitchFamily="50" charset="0"/>
            </a:rPr>
            <a:t>en los días de Noé, y hoy lo vemos revelado…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…pues el mundo moderno transita por el mismo sendero de apostasía que condujo al juicio en el pasado.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4737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460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854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Oseas enseña que la rebelión contra Dios trae consecuencias amargas como la decadencia moral, el sufrimiento humano, el deterioro de la creación misma, y finalmente la muerte eterna…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…en contraste, la sumisión a la voluntad divina y la obediencia a su ley preservan la vida física, mental y espiritual, y conducen al mayor de los bienes: conocer a Dios y a Jesucristo, lo cual constituye la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006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711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5F4462-7E3B-4751-A758-C2326145EC26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94D6915-971A-4A8F-B17B-54E0AD1BF92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prestar atención porque la destrucción espiritual no proviene de la falta de conocimiento, sino del rechazo voluntario de la verdad revelada…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10507F-F4EA-4FCF-A777-77BD278B8BB4}" type="par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2E0569C-B931-49E2-9BCD-9B0F1FA96217}" type="sib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4E24135-03D9-4250-81B0-24D5A01290C2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…ignorar o menospreciar la Palabra de Dios y su ley conduce inevitablemente al endurecimiento del corazón y a la pérdida del favor divino.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2B109AE-292D-415A-8BA1-FEE8FDE5E712}" type="par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C21D9F-A5DE-466C-BA64-AB58D58F2516}" type="sib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1D3FB6-4CB1-47A0-958A-9DC97D311F08}" type="pres">
      <dgm:prSet presAssocID="{A75F4462-7E3B-4751-A758-C2326145EC26}" presName="CompostProcess" presStyleCnt="0">
        <dgm:presLayoutVars>
          <dgm:dir/>
          <dgm:resizeHandles val="exact"/>
        </dgm:presLayoutVars>
      </dgm:prSet>
      <dgm:spPr/>
    </dgm:pt>
    <dgm:pt modelId="{0443B32B-3C8C-4B23-B237-7177C8199A50}" type="pres">
      <dgm:prSet presAssocID="{A75F4462-7E3B-4751-A758-C2326145EC26}" presName="arrow" presStyleLbl="bgShp" presStyleIdx="0" presStyleCnt="1" custScaleX="117647"/>
      <dgm:spPr/>
    </dgm:pt>
    <dgm:pt modelId="{8EB30615-8783-4938-B959-D8E8EFF64ECC}" type="pres">
      <dgm:prSet presAssocID="{A75F4462-7E3B-4751-A758-C2326145EC26}" presName="linearProcess" presStyleCnt="0"/>
      <dgm:spPr/>
    </dgm:pt>
    <dgm:pt modelId="{C0E8A935-9D57-4874-8DA1-661E891B3A33}" type="pres">
      <dgm:prSet presAssocID="{794D6915-971A-4A8F-B17B-54E0AD1BF921}" presName="textNode" presStyleLbl="node1" presStyleIdx="0" presStyleCnt="2" custScaleX="108228" custScaleY="132313" custLinFactNeighborX="33341">
        <dgm:presLayoutVars>
          <dgm:bulletEnabled val="1"/>
        </dgm:presLayoutVars>
      </dgm:prSet>
      <dgm:spPr/>
    </dgm:pt>
    <dgm:pt modelId="{06002B79-A4C6-4C81-90A0-BB222BAF8F93}" type="pres">
      <dgm:prSet presAssocID="{82E0569C-B931-49E2-9BCD-9B0F1FA96217}" presName="sibTrans" presStyleCnt="0"/>
      <dgm:spPr/>
    </dgm:pt>
    <dgm:pt modelId="{A0C46F4B-2000-48BA-A6C0-4919DDDEAE15}" type="pres">
      <dgm:prSet presAssocID="{14E24135-03D9-4250-81B0-24D5A01290C2}" presName="textNode" presStyleLbl="node1" presStyleIdx="1" presStyleCnt="2" custScaleX="108908" custScaleY="132313" custLinFactNeighborX="-47308">
        <dgm:presLayoutVars>
          <dgm:bulletEnabled val="1"/>
        </dgm:presLayoutVars>
      </dgm:prSet>
      <dgm:spPr/>
    </dgm:pt>
  </dgm:ptLst>
  <dgm:cxnLst>
    <dgm:cxn modelId="{30CAD606-EFC5-4962-9D69-97D1E3F9523F}" type="presOf" srcId="{14E24135-03D9-4250-81B0-24D5A01290C2}" destId="{A0C46F4B-2000-48BA-A6C0-4919DDDEAE15}" srcOrd="0" destOrd="0" presId="urn:microsoft.com/office/officeart/2005/8/layout/hProcess9"/>
    <dgm:cxn modelId="{7D27F22E-7949-4F50-ACAE-EB7C9D01CE02}" srcId="{A75F4462-7E3B-4751-A758-C2326145EC26}" destId="{14E24135-03D9-4250-81B0-24D5A01290C2}" srcOrd="1" destOrd="0" parTransId="{32B109AE-292D-415A-8BA1-FEE8FDE5E712}" sibTransId="{87C21D9F-A5DE-466C-BA64-AB58D58F2516}"/>
    <dgm:cxn modelId="{28757232-5F83-4D2A-A143-758B34B29DD9}" type="presOf" srcId="{A75F4462-7E3B-4751-A758-C2326145EC26}" destId="{401D3FB6-4CB1-47A0-958A-9DC97D311F08}" srcOrd="0" destOrd="0" presId="urn:microsoft.com/office/officeart/2005/8/layout/hProcess9"/>
    <dgm:cxn modelId="{601A8B5D-5F09-4096-BA35-1B995F67219E}" type="presOf" srcId="{794D6915-971A-4A8F-B17B-54E0AD1BF921}" destId="{C0E8A935-9D57-4874-8DA1-661E891B3A33}" srcOrd="0" destOrd="0" presId="urn:microsoft.com/office/officeart/2005/8/layout/hProcess9"/>
    <dgm:cxn modelId="{A8134A98-ACA4-4AD7-AE26-BFF736640A2A}" srcId="{A75F4462-7E3B-4751-A758-C2326145EC26}" destId="{794D6915-971A-4A8F-B17B-54E0AD1BF921}" srcOrd="0" destOrd="0" parTransId="{1010507F-F4EA-4FCF-A777-77BD278B8BB4}" sibTransId="{82E0569C-B931-49E2-9BCD-9B0F1FA96217}"/>
    <dgm:cxn modelId="{FA91996E-3919-46BC-B198-069FAC1B43DE}" type="presParOf" srcId="{401D3FB6-4CB1-47A0-958A-9DC97D311F08}" destId="{0443B32B-3C8C-4B23-B237-7177C8199A50}" srcOrd="0" destOrd="0" presId="urn:microsoft.com/office/officeart/2005/8/layout/hProcess9"/>
    <dgm:cxn modelId="{228EEE4C-EB16-4E75-96FF-128874890CD3}" type="presParOf" srcId="{401D3FB6-4CB1-47A0-958A-9DC97D311F08}" destId="{8EB30615-8783-4938-B959-D8E8EFF64ECC}" srcOrd="1" destOrd="0" presId="urn:microsoft.com/office/officeart/2005/8/layout/hProcess9"/>
    <dgm:cxn modelId="{D496F07C-8C44-492A-A9EB-6689F289BC32}" type="presParOf" srcId="{8EB30615-8783-4938-B959-D8E8EFF64ECC}" destId="{C0E8A935-9D57-4874-8DA1-661E891B3A33}" srcOrd="0" destOrd="0" presId="urn:microsoft.com/office/officeart/2005/8/layout/hProcess9"/>
    <dgm:cxn modelId="{42D63906-57F7-4C4C-9421-63AECC089D8C}" type="presParOf" srcId="{8EB30615-8783-4938-B959-D8E8EFF64ECC}" destId="{06002B79-A4C6-4C81-90A0-BB222BAF8F93}" srcOrd="1" destOrd="0" presId="urn:microsoft.com/office/officeart/2005/8/layout/hProcess9"/>
    <dgm:cxn modelId="{6F65B087-6770-4A06-A618-53C853D6B84D}" type="presParOf" srcId="{8EB30615-8783-4938-B959-D8E8EFF64ECC}" destId="{A0C46F4B-2000-48BA-A6C0-4919DDDEAE1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EC" sz="2200" dirty="0">
              <a:latin typeface="Bw Modelica" panose="00000600000000000000" pitchFamily="50" charset="0"/>
            </a:rPr>
            <a:t>Rechazar al Espíritu Santo </a:t>
          </a:r>
          <a:r>
            <a:rPr lang="es-ES" sz="2200" dirty="0">
              <a:latin typeface="Bw Modelica" panose="00000600000000000000" pitchFamily="50" charset="0"/>
            </a:rPr>
            <a:t>implica resistir voluntaria y persistentemente la luz que Dios envía para salvar al ser humano, este rechazo inicia cuando se expresa duda hacia la verdad divina…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…y finalmente este acto, endurece el corazón, apaga la convicción de pecado y corta el único canal por el cual Dios puede comunicarse con el alma...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…así, la persona se coloca fuera del alcance del arrepentimiento, no porque Dios no quiera perdonar, sino porque ya no desea recibir el perdón que el Espíritu ofrece.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200158" custScaleY="130673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200158" custScaleY="130673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200158" custScaleY="130673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señala que muchos que profesan seguirle mantienen una apariencia de piedad, mientras persisten en pecados ocultos violando su conciencia y endureciendo su corazón…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tal como en el pueblo de Israel, la apostasía aumenta, el pecado no se combate sino se tolera, líderes y miembros participan del mismo descuido moral, y como animal rebelde se resisten a la dirección divina.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3"/>
      <dgm:spPr/>
    </dgm:pt>
    <dgm:pt modelId="{C16FA311-1A6B-41BD-8920-954F5966D096}" type="pres">
      <dgm:prSet presAssocID="{CCDB600E-6853-400B-9F3A-E1C9CB4AB78F}" presName="ParentText" presStyleLbl="revTx" presStyleIdx="0" presStyleCnt="2" custScaleX="107312" custLinFactNeighborX="3377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3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3"/>
      <dgm:spPr/>
    </dgm:pt>
    <dgm:pt modelId="{05920144-7703-48CD-9EF6-A3C34B616019}" type="pres">
      <dgm:prSet presAssocID="{B1530D3C-0750-46D8-AAE7-A2C0F840A60D}" presName="ParentText" presStyleLbl="revTx" presStyleIdx="1" presStyleCnt="2" custScaleX="100705" custLinFactNeighborX="4176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El anhelo de Dios es la conversión y restauración personal, aun cuando solo unos pocos respondan a su llamado…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…Él desea salvar a esos fieles, por eso en medio de la apostasía creciente, Dios sigue extendiendo su misericordia…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…y preparando un pueblo y un liderazgo fiel que brillen como luces en medio de la oscuridad espiritual del tiempo final.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012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veredicto “Efraín es dado a ídolos; déjalo”, revela que el cielo retira su intervención, porque la persona definitivamente ha elegido sus ídolos por encima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…para evitar esta sentencia es indispensable una entrega total a Dios, renunciando a todo pecado acariciado, y a todo ídolo del corazón.…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…hoy Dios permite pruebas que revelan lo que nos separa de Cristo a fin de que lo reconozcamos, lo abandonemos y nos sometamos a su obra purificadora, </a:t>
          </a:r>
          <a:r>
            <a:rPr lang="es-EC" sz="2200" dirty="0">
              <a:latin typeface="Bw Modelica" panose="00000600000000000000" pitchFamily="50" charset="0"/>
            </a:rPr>
            <a:t>para vivir como verdaderos vencedores.</a:t>
          </a: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273624" custScaleY="130673"/>
      <dgm:spPr/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273624" custScaleY="115812"/>
      <dgm:spPr/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273624" custScaleY="143363"/>
      <dgm:spPr/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257" y="182855"/>
          <a:ext cx="6669645" cy="173694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ordenó a Oseas proclamar una controversia divina contra su pueblo y contra la sociedad en general, debido a la ausencia de tres principios fundamentales: verdad, misericordia y conocimiento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57" y="182855"/>
        <a:ext cx="6669645" cy="1736947"/>
      </dsp:txXfrm>
    </dsp:sp>
    <dsp:sp modelId="{9D041828-6AD9-46A5-9720-92B6CDC6F09B}">
      <dsp:nvSpPr>
        <dsp:cNvPr id="0" name=""/>
        <dsp:cNvSpPr/>
      </dsp:nvSpPr>
      <dsp:spPr>
        <a:xfrm>
          <a:off x="3257" y="2128501"/>
          <a:ext cx="6669645" cy="18666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…este mensaje es aplicable cada vez que un pueblo que dice servir a Dios rechaza su ley, distorsiona su carácter y sustituye la revelación divina por tradiciones humanas; por ejemplo, este mensaje se aplicó al Israel apóstata como también durante la supremacía del poder papal.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57" y="2128501"/>
        <a:ext cx="6669645" cy="18666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05" y="945"/>
          <a:ext cx="5129769" cy="133747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mensaje de Oseas identifica pecados que Dios aborrece y que muestran una sociedad que ha perdido todo freno moral…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7795" y="66235"/>
        <a:ext cx="4999189" cy="1206893"/>
      </dsp:txXfrm>
    </dsp:sp>
    <dsp:sp modelId="{EBB866DD-D083-4ED5-84F5-2F33000EBA59}">
      <dsp:nvSpPr>
        <dsp:cNvPr id="0" name=""/>
        <dsp:cNvSpPr/>
      </dsp:nvSpPr>
      <dsp:spPr>
        <a:xfrm>
          <a:off x="2505" y="1479583"/>
          <a:ext cx="5129769" cy="12999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afirmó que esta misma condición se repetiría antes de su venida</a:t>
          </a:r>
          <a:r>
            <a:rPr lang="es-ES" sz="2200" kern="1200">
              <a:latin typeface="Bw Modelica" panose="00000600000000000000" pitchFamily="50" charset="0"/>
            </a:rPr>
            <a:t>, tal como </a:t>
          </a:r>
          <a:r>
            <a:rPr lang="es-ES" sz="2200" kern="1200" dirty="0">
              <a:latin typeface="Bw Modelica" panose="00000600000000000000" pitchFamily="50" charset="0"/>
            </a:rPr>
            <a:t>en los días de Noé, y hoy lo vemos revelado…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5965" y="1543043"/>
        <a:ext cx="5002849" cy="1173060"/>
      </dsp:txXfrm>
    </dsp:sp>
    <dsp:sp modelId="{DE88F729-003C-480C-B2C6-A764B77E9997}">
      <dsp:nvSpPr>
        <dsp:cNvPr id="0" name=""/>
        <dsp:cNvSpPr/>
      </dsp:nvSpPr>
      <dsp:spPr>
        <a:xfrm>
          <a:off x="2505" y="2920727"/>
          <a:ext cx="5129769" cy="108809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 el mundo moderno transita por el mismo sendero de apostasía que condujo al juicio en el pasado.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5621" y="2973843"/>
        <a:ext cx="5023537" cy="9818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480714"/>
          <a:ext cx="6303094" cy="16616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 contraste, la sumisión a la voluntad divina y la obediencia a su ley preservan la vida física, mental y espiritual, y conducen al mayor de los bienes: conocer a Dios y a Jesucristo, lo cual constituye la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480714"/>
        <a:ext cx="6303094" cy="1661645"/>
      </dsp:txXfrm>
    </dsp:sp>
    <dsp:sp modelId="{EB05ED16-170E-4ABA-A9FC-1E534D3C8009}">
      <dsp:nvSpPr>
        <dsp:cNvPr id="0" name=""/>
        <dsp:cNvSpPr/>
      </dsp:nvSpPr>
      <dsp:spPr>
        <a:xfrm rot="10800000">
          <a:off x="0" y="9586"/>
          <a:ext cx="6303094" cy="2533346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Oseas enseña que la rebelión contra Dios trae consecuencias amargas como la decadencia moral, el sufrimiento humano, el deterioro de la creación misma, y finalmente la muerte eterna…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9586"/>
        <a:ext cx="6303094" cy="16460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3B32B-3C8C-4B23-B237-7177C8199A50}">
      <dsp:nvSpPr>
        <dsp:cNvPr id="0" name=""/>
        <dsp:cNvSpPr/>
      </dsp:nvSpPr>
      <dsp:spPr>
        <a:xfrm>
          <a:off x="1" y="0"/>
          <a:ext cx="7857783" cy="410913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8A935-9D57-4874-8DA1-661E891B3A33}">
      <dsp:nvSpPr>
        <dsp:cNvPr id="0" name=""/>
        <dsp:cNvSpPr/>
      </dsp:nvSpPr>
      <dsp:spPr>
        <a:xfrm>
          <a:off x="120572" y="967182"/>
          <a:ext cx="3752174" cy="21747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prestar atención porque la destrucción espiritual no proviene de la falta de conocimiento, sino del rechazo voluntario de la verdad revelada…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26735" y="1073345"/>
        <a:ext cx="3539848" cy="1962439"/>
      </dsp:txXfrm>
    </dsp:sp>
    <dsp:sp modelId="{A0C46F4B-2000-48BA-A6C0-4919DDDEAE15}">
      <dsp:nvSpPr>
        <dsp:cNvPr id="0" name=""/>
        <dsp:cNvSpPr/>
      </dsp:nvSpPr>
      <dsp:spPr>
        <a:xfrm>
          <a:off x="3924274" y="967182"/>
          <a:ext cx="3775749" cy="21747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…ignorar o menospreciar la Palabra de Dios y su ley conduce inevitablemente al endurecimiento del corazón y a la pérdida del favor divino.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030437" y="1073345"/>
        <a:ext cx="3563423" cy="19624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201687" y="1412"/>
          <a:ext cx="5831993" cy="152296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Rechazar al Espíritu Santo </a:t>
          </a:r>
          <a:r>
            <a:rPr lang="es-ES" sz="2200" kern="1200" dirty="0">
              <a:latin typeface="Bw Modelica" panose="00000600000000000000" pitchFamily="50" charset="0"/>
            </a:rPr>
            <a:t>implica resistir voluntaria y persistentemente la luz que Dios envía para salvar al ser humano, este rechazo inicia cuando se expresa duda hacia la verdad divina…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82428" y="1412"/>
        <a:ext cx="5451252" cy="1522965"/>
      </dsp:txXfrm>
    </dsp:sp>
    <dsp:sp modelId="{A56FA087-F3E2-4A96-8037-C4ACABD84949}">
      <dsp:nvSpPr>
        <dsp:cNvPr id="0" name=""/>
        <dsp:cNvSpPr/>
      </dsp:nvSpPr>
      <dsp:spPr>
        <a:xfrm rot="10800000">
          <a:off x="201687" y="1687543"/>
          <a:ext cx="5831993" cy="152296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finalmente este acto, endurece el corazón, apaga la convicción de pecado y corta el único canal por el cual Dios puede comunicarse con el alma...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82428" y="1687543"/>
        <a:ext cx="5451252" cy="1522965"/>
      </dsp:txXfrm>
    </dsp:sp>
    <dsp:sp modelId="{EEABFEA6-5D8E-4B4B-B2C9-30FF763E556A}">
      <dsp:nvSpPr>
        <dsp:cNvPr id="0" name=""/>
        <dsp:cNvSpPr/>
      </dsp:nvSpPr>
      <dsp:spPr>
        <a:xfrm rot="10800000">
          <a:off x="201687" y="3373675"/>
          <a:ext cx="5831993" cy="152296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…así, la persona se coloca fuera del alcance del arrepentimiento, no porque Dios no quiera perdonar, sino porque ya no desea recibir el perdón que el Espíritu ofrece.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582428" y="3373675"/>
        <a:ext cx="5451252" cy="15229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726515" y="335787"/>
          <a:ext cx="2180043" cy="3627544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353475" y="1419641"/>
          <a:ext cx="3514432" cy="28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señala que muchos que profesan seguirle mantienen una apariencia de piedad, mientras persisten en pecados ocultos violando su conciencia y endureciendo su corazón…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3475" y="1419641"/>
        <a:ext cx="3514432" cy="2870700"/>
      </dsp:txXfrm>
    </dsp:sp>
    <dsp:sp modelId="{6BC8B5A8-B0AD-44EF-966C-82EEF7D2AFDB}">
      <dsp:nvSpPr>
        <dsp:cNvPr id="0" name=""/>
        <dsp:cNvSpPr/>
      </dsp:nvSpPr>
      <dsp:spPr>
        <a:xfrm>
          <a:off x="3019661" y="68723"/>
          <a:ext cx="617918" cy="617918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4855448" y="-656292"/>
          <a:ext cx="2180043" cy="3627544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4482766" y="427561"/>
          <a:ext cx="3298055" cy="28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tal como en el pueblo de Israel, la apostasía aumenta, el pecado no se combate sino se tolera, líderes y miembros participan del mismo descuido moral, y como animal rebelde se resisten a la dirección divina.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82766" y="427561"/>
        <a:ext cx="3298055" cy="28707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126" y="59470"/>
          <a:ext cx="4354897" cy="134742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El anhelo de Dios es la conversión y restauración personal, aun cuando solo unos pocos respondan a su llamado…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26" y="59470"/>
        <a:ext cx="4354897" cy="1347424"/>
      </dsp:txXfrm>
    </dsp:sp>
    <dsp:sp modelId="{9D041828-6AD9-46A5-9720-92B6CDC6F09B}">
      <dsp:nvSpPr>
        <dsp:cNvPr id="0" name=""/>
        <dsp:cNvSpPr/>
      </dsp:nvSpPr>
      <dsp:spPr>
        <a:xfrm>
          <a:off x="2126" y="1637847"/>
          <a:ext cx="4354897" cy="13400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…Él desea salvar a esos fieles, por eso en medio de la apostasía creciente, Dios sigue extendiendo su misericordia…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26" y="1637847"/>
        <a:ext cx="4354897" cy="1340080"/>
      </dsp:txXfrm>
    </dsp:sp>
    <dsp:sp modelId="{EBB866DD-D083-4ED5-84F5-2F33000EBA59}">
      <dsp:nvSpPr>
        <dsp:cNvPr id="0" name=""/>
        <dsp:cNvSpPr/>
      </dsp:nvSpPr>
      <dsp:spPr>
        <a:xfrm>
          <a:off x="2126" y="3208881"/>
          <a:ext cx="4354897" cy="135070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…y preparando un pueblo y un liderazgo fiel que brillen como luces en medio de la oscuridad espiritual del tiempo final.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126" y="3208881"/>
        <a:ext cx="4354897" cy="13507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2345" y="72979"/>
          <a:ext cx="7428246" cy="1418985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veredicto “Efraín es dado a ídolos; déjalo”, revela que el cielo retira su intervención, porque la persona definitivamente ha elegido sus ídolos por encima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11838" y="72979"/>
        <a:ext cx="6009261" cy="1418985"/>
      </dsp:txXfrm>
    </dsp:sp>
    <dsp:sp modelId="{A56FA087-F3E2-4A96-8037-C4ACABD84949}">
      <dsp:nvSpPr>
        <dsp:cNvPr id="0" name=""/>
        <dsp:cNvSpPr/>
      </dsp:nvSpPr>
      <dsp:spPr>
        <a:xfrm>
          <a:off x="2345" y="1643991"/>
          <a:ext cx="7428246" cy="125760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…para evitar esta sentencia es indispensable una entrega total a Dios, renunciando a todo pecado acariciado, y a todo ídolo del corazón.…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31150" y="1643991"/>
        <a:ext cx="6170637" cy="1257609"/>
      </dsp:txXfrm>
    </dsp:sp>
    <dsp:sp modelId="{EEABFEA6-5D8E-4B4B-B2C9-30FF763E556A}">
      <dsp:nvSpPr>
        <dsp:cNvPr id="0" name=""/>
        <dsp:cNvSpPr/>
      </dsp:nvSpPr>
      <dsp:spPr>
        <a:xfrm>
          <a:off x="2345" y="3053627"/>
          <a:ext cx="7428246" cy="155678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…hoy Dios permite pruebas que revelan lo que nos separa de Cristo a fin de que lo reconozcamos, lo abandonemos y nos sometamos a su obra purificadora, </a:t>
          </a:r>
          <a:r>
            <a:rPr lang="es-EC" sz="2200" kern="1200" dirty="0">
              <a:latin typeface="Bw Modelica" panose="00000600000000000000" pitchFamily="50" charset="0"/>
            </a:rPr>
            <a:t>para vivir como verdaderos vencedores.</a:t>
          </a:r>
        </a:p>
      </dsp:txBody>
      <dsp:txXfrm>
        <a:off x="780738" y="3053627"/>
        <a:ext cx="5871460" cy="1556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8/1/2026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8/1/2026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4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4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4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8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4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5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6.jpe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7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4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4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4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E6D98D2-2C8F-99D4-E360-D050E9A0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779" y="4105630"/>
            <a:ext cx="8530441" cy="86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10 de enero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99997" y="3988055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Un tiempo de evaluación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Picture 4" descr="No hay ninguna descripción de la foto disponible.">
            <a:extLst>
              <a:ext uri="{FF2B5EF4-FFF2-40B4-BE49-F238E27FC236}">
                <a16:creationId xmlns:a16="http://schemas.microsoft.com/office/drawing/2014/main" id="{C79C19DF-C3B1-65CB-318E-4CDEB4393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1"/>
          <a:stretch>
            <a:fillRect/>
          </a:stretch>
        </p:blipFill>
        <p:spPr bwMode="auto">
          <a:xfrm>
            <a:off x="5079897" y="134119"/>
            <a:ext cx="5566295" cy="392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550A3A2A-5633-EBBE-9767-1A804FE05B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44" b="15689"/>
          <a:stretch/>
        </p:blipFill>
        <p:spPr>
          <a:xfrm>
            <a:off x="-20261" y="-45089"/>
            <a:ext cx="12234291" cy="649784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2251222" y="2151727"/>
            <a:ext cx="7669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8000" b="1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Un tiempo de evaluación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496494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10 de enero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En toda época, la transgresión de la ley de Dios fue seguida por el mismo resultado.”</a:t>
            </a:r>
            <a:endParaRPr lang="es-EC" sz="3600" b="1" dirty="0"/>
          </a:p>
          <a:p>
            <a:r>
              <a:rPr lang="es-ES" sz="2000" i="1" dirty="0"/>
              <a:t>Profetas y Reyes, p. 222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“Mi pueblo fue destruido porque le faltó conocimiento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(Oseas 4:6, primera parte)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1" y="604598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10 de enero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CD583932-E4E6-9A26-5586-C5B712032A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44"/>
          <a:stretch/>
        </p:blipFill>
        <p:spPr>
          <a:xfrm>
            <a:off x="0" y="1589012"/>
            <a:ext cx="5330536" cy="425507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93519" y="19352"/>
            <a:ext cx="120423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Si bien desde hace mucho Dios tiene un mensaje de misericordia, ¿qué más le ordenó a Oseas declarar, para ser aplicado más de una vez en la  historia humana?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multitud de perversidades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8B603699-A411-C0B4-0998-112070F1B5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9488832"/>
              </p:ext>
            </p:extLst>
          </p:nvPr>
        </p:nvGraphicFramePr>
        <p:xfrm>
          <a:off x="5447433" y="1508312"/>
          <a:ext cx="6676160" cy="4178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1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9CE8428A-462F-01A4-B102-4343F66F0B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70" t="22184" r="4192" b="17318"/>
          <a:stretch/>
        </p:blipFill>
        <p:spPr>
          <a:xfrm>
            <a:off x="5358323" y="-30631"/>
            <a:ext cx="6833677" cy="42443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0" y="4213723"/>
            <a:ext cx="123101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el alarmante mensaje de Oseas menciona pecados específicos que Dios aborrece —y cómo resuena esto hasta nuestros días?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Como en los días de Noé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D239085-0B76-D736-69EE-A23FC5BA2164}"/>
              </a:ext>
            </a:extLst>
          </p:cNvPr>
          <p:cNvSpPr txBox="1"/>
          <p:nvPr/>
        </p:nvSpPr>
        <p:spPr>
          <a:xfrm>
            <a:off x="10981322" y="311727"/>
            <a:ext cx="1080654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mentir</a:t>
            </a:r>
            <a:endParaRPr lang="es-EC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3865B1-B7B5-3E2A-B1E0-581BDB4B739F}"/>
              </a:ext>
            </a:extLst>
          </p:cNvPr>
          <p:cNvSpPr txBox="1"/>
          <p:nvPr/>
        </p:nvSpPr>
        <p:spPr>
          <a:xfrm>
            <a:off x="9179709" y="93056"/>
            <a:ext cx="1080654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matar</a:t>
            </a:r>
            <a:endParaRPr lang="es-EC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893B98F-3353-CAD7-073F-2142DA1ED18F}"/>
              </a:ext>
            </a:extLst>
          </p:cNvPr>
          <p:cNvSpPr txBox="1"/>
          <p:nvPr/>
        </p:nvSpPr>
        <p:spPr>
          <a:xfrm>
            <a:off x="9578246" y="675902"/>
            <a:ext cx="140307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adulterar</a:t>
            </a:r>
            <a:endParaRPr lang="es-EC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3ADB106-DA46-1068-9DBF-DAFBCD11AD04}"/>
              </a:ext>
            </a:extLst>
          </p:cNvPr>
          <p:cNvSpPr txBox="1"/>
          <p:nvPr/>
        </p:nvSpPr>
        <p:spPr>
          <a:xfrm>
            <a:off x="10907071" y="957540"/>
            <a:ext cx="140307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hurtar</a:t>
            </a:r>
            <a:endParaRPr lang="es-EC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E2C073B-622B-C09D-7272-4D81FB9F29BF}"/>
              </a:ext>
            </a:extLst>
          </p:cNvPr>
          <p:cNvSpPr txBox="1"/>
          <p:nvPr/>
        </p:nvSpPr>
        <p:spPr>
          <a:xfrm>
            <a:off x="5461662" y="93056"/>
            <a:ext cx="3204355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3200" dirty="0">
                <a:effectLst>
                  <a:glow rad="1397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COMO EN LOS DÍAS DE NOÉ</a:t>
            </a:r>
            <a:endParaRPr lang="es-EC" sz="3200" dirty="0">
              <a:effectLst>
                <a:glow rad="1397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Black" panose="020B0004020202020204" pitchFamily="34" charset="0"/>
            </a:endParaRPr>
          </a:p>
        </p:txBody>
      </p:sp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6030CD6A-D43B-1DA4-798A-9B24D5C05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2265512"/>
              </p:ext>
            </p:extLst>
          </p:nvPr>
        </p:nvGraphicFramePr>
        <p:xfrm>
          <a:off x="93520" y="93056"/>
          <a:ext cx="5134780" cy="4009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2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o hay ninguna descripción de la foto disponible.">
            <a:extLst>
              <a:ext uri="{FF2B5EF4-FFF2-40B4-BE49-F238E27FC236}">
                <a16:creationId xmlns:a16="http://schemas.microsoft.com/office/drawing/2014/main" id="{79FE569C-E978-0DBB-9D3B-8E70B6AC7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60" y="1587060"/>
            <a:ext cx="5566295" cy="425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0" y="17399"/>
            <a:ext cx="121358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Enumere algunas amargas consecuencias que resultan de la rebelión, y las amplias bendiciones a ser cosechadas al someternos a la voluntad de Dios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Como en los días de Noé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24" name="Diagrama 23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4464793"/>
              </p:ext>
            </p:extLst>
          </p:nvPr>
        </p:nvGraphicFramePr>
        <p:xfrm>
          <a:off x="5734878" y="1534396"/>
          <a:ext cx="6303095" cy="4151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9878" y="4193742"/>
            <a:ext cx="121263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es tan importante que cada uno de nosotros preste seria atención a cada rayo de luz provisto amorosamente?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Apreciando el Espíritu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299A1776-B61A-0F8D-78D1-07A04CE7D1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985" r="7599"/>
          <a:stretch>
            <a:fillRect/>
          </a:stretch>
        </p:blipFill>
        <p:spPr>
          <a:xfrm>
            <a:off x="7727340" y="0"/>
            <a:ext cx="4492487" cy="4193742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9C4B273-E96D-734E-A0AC-EA0EC0E75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4292113"/>
              </p:ext>
            </p:extLst>
          </p:nvPr>
        </p:nvGraphicFramePr>
        <p:xfrm>
          <a:off x="93517" y="101263"/>
          <a:ext cx="7857787" cy="4109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834235B-C4BC-D9FE-4E02-EEF8569E6A35}"/>
              </a:ext>
            </a:extLst>
          </p:cNvPr>
          <p:cNvSpPr txBox="1"/>
          <p:nvPr/>
        </p:nvSpPr>
        <p:spPr>
          <a:xfrm>
            <a:off x="7727339" y="3567271"/>
            <a:ext cx="4492487" cy="61555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1700" dirty="0">
                <a:latin typeface="Bw Modelica" panose="00000600000000000000" pitchFamily="50" charset="0"/>
              </a:rPr>
              <a:t>Cada rayo de luz aceptado u rechazado tiene consecuencias eternas.</a:t>
            </a:r>
            <a:endParaRPr lang="es-EC" sz="17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43B32B-3C8C-4B23-B237-7177C8199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E8A935-9D57-4874-8DA1-661E891B3A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C46F4B-2000-48BA-A6C0-4919DDDEA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0" y="4691605"/>
            <a:ext cx="67486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Explique el peligro de rechazar al Espíritu Santo</a:t>
            </a:r>
            <a:endParaRPr lang="es-EC" sz="3200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Apreciando el Espíritu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16A43207-D069-183B-28E3-146B700AE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61" y="0"/>
            <a:ext cx="6345803" cy="38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9249008"/>
              </p:ext>
            </p:extLst>
          </p:nvPr>
        </p:nvGraphicFramePr>
        <p:xfrm>
          <a:off x="6096000" y="449521"/>
          <a:ext cx="6235368" cy="4898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46D4BDA-5F9C-86AA-567F-6B5C8A47DBE9}"/>
              </a:ext>
            </a:extLst>
          </p:cNvPr>
          <p:cNvSpPr txBox="1"/>
          <p:nvPr/>
        </p:nvSpPr>
        <p:spPr>
          <a:xfrm>
            <a:off x="-14577" y="3858865"/>
            <a:ext cx="6340119" cy="83099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El Espíritu Santo es quien </a:t>
            </a:r>
            <a:r>
              <a:rPr lang="es-ES" sz="1600" b="1" dirty="0">
                <a:latin typeface="Bw Modelica" panose="00000600000000000000" pitchFamily="50" charset="0"/>
              </a:rPr>
              <a:t>convence de pecado y conduce al arrepentimiento, </a:t>
            </a:r>
            <a:r>
              <a:rPr lang="es-ES" sz="1600" dirty="0">
                <a:latin typeface="Bw Modelica" panose="00000600000000000000" pitchFamily="50" charset="0"/>
              </a:rPr>
              <a:t>al resistirse a su voz el pecador </a:t>
            </a:r>
            <a:r>
              <a:rPr lang="es-ES" sz="1600" b="1" dirty="0">
                <a:latin typeface="Bw Modelica" panose="00000600000000000000" pitchFamily="50" charset="0"/>
              </a:rPr>
              <a:t>se coloca fuera del alcance del perdón.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a última prueba de la Iglesia - CONOCE AMA Y VIVE TU FE Católica con Luis  Román">
            <a:extLst>
              <a:ext uri="{FF2B5EF4-FFF2-40B4-BE49-F238E27FC236}">
                <a16:creationId xmlns:a16="http://schemas.microsoft.com/office/drawing/2014/main" id="{C3154032-8935-F28D-64CF-3A74C0A4A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420" y="1073427"/>
            <a:ext cx="4301580" cy="473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4182" y="7494"/>
            <a:ext cx="12177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A menudo, ¿cómo describe Dios la condición de muchos que profesan ser sus seguidores, inclusive en la actualidad?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4966730"/>
              </p:ext>
            </p:extLst>
          </p:nvPr>
        </p:nvGraphicFramePr>
        <p:xfrm>
          <a:off x="61890" y="1414024"/>
          <a:ext cx="7780822" cy="43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llamado a los apóstatas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6D41D5A0-99AB-59F3-7084-127C566795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93519" y="188066"/>
            <a:ext cx="283723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Describa el anhelo del corazón de Dios en cuanto a esta situación</a:t>
            </a:r>
            <a:endParaRPr lang="es-EC" sz="32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llamado a los apóstatas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9921166"/>
              </p:ext>
            </p:extLst>
          </p:nvPr>
        </p:nvGraphicFramePr>
        <p:xfrm>
          <a:off x="7702826" y="449901"/>
          <a:ext cx="4359151" cy="4619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9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04E82E9-6B59-36C5-3A51-15F1681C56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50"/>
          <a:stretch/>
        </p:blipFill>
        <p:spPr>
          <a:xfrm>
            <a:off x="6888299" y="1006327"/>
            <a:ext cx="5299364" cy="47625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8127" y="0"/>
            <a:ext cx="119677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puede alguien evitar el peor veredicto que vendrá a los apóstatas?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5397C8A-25C7-8E56-F6FB-8EDE242951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9425835"/>
              </p:ext>
            </p:extLst>
          </p:nvPr>
        </p:nvGraphicFramePr>
        <p:xfrm>
          <a:off x="38127" y="1081953"/>
          <a:ext cx="7432937" cy="4683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más urgente prioridad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52050" y="381783"/>
            <a:ext cx="2382280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Mientras respondamos con humildad a la voz del Espíritu, aceptemos cada rayo de luz y obedezcamos la verdad, nuestra vida estará bajo la intervención salvadora del cielo y seremos guardados de la separación final de Dios.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40254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 lo largo de la historia, Dios ha presentado su verdad, su ley y su amor con claridad, pero el rechazo persistente de la luz conduce inevitablemente a la separación espiritual y al juicio; aceptar la verdad es el único camino para estar bajo la gracia.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76947" y="381783"/>
            <a:ext cx="232232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advirtió que, así como en los días de Noé, cuando la humanidad se encontraba absorbida por la corrupción moral y la indiferencia espiritual, hoy el mundo manifiesta las mismas condiciones que preceden al juicio divino.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31706" y="381783"/>
            <a:ext cx="2423175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Cuando el Espíritu es escuchado y seguido, conduce al arrepentimiento, a un carácter transformado y a una comunión viva con Cristo; pero cuando es resistido la sensibilidad espiritual se pierde y el alma queda en peligro.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91877" y="381783"/>
            <a:ext cx="2423175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Aun frente a la infidelidad y la resistencia persistente, Dios, quien no se complace en la separación ni en la pérdida invita con paciencia y amor a arrepentirse y a volver a la verdad; atender esta invitación es urgente y personal.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09149" y="3166730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estudiar la Palabra y obedecerla, abrir mi corazón a toda amonestación divina, y arrancar todo pecado que me aparte de Cristo!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332925"/>
            <a:ext cx="63583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la falta de conocimiento de Dios destruye vidas, familias e iglesias. Creo que rechazar la luz del Espíritu Santo me expone a peligros espirituales reales.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1263343</TotalTime>
  <Words>1355</Words>
  <Application>Microsoft Office PowerPoint</Application>
  <PresentationFormat>Panorámica</PresentationFormat>
  <Paragraphs>117</Paragraphs>
  <Slides>17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20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38" baseType="lpstr">
      <vt:lpstr>Actay Wide Bd</vt:lpstr>
      <vt:lpstr>ADLaM Display</vt:lpstr>
      <vt:lpstr>Aptos Black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user01</cp:lastModifiedBy>
  <cp:revision>9674</cp:revision>
  <dcterms:created xsi:type="dcterms:W3CDTF">2017-06-02T15:34:13Z</dcterms:created>
  <dcterms:modified xsi:type="dcterms:W3CDTF">2026-01-09T04:03:07Z</dcterms:modified>
</cp:coreProperties>
</file>