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51" r:id="rId9"/>
    <p:sldId id="550" r:id="rId10"/>
    <p:sldId id="558" r:id="rId11"/>
    <p:sldId id="538" r:id="rId12"/>
    <p:sldId id="565" r:id="rId13"/>
    <p:sldId id="566" r:id="rId14"/>
    <p:sldId id="567" r:id="rId15"/>
    <p:sldId id="568" r:id="rId16"/>
    <p:sldId id="569"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725" autoAdjust="0"/>
  </p:normalViewPr>
  <p:slideViewPr>
    <p:cSldViewPr snapToGrid="0">
      <p:cViewPr varScale="1">
        <p:scale>
          <a:sx n="74" d="100"/>
          <a:sy n="74" d="100"/>
        </p:scale>
        <p:origin x="955" y="6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Se nos advierte que el rechazo persistente de la verdad conduce finalmente a quedar sin discernimiento espiritual…</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…hoy Dios llama, reprende y suplica, pero llegará el momento en que quienes solo oyen y no obedecen quedarán sin sensibilidad espiritual…</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…lo que implica que llegó el “cierre de la prueba”, donde ya no habrá oportunidad de desarrollar el carácter que no se formó durante el tiempo de gracia.</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73624" custScaleY="121699"/>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73624" custScaleY="124463"/>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73624" custScaleY="124436"/>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Satanás se vale de creyentes egoístas y sin consagración para vigilar, criticar y desacreditar a los fieles siervos de Dios…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…él ha introducido en la iglesia y hogares espíritu de crítica, murmuración, chismografía, debilitando la fe y unidad de los creyentes y familias… </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…así, el enemigo ha inducido a los creyentes a caer en una profunda depravación espiritual que finalmente conduce al rechazo de Dios.</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736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6106">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50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La causa por la que Israel perdió su poder espiritual fue que, a medida que prosperaba, más se apartaba de Dios y de su misión sagrada como pueblo escogido…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…el orgullo y la autosuficiencia se apoderaron de sus corazones, y las bendiciones recibidas, en lugar de ser un medio para glorificar a Dios, fueron usadas de manera egoísta…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…de este modo, Israel no solo se empobreció espiritualmente, sino que también privó al mundo de la luz divina que estaba llamado a reflejar y compartir.</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31585">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CDBE10-6730-4D8F-A0E3-05325371E7C5}" type="doc">
      <dgm:prSet loTypeId="urn:microsoft.com/office/officeart/2005/8/layout/process1" loCatId="process" qsTypeId="urn:microsoft.com/office/officeart/2005/8/quickstyle/simple1" qsCatId="simple" csTypeId="urn:microsoft.com/office/officeart/2005/8/colors/accent0_3" csCatId="mainScheme" phldr="1"/>
      <dgm:spPr/>
    </dgm:pt>
    <dgm:pt modelId="{C758363E-5493-48E8-9F99-860F8EE689C7}">
      <dgm:prSet phldrT="[Texto]" custT="1"/>
      <dgm:spPr/>
      <dgm:t>
        <a:bodyPr/>
        <a:lstStyle/>
        <a:p>
          <a:r>
            <a:rPr lang="es-ES" sz="2200" dirty="0">
              <a:latin typeface="Bw Modelica" panose="00000600000000000000" pitchFamily="50" charset="0"/>
            </a:rPr>
            <a:t>Dios llama a acercarse a Él y romper el barbecho del corazón mediante el arrepentimiento y una vida de justicia…</a:t>
          </a:r>
          <a:endParaRPr lang="es-EC" sz="2200" dirty="0">
            <a:latin typeface="Bw Modelica" panose="00000600000000000000" pitchFamily="50" charset="0"/>
          </a:endParaRPr>
        </a:p>
      </dgm:t>
    </dgm:pt>
    <dgm:pt modelId="{638B2F2A-870C-48DC-8564-23D586F56E89}" type="parTrans" cxnId="{40A74EAB-5A25-4A9A-B5B2-7891C8293BCD}">
      <dgm:prSet/>
      <dgm:spPr/>
      <dgm:t>
        <a:bodyPr/>
        <a:lstStyle/>
        <a:p>
          <a:endParaRPr lang="es-EC" sz="2200">
            <a:latin typeface="Bw Modelica" panose="00000600000000000000" pitchFamily="50" charset="0"/>
          </a:endParaRPr>
        </a:p>
      </dgm:t>
    </dgm:pt>
    <dgm:pt modelId="{985693CF-6635-4FF5-A46A-DF7D2776F173}" type="sibTrans" cxnId="{40A74EAB-5A25-4A9A-B5B2-7891C8293BCD}">
      <dgm:prSet custT="1"/>
      <dgm:spPr/>
      <dgm:t>
        <a:bodyPr/>
        <a:lstStyle/>
        <a:p>
          <a:endParaRPr lang="es-EC" sz="2200">
            <a:latin typeface="Bw Modelica" panose="00000600000000000000" pitchFamily="50" charset="0"/>
          </a:endParaRPr>
        </a:p>
      </dgm:t>
    </dgm:pt>
    <dgm:pt modelId="{5D3B9990-0A39-4EDA-AA7F-05742E85E6ED}">
      <dgm:prSet phldrT="[Texto]" custT="1"/>
      <dgm:spPr/>
      <dgm:t>
        <a:bodyPr/>
        <a:lstStyle/>
        <a:p>
          <a:r>
            <a:rPr lang="es-ES" sz="2200" dirty="0">
              <a:latin typeface="Bw Modelica" panose="00000600000000000000" pitchFamily="50" charset="0"/>
            </a:rPr>
            <a:t>…el Señor invita a abandonar la doblez espiritual, prometiendo restauración y comunión viva con Él…</a:t>
          </a:r>
          <a:endParaRPr lang="es-EC" sz="2200" dirty="0">
            <a:latin typeface="Bw Modelica" panose="00000600000000000000" pitchFamily="50" charset="0"/>
          </a:endParaRPr>
        </a:p>
      </dgm:t>
    </dgm:pt>
    <dgm:pt modelId="{37B58FF4-AF13-419D-BC78-34048DF8B8DB}" type="parTrans" cxnId="{C8A72E75-6712-4ABE-B0F3-0779873A3432}">
      <dgm:prSet/>
      <dgm:spPr/>
      <dgm:t>
        <a:bodyPr/>
        <a:lstStyle/>
        <a:p>
          <a:endParaRPr lang="es-EC" sz="2200">
            <a:latin typeface="Bw Modelica" panose="00000600000000000000" pitchFamily="50" charset="0"/>
          </a:endParaRPr>
        </a:p>
      </dgm:t>
    </dgm:pt>
    <dgm:pt modelId="{76F39592-C396-4E86-9A23-60279D491943}" type="sibTrans" cxnId="{C8A72E75-6712-4ABE-B0F3-0779873A3432}">
      <dgm:prSet custT="1"/>
      <dgm:spPr/>
      <dgm:t>
        <a:bodyPr/>
        <a:lstStyle/>
        <a:p>
          <a:endParaRPr lang="es-EC" sz="2200">
            <a:latin typeface="Bw Modelica" panose="00000600000000000000" pitchFamily="50" charset="0"/>
          </a:endParaRPr>
        </a:p>
      </dgm:t>
    </dgm:pt>
    <dgm:pt modelId="{B7E9A509-44AC-4B40-9328-5EA4AAFC1A28}">
      <dgm:prSet phldrT="[Texto]" custT="1"/>
      <dgm:spPr/>
      <dgm:t>
        <a:bodyPr/>
        <a:lstStyle/>
        <a:p>
          <a:r>
            <a:rPr lang="es-ES" sz="2200" dirty="0">
              <a:latin typeface="Bw Modelica" panose="00000600000000000000" pitchFamily="50" charset="0"/>
            </a:rPr>
            <a:t>…Él quiere que la cosecha espiritual sea abundante, pero para esto se requiere perseverancia y cooperación con Dios.</a:t>
          </a:r>
          <a:endParaRPr lang="es-EC" sz="2200" dirty="0">
            <a:latin typeface="Bw Modelica" panose="00000600000000000000" pitchFamily="50" charset="0"/>
          </a:endParaRPr>
        </a:p>
      </dgm:t>
    </dgm:pt>
    <dgm:pt modelId="{49BD6044-5098-46A4-9C36-06A496419966}" type="parTrans" cxnId="{350E52B6-C186-4B4E-8F1F-31804C741D18}">
      <dgm:prSet/>
      <dgm:spPr/>
      <dgm:t>
        <a:bodyPr/>
        <a:lstStyle/>
        <a:p>
          <a:endParaRPr lang="es-EC" sz="2200">
            <a:latin typeface="Bw Modelica" panose="00000600000000000000" pitchFamily="50" charset="0"/>
          </a:endParaRPr>
        </a:p>
      </dgm:t>
    </dgm:pt>
    <dgm:pt modelId="{169053DB-3AD9-49EB-A0E1-F6782F354BC9}" type="sibTrans" cxnId="{350E52B6-C186-4B4E-8F1F-31804C741D18}">
      <dgm:prSet/>
      <dgm:spPr/>
      <dgm:t>
        <a:bodyPr/>
        <a:lstStyle/>
        <a:p>
          <a:endParaRPr lang="es-EC" sz="2200">
            <a:latin typeface="Bw Modelica" panose="00000600000000000000" pitchFamily="50" charset="0"/>
          </a:endParaRPr>
        </a:p>
      </dgm:t>
    </dgm:pt>
    <dgm:pt modelId="{8429B0BA-BF37-41D5-A6D4-E421C056683F}" type="pres">
      <dgm:prSet presAssocID="{8CCDBE10-6730-4D8F-A0E3-05325371E7C5}" presName="Name0" presStyleCnt="0">
        <dgm:presLayoutVars>
          <dgm:dir/>
          <dgm:resizeHandles val="exact"/>
        </dgm:presLayoutVars>
      </dgm:prSet>
      <dgm:spPr/>
    </dgm:pt>
    <dgm:pt modelId="{A431DB60-5DE3-4C10-B9A3-17D03996497C}" type="pres">
      <dgm:prSet presAssocID="{C758363E-5493-48E8-9F99-860F8EE689C7}" presName="node" presStyleLbl="node1" presStyleIdx="0" presStyleCnt="3" custScaleY="112845">
        <dgm:presLayoutVars>
          <dgm:bulletEnabled val="1"/>
        </dgm:presLayoutVars>
      </dgm:prSet>
      <dgm:spPr/>
    </dgm:pt>
    <dgm:pt modelId="{8A1F730C-8365-409B-95C1-8AD243BD758E}" type="pres">
      <dgm:prSet presAssocID="{985693CF-6635-4FF5-A46A-DF7D2776F173}" presName="sibTrans" presStyleLbl="sibTrans2D1" presStyleIdx="0" presStyleCnt="2"/>
      <dgm:spPr/>
    </dgm:pt>
    <dgm:pt modelId="{2B44341D-1179-4483-95DC-7462D82E80C0}" type="pres">
      <dgm:prSet presAssocID="{985693CF-6635-4FF5-A46A-DF7D2776F173}" presName="connectorText" presStyleLbl="sibTrans2D1" presStyleIdx="0" presStyleCnt="2"/>
      <dgm:spPr/>
    </dgm:pt>
    <dgm:pt modelId="{F6E790A4-51DE-45FB-BE56-8B8FDDDB1AC4}" type="pres">
      <dgm:prSet presAssocID="{5D3B9990-0A39-4EDA-AA7F-05742E85E6ED}" presName="node" presStyleLbl="node1" presStyleIdx="1" presStyleCnt="3" custScaleY="112845">
        <dgm:presLayoutVars>
          <dgm:bulletEnabled val="1"/>
        </dgm:presLayoutVars>
      </dgm:prSet>
      <dgm:spPr/>
    </dgm:pt>
    <dgm:pt modelId="{B93DA742-A872-426E-A411-60A5FB1FD56A}" type="pres">
      <dgm:prSet presAssocID="{76F39592-C396-4E86-9A23-60279D491943}" presName="sibTrans" presStyleLbl="sibTrans2D1" presStyleIdx="1" presStyleCnt="2"/>
      <dgm:spPr/>
    </dgm:pt>
    <dgm:pt modelId="{834FFB3F-0F09-4F89-B3C2-4110B4B0DB9D}" type="pres">
      <dgm:prSet presAssocID="{76F39592-C396-4E86-9A23-60279D491943}" presName="connectorText" presStyleLbl="sibTrans2D1" presStyleIdx="1" presStyleCnt="2"/>
      <dgm:spPr/>
    </dgm:pt>
    <dgm:pt modelId="{0816F1E6-65DE-4EDC-9DA2-A6F68199947A}" type="pres">
      <dgm:prSet presAssocID="{B7E9A509-44AC-4B40-9328-5EA4AAFC1A28}" presName="node" presStyleLbl="node1" presStyleIdx="2" presStyleCnt="3" custScaleY="112845">
        <dgm:presLayoutVars>
          <dgm:bulletEnabled val="1"/>
        </dgm:presLayoutVars>
      </dgm:prSet>
      <dgm:spPr/>
    </dgm:pt>
  </dgm:ptLst>
  <dgm:cxnLst>
    <dgm:cxn modelId="{4D777313-7B1F-4B00-89C2-626125A947E8}" type="presOf" srcId="{985693CF-6635-4FF5-A46A-DF7D2776F173}" destId="{2B44341D-1179-4483-95DC-7462D82E80C0}" srcOrd="1" destOrd="0" presId="urn:microsoft.com/office/officeart/2005/8/layout/process1"/>
    <dgm:cxn modelId="{B3B58A66-0B7F-4487-BECB-3237F0E5C203}" type="presOf" srcId="{76F39592-C396-4E86-9A23-60279D491943}" destId="{834FFB3F-0F09-4F89-B3C2-4110B4B0DB9D}" srcOrd="1" destOrd="0" presId="urn:microsoft.com/office/officeart/2005/8/layout/process1"/>
    <dgm:cxn modelId="{C8A72E75-6712-4ABE-B0F3-0779873A3432}" srcId="{8CCDBE10-6730-4D8F-A0E3-05325371E7C5}" destId="{5D3B9990-0A39-4EDA-AA7F-05742E85E6ED}" srcOrd="1" destOrd="0" parTransId="{37B58FF4-AF13-419D-BC78-34048DF8B8DB}" sibTransId="{76F39592-C396-4E86-9A23-60279D491943}"/>
    <dgm:cxn modelId="{6D7E2B7B-383E-4D53-B455-B5CF9CCBE8A6}" type="presOf" srcId="{76F39592-C396-4E86-9A23-60279D491943}" destId="{B93DA742-A872-426E-A411-60A5FB1FD56A}" srcOrd="0" destOrd="0" presId="urn:microsoft.com/office/officeart/2005/8/layout/process1"/>
    <dgm:cxn modelId="{BAD1B293-8191-433B-ACFE-C9AD84B39BF7}" type="presOf" srcId="{C758363E-5493-48E8-9F99-860F8EE689C7}" destId="{A431DB60-5DE3-4C10-B9A3-17D03996497C}" srcOrd="0" destOrd="0" presId="urn:microsoft.com/office/officeart/2005/8/layout/process1"/>
    <dgm:cxn modelId="{40A74EAB-5A25-4A9A-B5B2-7891C8293BCD}" srcId="{8CCDBE10-6730-4D8F-A0E3-05325371E7C5}" destId="{C758363E-5493-48E8-9F99-860F8EE689C7}" srcOrd="0" destOrd="0" parTransId="{638B2F2A-870C-48DC-8564-23D586F56E89}" sibTransId="{985693CF-6635-4FF5-A46A-DF7D2776F173}"/>
    <dgm:cxn modelId="{350E52B6-C186-4B4E-8F1F-31804C741D18}" srcId="{8CCDBE10-6730-4D8F-A0E3-05325371E7C5}" destId="{B7E9A509-44AC-4B40-9328-5EA4AAFC1A28}" srcOrd="2" destOrd="0" parTransId="{49BD6044-5098-46A4-9C36-06A496419966}" sibTransId="{169053DB-3AD9-49EB-A0E1-F6782F354BC9}"/>
    <dgm:cxn modelId="{AC80EABD-48AE-4768-AE1A-5ABC9716865B}" type="presOf" srcId="{8CCDBE10-6730-4D8F-A0E3-05325371E7C5}" destId="{8429B0BA-BF37-41D5-A6D4-E421C056683F}" srcOrd="0" destOrd="0" presId="urn:microsoft.com/office/officeart/2005/8/layout/process1"/>
    <dgm:cxn modelId="{24E8FCCD-6B3F-4F4A-9994-48231CA28D48}" type="presOf" srcId="{985693CF-6635-4FF5-A46A-DF7D2776F173}" destId="{8A1F730C-8365-409B-95C1-8AD243BD758E}" srcOrd="0" destOrd="0" presId="urn:microsoft.com/office/officeart/2005/8/layout/process1"/>
    <dgm:cxn modelId="{ECD39AD0-CE16-4C06-913A-E6AC1774CC25}" type="presOf" srcId="{B7E9A509-44AC-4B40-9328-5EA4AAFC1A28}" destId="{0816F1E6-65DE-4EDC-9DA2-A6F68199947A}" srcOrd="0" destOrd="0" presId="urn:microsoft.com/office/officeart/2005/8/layout/process1"/>
    <dgm:cxn modelId="{E2F44ADB-84FA-420D-9102-6750B2E8F25F}" type="presOf" srcId="{5D3B9990-0A39-4EDA-AA7F-05742E85E6ED}" destId="{F6E790A4-51DE-45FB-BE56-8B8FDDDB1AC4}" srcOrd="0" destOrd="0" presId="urn:microsoft.com/office/officeart/2005/8/layout/process1"/>
    <dgm:cxn modelId="{2536681C-0BAF-4BFE-839B-CF6334F2FD43}" type="presParOf" srcId="{8429B0BA-BF37-41D5-A6D4-E421C056683F}" destId="{A431DB60-5DE3-4C10-B9A3-17D03996497C}" srcOrd="0" destOrd="0" presId="urn:microsoft.com/office/officeart/2005/8/layout/process1"/>
    <dgm:cxn modelId="{FFAC3898-0F31-46D4-983B-87375365CC72}" type="presParOf" srcId="{8429B0BA-BF37-41D5-A6D4-E421C056683F}" destId="{8A1F730C-8365-409B-95C1-8AD243BD758E}" srcOrd="1" destOrd="0" presId="urn:microsoft.com/office/officeart/2005/8/layout/process1"/>
    <dgm:cxn modelId="{A2B862B8-2B77-4F8B-8AA0-1890A5E7CAB9}" type="presParOf" srcId="{8A1F730C-8365-409B-95C1-8AD243BD758E}" destId="{2B44341D-1179-4483-95DC-7462D82E80C0}" srcOrd="0" destOrd="0" presId="urn:microsoft.com/office/officeart/2005/8/layout/process1"/>
    <dgm:cxn modelId="{F1F816FB-2D87-4215-BDB1-EAD70B2C00CF}" type="presParOf" srcId="{8429B0BA-BF37-41D5-A6D4-E421C056683F}" destId="{F6E790A4-51DE-45FB-BE56-8B8FDDDB1AC4}" srcOrd="2" destOrd="0" presId="urn:microsoft.com/office/officeart/2005/8/layout/process1"/>
    <dgm:cxn modelId="{C660C9F9-6E0E-4C8C-8B80-4B78A73BABC7}" type="presParOf" srcId="{8429B0BA-BF37-41D5-A6D4-E421C056683F}" destId="{B93DA742-A872-426E-A411-60A5FB1FD56A}" srcOrd="3" destOrd="0" presId="urn:microsoft.com/office/officeart/2005/8/layout/process1"/>
    <dgm:cxn modelId="{B4768579-FEEC-432B-9AAC-9EBFAF86635F}" type="presParOf" srcId="{B93DA742-A872-426E-A411-60A5FB1FD56A}" destId="{834FFB3F-0F09-4F89-B3C2-4110B4B0DB9D}" srcOrd="0" destOrd="0" presId="urn:microsoft.com/office/officeart/2005/8/layout/process1"/>
    <dgm:cxn modelId="{CC64B76F-8845-4920-9DDD-99907B64DFC0}" type="presParOf" srcId="{8429B0BA-BF37-41D5-A6D4-E421C056683F}" destId="{0816F1E6-65DE-4EDC-9DA2-A6F68199947A}"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5F4462-7E3B-4751-A758-C2326145EC26}"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EC"/>
        </a:p>
      </dgm:t>
    </dgm:pt>
    <dgm:pt modelId="{794D6915-971A-4A8F-B17B-54E0AD1BF921}">
      <dgm:prSet phldrT="[Texto]" custT="1"/>
      <dgm:spPr/>
      <dgm:t>
        <a:bodyPr/>
        <a:lstStyle/>
        <a:p>
          <a:r>
            <a:rPr lang="es-ES" sz="2200" dirty="0">
              <a:latin typeface="Bw Modelica" panose="00000600000000000000" pitchFamily="50" charset="0"/>
            </a:rPr>
            <a:t>Dios revela su tierno amor por su pueblo al tratarlo como un Padre paciente que enseña, sostiene y atrae con lazos de amor, aun cuando este responde con rebeldía…</a:t>
          </a:r>
          <a:endParaRPr lang="es-EC" sz="2200" dirty="0">
            <a:latin typeface="Bw Modelica" panose="00000600000000000000" pitchFamily="50" charset="0"/>
          </a:endParaRPr>
        </a:p>
      </dgm:t>
    </dgm:pt>
    <dgm:pt modelId="{1010507F-F4EA-4FCF-A777-77BD278B8BB4}" type="parTrans" cxnId="{A8134A98-ACA4-4AD7-AE26-BFF736640A2A}">
      <dgm:prSet/>
      <dgm:spPr/>
      <dgm:t>
        <a:bodyPr/>
        <a:lstStyle/>
        <a:p>
          <a:endParaRPr lang="es-EC" sz="2200">
            <a:latin typeface="Bw Modelica" panose="00000600000000000000" pitchFamily="50" charset="0"/>
          </a:endParaRPr>
        </a:p>
      </dgm:t>
    </dgm:pt>
    <dgm:pt modelId="{82E0569C-B931-49E2-9BCD-9B0F1FA96217}" type="sibTrans" cxnId="{A8134A98-ACA4-4AD7-AE26-BFF736640A2A}">
      <dgm:prSet/>
      <dgm:spPr/>
      <dgm:t>
        <a:bodyPr/>
        <a:lstStyle/>
        <a:p>
          <a:endParaRPr lang="es-EC" sz="2200">
            <a:latin typeface="Bw Modelica" panose="00000600000000000000" pitchFamily="50" charset="0"/>
          </a:endParaRPr>
        </a:p>
      </dgm:t>
    </dgm:pt>
    <dgm:pt modelId="{14E24135-03D9-4250-81B0-24D5A01290C2}">
      <dgm:prSet phldrT="[Texto]" phldr="0" custT="1"/>
      <dgm:spPr/>
      <dgm:t>
        <a:bodyPr/>
        <a:lstStyle/>
        <a:p>
          <a:r>
            <a:rPr lang="es-ES" sz="2200" dirty="0">
              <a:latin typeface="Bw Modelica" panose="00000600000000000000" pitchFamily="50" charset="0"/>
            </a:rPr>
            <a:t>…ese amor se manifiesta plenamente en Cristo, quien, con manos heridas pero extendidas, nunca abandona al alma por la que murió, sino lo invita a volverse a Él.</a:t>
          </a:r>
          <a:endParaRPr lang="es-EC" sz="2200" dirty="0">
            <a:latin typeface="Bw Modelica" panose="00000600000000000000" pitchFamily="50" charset="0"/>
          </a:endParaRPr>
        </a:p>
      </dgm:t>
    </dgm:pt>
    <dgm:pt modelId="{32B109AE-292D-415A-8BA1-FEE8FDE5E712}" type="parTrans" cxnId="{7D27F22E-7949-4F50-ACAE-EB7C9D01CE02}">
      <dgm:prSet/>
      <dgm:spPr/>
      <dgm:t>
        <a:bodyPr/>
        <a:lstStyle/>
        <a:p>
          <a:endParaRPr lang="es-EC" sz="2200">
            <a:latin typeface="Bw Modelica" panose="00000600000000000000" pitchFamily="50" charset="0"/>
          </a:endParaRPr>
        </a:p>
      </dgm:t>
    </dgm:pt>
    <dgm:pt modelId="{87C21D9F-A5DE-466C-BA64-AB58D58F2516}" type="sibTrans" cxnId="{7D27F22E-7949-4F50-ACAE-EB7C9D01CE02}">
      <dgm:prSet/>
      <dgm:spPr/>
      <dgm:t>
        <a:bodyPr/>
        <a:lstStyle/>
        <a:p>
          <a:endParaRPr lang="es-EC" sz="2200">
            <a:latin typeface="Bw Modelica" panose="00000600000000000000" pitchFamily="50" charset="0"/>
          </a:endParaRPr>
        </a:p>
      </dgm:t>
    </dgm:pt>
    <dgm:pt modelId="{401D3FB6-4CB1-47A0-958A-9DC97D311F08}" type="pres">
      <dgm:prSet presAssocID="{A75F4462-7E3B-4751-A758-C2326145EC26}" presName="CompostProcess" presStyleCnt="0">
        <dgm:presLayoutVars>
          <dgm:dir/>
          <dgm:resizeHandles val="exact"/>
        </dgm:presLayoutVars>
      </dgm:prSet>
      <dgm:spPr/>
    </dgm:pt>
    <dgm:pt modelId="{0443B32B-3C8C-4B23-B237-7177C8199A50}" type="pres">
      <dgm:prSet presAssocID="{A75F4462-7E3B-4751-A758-C2326145EC26}" presName="arrow" presStyleLbl="bgShp" presStyleIdx="0" presStyleCnt="1" custScaleX="117647"/>
      <dgm:spPr/>
    </dgm:pt>
    <dgm:pt modelId="{8EB30615-8783-4938-B959-D8E8EFF64ECC}" type="pres">
      <dgm:prSet presAssocID="{A75F4462-7E3B-4751-A758-C2326145EC26}" presName="linearProcess" presStyleCnt="0"/>
      <dgm:spPr/>
    </dgm:pt>
    <dgm:pt modelId="{C0E8A935-9D57-4874-8DA1-661E891B3A33}" type="pres">
      <dgm:prSet presAssocID="{794D6915-971A-4A8F-B17B-54E0AD1BF921}" presName="textNode" presStyleLbl="node1" presStyleIdx="0" presStyleCnt="2" custScaleX="108228" custScaleY="132313" custLinFactNeighborX="33341">
        <dgm:presLayoutVars>
          <dgm:bulletEnabled val="1"/>
        </dgm:presLayoutVars>
      </dgm:prSet>
      <dgm:spPr/>
    </dgm:pt>
    <dgm:pt modelId="{06002B79-A4C6-4C81-90A0-BB222BAF8F93}" type="pres">
      <dgm:prSet presAssocID="{82E0569C-B931-49E2-9BCD-9B0F1FA96217}" presName="sibTrans" presStyleCnt="0"/>
      <dgm:spPr/>
    </dgm:pt>
    <dgm:pt modelId="{A0C46F4B-2000-48BA-A6C0-4919DDDEAE15}" type="pres">
      <dgm:prSet presAssocID="{14E24135-03D9-4250-81B0-24D5A01290C2}" presName="textNode" presStyleLbl="node1" presStyleIdx="1" presStyleCnt="2" custScaleX="108908" custScaleY="132313" custLinFactNeighborX="-47308">
        <dgm:presLayoutVars>
          <dgm:bulletEnabled val="1"/>
        </dgm:presLayoutVars>
      </dgm:prSet>
      <dgm:spPr/>
    </dgm:pt>
  </dgm:ptLst>
  <dgm:cxnLst>
    <dgm:cxn modelId="{30CAD606-EFC5-4962-9D69-97D1E3F9523F}" type="presOf" srcId="{14E24135-03D9-4250-81B0-24D5A01290C2}" destId="{A0C46F4B-2000-48BA-A6C0-4919DDDEAE15}" srcOrd="0" destOrd="0" presId="urn:microsoft.com/office/officeart/2005/8/layout/hProcess9"/>
    <dgm:cxn modelId="{7D27F22E-7949-4F50-ACAE-EB7C9D01CE02}" srcId="{A75F4462-7E3B-4751-A758-C2326145EC26}" destId="{14E24135-03D9-4250-81B0-24D5A01290C2}" srcOrd="1" destOrd="0" parTransId="{32B109AE-292D-415A-8BA1-FEE8FDE5E712}" sibTransId="{87C21D9F-A5DE-466C-BA64-AB58D58F2516}"/>
    <dgm:cxn modelId="{28757232-5F83-4D2A-A143-758B34B29DD9}" type="presOf" srcId="{A75F4462-7E3B-4751-A758-C2326145EC26}" destId="{401D3FB6-4CB1-47A0-958A-9DC97D311F08}" srcOrd="0" destOrd="0" presId="urn:microsoft.com/office/officeart/2005/8/layout/hProcess9"/>
    <dgm:cxn modelId="{601A8B5D-5F09-4096-BA35-1B995F67219E}" type="presOf" srcId="{794D6915-971A-4A8F-B17B-54E0AD1BF921}" destId="{C0E8A935-9D57-4874-8DA1-661E891B3A33}" srcOrd="0" destOrd="0" presId="urn:microsoft.com/office/officeart/2005/8/layout/hProcess9"/>
    <dgm:cxn modelId="{A8134A98-ACA4-4AD7-AE26-BFF736640A2A}" srcId="{A75F4462-7E3B-4751-A758-C2326145EC26}" destId="{794D6915-971A-4A8F-B17B-54E0AD1BF921}" srcOrd="0" destOrd="0" parTransId="{1010507F-F4EA-4FCF-A777-77BD278B8BB4}" sibTransId="{82E0569C-B931-49E2-9BCD-9B0F1FA96217}"/>
    <dgm:cxn modelId="{FA91996E-3919-46BC-B198-069FAC1B43DE}" type="presParOf" srcId="{401D3FB6-4CB1-47A0-958A-9DC97D311F08}" destId="{0443B32B-3C8C-4B23-B237-7177C8199A50}" srcOrd="0" destOrd="0" presId="urn:microsoft.com/office/officeart/2005/8/layout/hProcess9"/>
    <dgm:cxn modelId="{228EEE4C-EB16-4E75-96FF-128874890CD3}" type="presParOf" srcId="{401D3FB6-4CB1-47A0-958A-9DC97D311F08}" destId="{8EB30615-8783-4938-B959-D8E8EFF64ECC}" srcOrd="1" destOrd="0" presId="urn:microsoft.com/office/officeart/2005/8/layout/hProcess9"/>
    <dgm:cxn modelId="{D496F07C-8C44-492A-A9EB-6689F289BC32}" type="presParOf" srcId="{8EB30615-8783-4938-B959-D8E8EFF64ECC}" destId="{C0E8A935-9D57-4874-8DA1-661E891B3A33}" srcOrd="0" destOrd="0" presId="urn:microsoft.com/office/officeart/2005/8/layout/hProcess9"/>
    <dgm:cxn modelId="{42D63906-57F7-4C4C-9421-63AECC089D8C}" type="presParOf" srcId="{8EB30615-8783-4938-B959-D8E8EFF64ECC}" destId="{06002B79-A4C6-4C81-90A0-BB222BAF8F93}" srcOrd="1" destOrd="0" presId="urn:microsoft.com/office/officeart/2005/8/layout/hProcess9"/>
    <dgm:cxn modelId="{6F65B087-6770-4A06-A618-53C853D6B84D}" type="presParOf" srcId="{8EB30615-8783-4938-B959-D8E8EFF64ECC}" destId="{A0C46F4B-2000-48BA-A6C0-4919DDDEAE15}"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La profundidad de la misericordia de Dios se ilustra en su decisión de extender gracia aun cuando su pueblo persiste en la rebeldía…</a:t>
          </a:r>
          <a:endParaRPr lang="es-EC"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S" sz="2200" dirty="0">
              <a:latin typeface="Bw Modelica" panose="00000600000000000000" pitchFamily="50" charset="0"/>
            </a:rPr>
            <a:t>…Dios se deleita en salvar antes que, en destruir, y su amor lucha por el pecador hasta el último momento dando</a:t>
          </a:r>
          <a:r>
            <a:rPr lang="es-EC" sz="2200" dirty="0">
              <a:latin typeface="Bw Modelica" panose="00000600000000000000" pitchFamily="50" charset="0"/>
            </a:rPr>
            <a:t> nuevas oportunidades de arrepentimiento</a:t>
          </a:r>
          <a:r>
            <a:rPr lang="es-ES" sz="2200" dirty="0">
              <a:latin typeface="Bw Modelica" panose="00000600000000000000" pitchFamily="50" charset="0"/>
            </a:rPr>
            <a:t>.</a:t>
          </a:r>
          <a:endParaRPr lang="es-EC" sz="2200" dirty="0">
            <a:latin typeface="Bw Modelica" panose="00000600000000000000" pitchFamily="50" charset="0"/>
          </a:endParaRP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4176">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El propósito del don profético es revelar con claridad y sencillez la voluntad de Dios, y alcanzar el corazón de sus hijos cuando estos se han apartado…</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…cuando los mensajes proféticos son recibidos como voz del cielo, se convierten en un medio poderoso para producir arrepentimiento, reforma y una relación renovada con Dios.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2193"/>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711"/>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pt>
    <dgm:pt modelId="{A9295A01-7D41-4E7E-9825-9150B891ED3C}">
      <dgm:prSet phldrT="[Texto]" custT="1"/>
      <dgm:spPr/>
      <dgm:t>
        <a:bodyPr/>
        <a:lstStyle/>
        <a:p>
          <a:r>
            <a:rPr lang="es-ES" sz="2200" dirty="0">
              <a:latin typeface="Bw Modelica" panose="00000600000000000000" pitchFamily="50" charset="0"/>
            </a:rPr>
            <a:t>Su justicia se manifiesta en que Dios fue siempre un Salvador fiel, paciente y protector con Israel; sin embargo, al rechazar de manera persistente su misericordia, el pueblo mismo provocó el retiro de esa protección…</a:t>
          </a:r>
          <a:endParaRPr lang="es-EC"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…por ello, el juicio que sobrevino no debe atribuirse a Dios como un acto arbitrario, sino a las consecuencias inevitables de lo que ellos mismos sembraron al entregarse al dominio de Satanás y apartarse de Dios.</a:t>
          </a:r>
          <a:endParaRPr lang="es-EC"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r"/>
          <a:r>
            <a:rPr lang="es-ES" sz="2200" dirty="0">
              <a:latin typeface="Bw Modelica" panose="00000600000000000000" pitchFamily="50" charset="0"/>
            </a:rPr>
            <a:t>Jesús lo ilustró mediante la higuera estéril, que, aunque aparentaba vida, carecía de fruto, al ver esto, el Salvador la maldijo y se secó... </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r"/>
          <a:r>
            <a:rPr lang="es-ES" sz="2200" dirty="0">
              <a:latin typeface="Bw Modelica" panose="00000600000000000000" pitchFamily="50" charset="0"/>
            </a:rPr>
            <a:t>…Cristo vino a Israel con el mismo anhelo con el que se acercó a la higuera: buscando frutos que beneficiaran al mundo…</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r"/>
          <a:r>
            <a:rPr lang="es-ES" sz="2200" dirty="0">
              <a:latin typeface="Bw Modelica" panose="00000600000000000000" pitchFamily="50" charset="0"/>
            </a:rPr>
            <a:t>…pero como se negaron a impartir las bendiciones recibidas y rechazaron la gracia de Dios, perdieron su posición como nación depositaria de la verdad.</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pPr algn="r"/>
          <a:endParaRPr lang="es-EC"/>
        </a:p>
      </dgm:t>
    </dgm:pt>
    <dgm:pt modelId="{B07448D3-FBA3-4B31-9D6F-CEE99F2E0724}" type="sib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28211" custScaleY="165845"/>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28211" custScaleY="165845"/>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28211" custScaleY="165845"/>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2003B54-7FA6-4835-AB1F-EEF3CC4CB81F}"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3E564C40-6397-40A5-B5FF-59D762F3E8D8}">
      <dgm:prSet phldrT="[Texto]" custT="1"/>
      <dgm:spPr/>
      <dgm:t>
        <a:bodyPr/>
        <a:lstStyle/>
        <a:p>
          <a:pPr algn="ctr"/>
          <a:r>
            <a:rPr lang="es-ES" sz="2200" dirty="0">
              <a:latin typeface="Bw Modelica" panose="00000600000000000000" pitchFamily="50" charset="0"/>
            </a:rPr>
            <a:t>Oseas finaliza proclamando que, aun después de la rebelión Dios ofrece restaurarnos con amor, y nos llama a discernir y andar en los caminos de Dios…</a:t>
          </a:r>
          <a:endParaRPr lang="es-EC" sz="2200" dirty="0">
            <a:latin typeface="Bw Modelica" panose="00000600000000000000" pitchFamily="50" charset="0"/>
          </a:endParaRPr>
        </a:p>
      </dgm:t>
    </dgm:pt>
    <dgm:pt modelId="{BD4DB84B-DF35-48D1-99CA-92EA0252F239}" type="parTrans" cxnId="{2E713C07-99DD-46D4-9023-022C9E4D3D2E}">
      <dgm:prSet/>
      <dgm:spPr/>
      <dgm:t>
        <a:bodyPr/>
        <a:lstStyle/>
        <a:p>
          <a:pPr algn="ctr"/>
          <a:endParaRPr lang="es-EC" sz="2200">
            <a:latin typeface="Bw Modelica" panose="00000600000000000000" pitchFamily="50" charset="0"/>
          </a:endParaRPr>
        </a:p>
      </dgm:t>
    </dgm:pt>
    <dgm:pt modelId="{805FD238-8885-45C3-8ED3-956AF588A9B5}" type="sibTrans" cxnId="{2E713C07-99DD-46D4-9023-022C9E4D3D2E}">
      <dgm:prSet/>
      <dgm:spPr/>
      <dgm:t>
        <a:bodyPr/>
        <a:lstStyle/>
        <a:p>
          <a:pPr algn="ctr"/>
          <a:endParaRPr lang="es-EC" sz="2200">
            <a:latin typeface="Bw Modelica" panose="00000600000000000000" pitchFamily="50" charset="0"/>
          </a:endParaRPr>
        </a:p>
      </dgm:t>
    </dgm:pt>
    <dgm:pt modelId="{FE877871-728A-42B8-A904-AB252D442B54}">
      <dgm:prSet phldrT="[Texto]" custT="1"/>
      <dgm:spPr/>
      <dgm:t>
        <a:bodyPr/>
        <a:lstStyle/>
        <a:p>
          <a:pPr algn="ctr"/>
          <a:r>
            <a:rPr lang="es-ES" sz="2200" dirty="0">
              <a:latin typeface="Bw Modelica" panose="00000600000000000000" pitchFamily="50" charset="0"/>
            </a:rPr>
            <a:t>…también, concluye afirmando que el crecimiento espiritual y la restauración son posibles solo cuando el corazón se arraiga en Cristo y coopera con la gracia divina.</a:t>
          </a:r>
          <a:endParaRPr lang="es-EC" sz="2200" dirty="0">
            <a:latin typeface="Bw Modelica" panose="00000600000000000000" pitchFamily="50" charset="0"/>
          </a:endParaRPr>
        </a:p>
      </dgm:t>
    </dgm:pt>
    <dgm:pt modelId="{73C7F968-12EC-44C1-B21D-62617E57D968}" type="parTrans" cxnId="{1CDC18E9-8E93-4D8C-8903-2FAE8B0E428F}">
      <dgm:prSet/>
      <dgm:spPr/>
      <dgm:t>
        <a:bodyPr/>
        <a:lstStyle/>
        <a:p>
          <a:pPr algn="ctr"/>
          <a:endParaRPr lang="es-EC" sz="2200">
            <a:latin typeface="Bw Modelica" panose="00000600000000000000" pitchFamily="50" charset="0"/>
          </a:endParaRPr>
        </a:p>
      </dgm:t>
    </dgm:pt>
    <dgm:pt modelId="{0D36AB17-F0E8-4065-A10E-2710691CEA11}" type="sibTrans" cxnId="{1CDC18E9-8E93-4D8C-8903-2FAE8B0E428F}">
      <dgm:prSet/>
      <dgm:spPr/>
      <dgm:t>
        <a:bodyPr/>
        <a:lstStyle/>
        <a:p>
          <a:pPr algn="ctr"/>
          <a:endParaRPr lang="es-EC" sz="2200">
            <a:latin typeface="Bw Modelica" panose="00000600000000000000" pitchFamily="50" charset="0"/>
          </a:endParaRPr>
        </a:p>
      </dgm:t>
    </dgm:pt>
    <dgm:pt modelId="{1EA905EC-70A8-4FE9-9693-9ADEEFD42A0E}" type="pres">
      <dgm:prSet presAssocID="{62003B54-7FA6-4835-AB1F-EEF3CC4CB81F}" presName="linear" presStyleCnt="0">
        <dgm:presLayoutVars>
          <dgm:dir/>
          <dgm:animLvl val="lvl"/>
          <dgm:resizeHandles val="exact"/>
        </dgm:presLayoutVars>
      </dgm:prSet>
      <dgm:spPr/>
    </dgm:pt>
    <dgm:pt modelId="{EDE9F75E-E0A3-4B68-AEEF-853F1353661C}" type="pres">
      <dgm:prSet presAssocID="{3E564C40-6397-40A5-B5FF-59D762F3E8D8}" presName="parentLin" presStyleCnt="0"/>
      <dgm:spPr/>
    </dgm:pt>
    <dgm:pt modelId="{34C6F3D5-A87A-4866-BDF9-A91CA5AB7494}" type="pres">
      <dgm:prSet presAssocID="{3E564C40-6397-40A5-B5FF-59D762F3E8D8}" presName="parentLeftMargin" presStyleLbl="node1" presStyleIdx="0" presStyleCnt="2"/>
      <dgm:spPr/>
    </dgm:pt>
    <dgm:pt modelId="{97B5C763-412E-4B29-AA78-FAD1AF27B57F}" type="pres">
      <dgm:prSet presAssocID="{3E564C40-6397-40A5-B5FF-59D762F3E8D8}" presName="parentText" presStyleLbl="node1" presStyleIdx="0" presStyleCnt="2" custScaleX="134950" custLinFactNeighborX="-49147">
        <dgm:presLayoutVars>
          <dgm:chMax val="0"/>
          <dgm:bulletEnabled val="1"/>
        </dgm:presLayoutVars>
      </dgm:prSet>
      <dgm:spPr/>
    </dgm:pt>
    <dgm:pt modelId="{6A8933AA-10A7-4985-9B11-6174D2918F31}" type="pres">
      <dgm:prSet presAssocID="{3E564C40-6397-40A5-B5FF-59D762F3E8D8}" presName="negativeSpace" presStyleCnt="0"/>
      <dgm:spPr/>
    </dgm:pt>
    <dgm:pt modelId="{BD79BB84-1C4F-4D30-B84E-BDD99DE27A3A}" type="pres">
      <dgm:prSet presAssocID="{3E564C40-6397-40A5-B5FF-59D762F3E8D8}" presName="childText" presStyleLbl="conFgAcc1" presStyleIdx="0" presStyleCnt="2">
        <dgm:presLayoutVars>
          <dgm:bulletEnabled val="1"/>
        </dgm:presLayoutVars>
      </dgm:prSet>
      <dgm:spPr/>
    </dgm:pt>
    <dgm:pt modelId="{6B499742-607F-4CCC-8E30-74B4182B4E8C}" type="pres">
      <dgm:prSet presAssocID="{805FD238-8885-45C3-8ED3-956AF588A9B5}" presName="spaceBetweenRectangles" presStyleCnt="0"/>
      <dgm:spPr/>
    </dgm:pt>
    <dgm:pt modelId="{28C63236-44E0-4328-89D6-08761C64753B}" type="pres">
      <dgm:prSet presAssocID="{FE877871-728A-42B8-A904-AB252D442B54}" presName="parentLin" presStyleCnt="0"/>
      <dgm:spPr/>
    </dgm:pt>
    <dgm:pt modelId="{DE045F93-2613-4C6D-BF84-AEC64E29B94D}" type="pres">
      <dgm:prSet presAssocID="{FE877871-728A-42B8-A904-AB252D442B54}" presName="parentLeftMargin" presStyleLbl="node1" presStyleIdx="0" presStyleCnt="2"/>
      <dgm:spPr/>
    </dgm:pt>
    <dgm:pt modelId="{716B3247-E160-4316-A579-EE46699FEB52}" type="pres">
      <dgm:prSet presAssocID="{FE877871-728A-42B8-A904-AB252D442B54}" presName="parentText" presStyleLbl="node1" presStyleIdx="1" presStyleCnt="2" custScaleX="134950" custLinFactNeighborX="-49147">
        <dgm:presLayoutVars>
          <dgm:chMax val="0"/>
          <dgm:bulletEnabled val="1"/>
        </dgm:presLayoutVars>
      </dgm:prSet>
      <dgm:spPr/>
    </dgm:pt>
    <dgm:pt modelId="{5D54128A-0F9F-4E7C-9435-EF5156208CCC}" type="pres">
      <dgm:prSet presAssocID="{FE877871-728A-42B8-A904-AB252D442B54}" presName="negativeSpace" presStyleCnt="0"/>
      <dgm:spPr/>
    </dgm:pt>
    <dgm:pt modelId="{B652EF92-DF0E-471F-B084-40FD6BC42950}" type="pres">
      <dgm:prSet presAssocID="{FE877871-728A-42B8-A904-AB252D442B54}" presName="childText" presStyleLbl="conFgAcc1" presStyleIdx="1" presStyleCnt="2">
        <dgm:presLayoutVars>
          <dgm:bulletEnabled val="1"/>
        </dgm:presLayoutVars>
      </dgm:prSet>
      <dgm:spPr/>
    </dgm:pt>
  </dgm:ptLst>
  <dgm:cxnLst>
    <dgm:cxn modelId="{2E713C07-99DD-46D4-9023-022C9E4D3D2E}" srcId="{62003B54-7FA6-4835-AB1F-EEF3CC4CB81F}" destId="{3E564C40-6397-40A5-B5FF-59D762F3E8D8}" srcOrd="0" destOrd="0" parTransId="{BD4DB84B-DF35-48D1-99CA-92EA0252F239}" sibTransId="{805FD238-8885-45C3-8ED3-956AF588A9B5}"/>
    <dgm:cxn modelId="{A444B967-AB72-4322-86B9-4DBE8C6DCBCC}" type="presOf" srcId="{FE877871-728A-42B8-A904-AB252D442B54}" destId="{DE045F93-2613-4C6D-BF84-AEC64E29B94D}" srcOrd="0" destOrd="0" presId="urn:microsoft.com/office/officeart/2005/8/layout/list1"/>
    <dgm:cxn modelId="{3CD49C6C-D78F-4FCE-967D-0061526AEA58}" type="presOf" srcId="{62003B54-7FA6-4835-AB1F-EEF3CC4CB81F}" destId="{1EA905EC-70A8-4FE9-9693-9ADEEFD42A0E}" srcOrd="0" destOrd="0" presId="urn:microsoft.com/office/officeart/2005/8/layout/list1"/>
    <dgm:cxn modelId="{612AEE8E-21CD-41FB-ACBD-503CD506AD07}" type="presOf" srcId="{FE877871-728A-42B8-A904-AB252D442B54}" destId="{716B3247-E160-4316-A579-EE46699FEB52}" srcOrd="1" destOrd="0" presId="urn:microsoft.com/office/officeart/2005/8/layout/list1"/>
    <dgm:cxn modelId="{88764291-09CF-42CA-810B-C971130C45EC}" type="presOf" srcId="{3E564C40-6397-40A5-B5FF-59D762F3E8D8}" destId="{97B5C763-412E-4B29-AA78-FAD1AF27B57F}" srcOrd="1" destOrd="0" presId="urn:microsoft.com/office/officeart/2005/8/layout/list1"/>
    <dgm:cxn modelId="{ABB912C1-CDE0-40D5-B427-1F2E1C0C87EC}" type="presOf" srcId="{3E564C40-6397-40A5-B5FF-59D762F3E8D8}" destId="{34C6F3D5-A87A-4866-BDF9-A91CA5AB7494}" srcOrd="0" destOrd="0" presId="urn:microsoft.com/office/officeart/2005/8/layout/list1"/>
    <dgm:cxn modelId="{1CDC18E9-8E93-4D8C-8903-2FAE8B0E428F}" srcId="{62003B54-7FA6-4835-AB1F-EEF3CC4CB81F}" destId="{FE877871-728A-42B8-A904-AB252D442B54}" srcOrd="1" destOrd="0" parTransId="{73C7F968-12EC-44C1-B21D-62617E57D968}" sibTransId="{0D36AB17-F0E8-4065-A10E-2710691CEA11}"/>
    <dgm:cxn modelId="{04A5EE71-34B5-44F2-AF27-5D618A7653C4}" type="presParOf" srcId="{1EA905EC-70A8-4FE9-9693-9ADEEFD42A0E}" destId="{EDE9F75E-E0A3-4B68-AEEF-853F1353661C}" srcOrd="0" destOrd="0" presId="urn:microsoft.com/office/officeart/2005/8/layout/list1"/>
    <dgm:cxn modelId="{B64E65ED-5549-46BC-A3FD-622975324D00}" type="presParOf" srcId="{EDE9F75E-E0A3-4B68-AEEF-853F1353661C}" destId="{34C6F3D5-A87A-4866-BDF9-A91CA5AB7494}" srcOrd="0" destOrd="0" presId="urn:microsoft.com/office/officeart/2005/8/layout/list1"/>
    <dgm:cxn modelId="{A0E74462-1012-44E5-B5D4-925DEB7CE0D9}" type="presParOf" srcId="{EDE9F75E-E0A3-4B68-AEEF-853F1353661C}" destId="{97B5C763-412E-4B29-AA78-FAD1AF27B57F}" srcOrd="1" destOrd="0" presId="urn:microsoft.com/office/officeart/2005/8/layout/list1"/>
    <dgm:cxn modelId="{4F75F758-5B7C-4555-B406-8408C769FAB7}" type="presParOf" srcId="{1EA905EC-70A8-4FE9-9693-9ADEEFD42A0E}" destId="{6A8933AA-10A7-4985-9B11-6174D2918F31}" srcOrd="1" destOrd="0" presId="urn:microsoft.com/office/officeart/2005/8/layout/list1"/>
    <dgm:cxn modelId="{BD901141-EAE3-4182-879E-53B4F7A8DFF9}" type="presParOf" srcId="{1EA905EC-70A8-4FE9-9693-9ADEEFD42A0E}" destId="{BD79BB84-1C4F-4D30-B84E-BDD99DE27A3A}" srcOrd="2" destOrd="0" presId="urn:microsoft.com/office/officeart/2005/8/layout/list1"/>
    <dgm:cxn modelId="{B25A56BC-2676-494C-9CCC-F1EE82A3D907}" type="presParOf" srcId="{1EA905EC-70A8-4FE9-9693-9ADEEFD42A0E}" destId="{6B499742-607F-4CCC-8E30-74B4182B4E8C}" srcOrd="3" destOrd="0" presId="urn:microsoft.com/office/officeart/2005/8/layout/list1"/>
    <dgm:cxn modelId="{6EBFBA35-62E0-40BE-B2F3-A0AFAF06F992}" type="presParOf" srcId="{1EA905EC-70A8-4FE9-9693-9ADEEFD42A0E}" destId="{28C63236-44E0-4328-89D6-08761C64753B}" srcOrd="4" destOrd="0" presId="urn:microsoft.com/office/officeart/2005/8/layout/list1"/>
    <dgm:cxn modelId="{572B0009-CD3D-4E56-8BAA-C41DB5B8DA5A}" type="presParOf" srcId="{28C63236-44E0-4328-89D6-08761C64753B}" destId="{DE045F93-2613-4C6D-BF84-AEC64E29B94D}" srcOrd="0" destOrd="0" presId="urn:microsoft.com/office/officeart/2005/8/layout/list1"/>
    <dgm:cxn modelId="{62DD29BD-088C-402F-9D43-D8F883F304DB}" type="presParOf" srcId="{28C63236-44E0-4328-89D6-08761C64753B}" destId="{716B3247-E160-4316-A579-EE46699FEB52}" srcOrd="1" destOrd="0" presId="urn:microsoft.com/office/officeart/2005/8/layout/list1"/>
    <dgm:cxn modelId="{FF1F567D-1A04-49D2-B573-55608E01E653}" type="presParOf" srcId="{1EA905EC-70A8-4FE9-9693-9ADEEFD42A0E}" destId="{5D54128A-0F9F-4E7C-9435-EF5156208CCC}" srcOrd="5" destOrd="0" presId="urn:microsoft.com/office/officeart/2005/8/layout/list1"/>
    <dgm:cxn modelId="{0199A501-E274-4F3C-A7C3-AFD4DF686406}" type="presParOf" srcId="{1EA905EC-70A8-4FE9-9693-9ADEEFD42A0E}" destId="{B652EF92-DF0E-471F-B084-40FD6BC42950}"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2375" y="37087"/>
          <a:ext cx="7524586" cy="133867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nos advierte que el rechazo persistente de la verdad conduce finalmente a quedar sin discernimiento espiritual…</a:t>
          </a:r>
          <a:endParaRPr lang="es-EC" sz="2200" kern="1200" dirty="0">
            <a:latin typeface="Bw Modelica" panose="00000600000000000000" pitchFamily="50" charset="0"/>
          </a:endParaRPr>
        </a:p>
      </dsp:txBody>
      <dsp:txXfrm>
        <a:off x="671713" y="37087"/>
        <a:ext cx="6185911" cy="1338675"/>
      </dsp:txXfrm>
    </dsp:sp>
    <dsp:sp modelId="{A56FA087-F3E2-4A96-8037-C4ACABD84949}">
      <dsp:nvSpPr>
        <dsp:cNvPr id="0" name=""/>
        <dsp:cNvSpPr/>
      </dsp:nvSpPr>
      <dsp:spPr>
        <a:xfrm>
          <a:off x="2375" y="1529762"/>
          <a:ext cx="7524586" cy="136907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…hoy Dios llama, reprende y suplica, pero llegará el momento en que quienes solo oyen y no obedecen quedarán sin sensibilidad espiritual…</a:t>
          </a:r>
          <a:endParaRPr lang="es-EC" sz="2200" kern="1200" dirty="0">
            <a:latin typeface="Bw Modelica" panose="00000600000000000000" pitchFamily="50" charset="0"/>
          </a:endParaRPr>
        </a:p>
      </dsp:txBody>
      <dsp:txXfrm>
        <a:off x="686915" y="1529762"/>
        <a:ext cx="6155507" cy="1369079"/>
      </dsp:txXfrm>
    </dsp:sp>
    <dsp:sp modelId="{EEABFEA6-5D8E-4B4B-B2C9-30FF763E556A}">
      <dsp:nvSpPr>
        <dsp:cNvPr id="0" name=""/>
        <dsp:cNvSpPr/>
      </dsp:nvSpPr>
      <dsp:spPr>
        <a:xfrm>
          <a:off x="2375" y="3052840"/>
          <a:ext cx="7524586" cy="13687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 que implica que llegó el “cierre de la prueba”, donde ya no habrá oportunidad de desarrollar el carácter que no se formó durante el tiempo de gracia.</a:t>
          </a:r>
          <a:endParaRPr lang="es-EC" sz="2200" kern="1200" dirty="0">
            <a:latin typeface="Bw Modelica" panose="00000600000000000000" pitchFamily="50" charset="0"/>
          </a:endParaRPr>
        </a:p>
      </dsp:txBody>
      <dsp:txXfrm>
        <a:off x="686766" y="3052840"/>
        <a:ext cx="6155804" cy="1368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29" y="1003"/>
          <a:ext cx="4975327" cy="17239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Satanás se vale de creyentes egoístas y sin consagración para vigilar, criticar y desacreditar a los fieles siervos de Dios…</a:t>
          </a:r>
          <a:endParaRPr lang="es-EC" sz="2200" kern="1200" dirty="0">
            <a:latin typeface="Bw Modelica" panose="00000600000000000000" pitchFamily="50" charset="0"/>
          </a:endParaRPr>
        </a:p>
      </dsp:txBody>
      <dsp:txXfrm>
        <a:off x="86584" y="85158"/>
        <a:ext cx="4807017" cy="1555614"/>
      </dsp:txXfrm>
    </dsp:sp>
    <dsp:sp modelId="{EBB866DD-D083-4ED5-84F5-2F33000EBA59}">
      <dsp:nvSpPr>
        <dsp:cNvPr id="0" name=""/>
        <dsp:cNvSpPr/>
      </dsp:nvSpPr>
      <dsp:spPr>
        <a:xfrm>
          <a:off x="2429" y="1955596"/>
          <a:ext cx="4975327" cy="16657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…él ha introducido en la iglesia y hogares espíritu de crítica, murmuración, chismografía, debilitando la fe y unidad de los creyentes y familias… </a:t>
          </a:r>
          <a:endParaRPr lang="es-EC" sz="2200" kern="1200" dirty="0">
            <a:latin typeface="Bw Modelica" panose="00000600000000000000" pitchFamily="50" charset="0"/>
          </a:endParaRPr>
        </a:p>
      </dsp:txBody>
      <dsp:txXfrm>
        <a:off x="83742" y="2036909"/>
        <a:ext cx="4812701" cy="1503077"/>
      </dsp:txXfrm>
    </dsp:sp>
    <dsp:sp modelId="{DE88F729-003C-480C-B2C6-A764B77E9997}">
      <dsp:nvSpPr>
        <dsp:cNvPr id="0" name=""/>
        <dsp:cNvSpPr/>
      </dsp:nvSpPr>
      <dsp:spPr>
        <a:xfrm>
          <a:off x="2429" y="3851969"/>
          <a:ext cx="4975327" cy="161472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el enemigo ha inducido a los creyentes a caer en una profunda depravación espiritual que finalmente conduce al rechazo de Dios.</a:t>
          </a:r>
          <a:endParaRPr lang="es-EC" sz="2200" kern="1200" dirty="0">
            <a:latin typeface="Bw Modelica" panose="00000600000000000000" pitchFamily="50" charset="0"/>
          </a:endParaRPr>
        </a:p>
      </dsp:txBody>
      <dsp:txXfrm>
        <a:off x="81253" y="3930793"/>
        <a:ext cx="4817679" cy="14570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18" y="53"/>
          <a:ext cx="4951626" cy="156817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La causa por la que Israel perdió su poder espiritual fue que, a medida que prosperaba, más se apartaba de Dios y de su misión sagrada como pueblo escogido…</a:t>
          </a:r>
          <a:endParaRPr lang="es-EC" sz="2100" kern="1200" dirty="0">
            <a:latin typeface="Bw Modelica" panose="00000600000000000000" pitchFamily="50" charset="0"/>
          </a:endParaRPr>
        </a:p>
      </dsp:txBody>
      <dsp:txXfrm>
        <a:off x="2418" y="53"/>
        <a:ext cx="4951626" cy="1568178"/>
      </dsp:txXfrm>
    </dsp:sp>
    <dsp:sp modelId="{9D041828-6AD9-46A5-9720-92B6CDC6F09B}">
      <dsp:nvSpPr>
        <dsp:cNvPr id="0" name=""/>
        <dsp:cNvSpPr/>
      </dsp:nvSpPr>
      <dsp:spPr>
        <a:xfrm>
          <a:off x="2418" y="1837022"/>
          <a:ext cx="4951626" cy="16979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orgullo y la autosuficiencia se apoderaron de sus corazones, y las bendiciones recibidas, en lugar de ser un medio para glorificar a Dios, fueron usadas de manera egoísta…</a:t>
          </a:r>
          <a:endParaRPr lang="es-EC" sz="2100" kern="1200" dirty="0">
            <a:latin typeface="Bw Modelica" panose="00000600000000000000" pitchFamily="50" charset="0"/>
          </a:endParaRPr>
        </a:p>
      </dsp:txBody>
      <dsp:txXfrm>
        <a:off x="2418" y="1837022"/>
        <a:ext cx="4951626" cy="1697950"/>
      </dsp:txXfrm>
    </dsp:sp>
    <dsp:sp modelId="{EBB866DD-D083-4ED5-84F5-2F33000EBA59}">
      <dsp:nvSpPr>
        <dsp:cNvPr id="0" name=""/>
        <dsp:cNvSpPr/>
      </dsp:nvSpPr>
      <dsp:spPr>
        <a:xfrm>
          <a:off x="2418" y="3803764"/>
          <a:ext cx="4951626" cy="157199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…de este modo, Israel no solo se empobreció espiritualmente, sino que también privó al mundo de la luz divina que estaba llamado a reflejar y compartir.</a:t>
          </a:r>
          <a:endParaRPr lang="es-EC" sz="2100" kern="1200" dirty="0">
            <a:latin typeface="Bw Modelica" panose="00000600000000000000" pitchFamily="50" charset="0"/>
          </a:endParaRPr>
        </a:p>
      </dsp:txBody>
      <dsp:txXfrm>
        <a:off x="2418" y="3803764"/>
        <a:ext cx="4951626" cy="15719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1DB60-5DE3-4C10-B9A3-17D03996497C}">
      <dsp:nvSpPr>
        <dsp:cNvPr id="0" name=""/>
        <dsp:cNvSpPr/>
      </dsp:nvSpPr>
      <dsp:spPr>
        <a:xfrm>
          <a:off x="16426" y="0"/>
          <a:ext cx="3155112" cy="235082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llama a acercarse a Él y romper el barbecho del corazón mediante el arrepentimiento y una vida de justicia…</a:t>
          </a:r>
          <a:endParaRPr lang="es-EC" sz="2200" kern="1200" dirty="0">
            <a:latin typeface="Bw Modelica" panose="00000600000000000000" pitchFamily="50" charset="0"/>
          </a:endParaRPr>
        </a:p>
      </dsp:txBody>
      <dsp:txXfrm>
        <a:off x="85279" y="68853"/>
        <a:ext cx="3017406" cy="2213116"/>
      </dsp:txXfrm>
    </dsp:sp>
    <dsp:sp modelId="{8A1F730C-8365-409B-95C1-8AD243BD758E}">
      <dsp:nvSpPr>
        <dsp:cNvPr id="0" name=""/>
        <dsp:cNvSpPr/>
      </dsp:nvSpPr>
      <dsp:spPr>
        <a:xfrm>
          <a:off x="3487050" y="784177"/>
          <a:ext cx="668883" cy="78246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487050" y="940670"/>
        <a:ext cx="468218" cy="469481"/>
      </dsp:txXfrm>
    </dsp:sp>
    <dsp:sp modelId="{F6E790A4-51DE-45FB-BE56-8B8FDDDB1AC4}">
      <dsp:nvSpPr>
        <dsp:cNvPr id="0" name=""/>
        <dsp:cNvSpPr/>
      </dsp:nvSpPr>
      <dsp:spPr>
        <a:xfrm>
          <a:off x="4433584" y="0"/>
          <a:ext cx="3155112" cy="235082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Señor invita a abandonar la doblez espiritual, prometiendo restauración y comunión viva con Él…</a:t>
          </a:r>
          <a:endParaRPr lang="es-EC" sz="2200" kern="1200" dirty="0">
            <a:latin typeface="Bw Modelica" panose="00000600000000000000" pitchFamily="50" charset="0"/>
          </a:endParaRPr>
        </a:p>
      </dsp:txBody>
      <dsp:txXfrm>
        <a:off x="4502437" y="68853"/>
        <a:ext cx="3017406" cy="2213116"/>
      </dsp:txXfrm>
    </dsp:sp>
    <dsp:sp modelId="{B93DA742-A872-426E-A411-60A5FB1FD56A}">
      <dsp:nvSpPr>
        <dsp:cNvPr id="0" name=""/>
        <dsp:cNvSpPr/>
      </dsp:nvSpPr>
      <dsp:spPr>
        <a:xfrm>
          <a:off x="7904208" y="784177"/>
          <a:ext cx="668883" cy="78246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904208" y="940670"/>
        <a:ext cx="468218" cy="469481"/>
      </dsp:txXfrm>
    </dsp:sp>
    <dsp:sp modelId="{0816F1E6-65DE-4EDC-9DA2-A6F68199947A}">
      <dsp:nvSpPr>
        <dsp:cNvPr id="0" name=""/>
        <dsp:cNvSpPr/>
      </dsp:nvSpPr>
      <dsp:spPr>
        <a:xfrm>
          <a:off x="8850741" y="0"/>
          <a:ext cx="3155112" cy="235082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…Él quiere que la cosecha espiritual sea abundante, pero para esto se requiere perseverancia y cooperación con Dios.</a:t>
          </a:r>
          <a:endParaRPr lang="es-EC" sz="2200" kern="1200" dirty="0">
            <a:latin typeface="Bw Modelica" panose="00000600000000000000" pitchFamily="50" charset="0"/>
          </a:endParaRPr>
        </a:p>
      </dsp:txBody>
      <dsp:txXfrm>
        <a:off x="8919594" y="68853"/>
        <a:ext cx="3017406" cy="2213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3B32B-3C8C-4B23-B237-7177C8199A50}">
      <dsp:nvSpPr>
        <dsp:cNvPr id="0" name=""/>
        <dsp:cNvSpPr/>
      </dsp:nvSpPr>
      <dsp:spPr>
        <a:xfrm>
          <a:off x="2" y="0"/>
          <a:ext cx="8291940" cy="4250384"/>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E8A935-9D57-4874-8DA1-661E891B3A33}">
      <dsp:nvSpPr>
        <dsp:cNvPr id="0" name=""/>
        <dsp:cNvSpPr/>
      </dsp:nvSpPr>
      <dsp:spPr>
        <a:xfrm>
          <a:off x="162018" y="1000429"/>
          <a:ext cx="3916679" cy="22495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revela su tierno amor por su pueblo al tratarlo como un Padre paciente que enseña, sostiene y atrae con lazos de amor, aun cuando este responde con rebeldía…</a:t>
          </a:r>
          <a:endParaRPr lang="es-EC" sz="2200" kern="1200" dirty="0">
            <a:latin typeface="Bw Modelica" panose="00000600000000000000" pitchFamily="50" charset="0"/>
          </a:endParaRPr>
        </a:p>
      </dsp:txBody>
      <dsp:txXfrm>
        <a:off x="271831" y="1110242"/>
        <a:ext cx="3697053" cy="2029898"/>
      </dsp:txXfrm>
    </dsp:sp>
    <dsp:sp modelId="{A0C46F4B-2000-48BA-A6C0-4919DDDEAE15}">
      <dsp:nvSpPr>
        <dsp:cNvPr id="0" name=""/>
        <dsp:cNvSpPr/>
      </dsp:nvSpPr>
      <dsp:spPr>
        <a:xfrm>
          <a:off x="4142551" y="1000429"/>
          <a:ext cx="3941287" cy="224952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…ese amor se manifiesta plenamente en Cristo, quien, con manos heridas pero extendidas, nunca abandona al alma por la que murió, sino lo invita a volverse a Él.</a:t>
          </a:r>
          <a:endParaRPr lang="es-EC" sz="2200" kern="1200" dirty="0">
            <a:latin typeface="Bw Modelica" panose="00000600000000000000" pitchFamily="50" charset="0"/>
          </a:endParaRPr>
        </a:p>
      </dsp:txBody>
      <dsp:txXfrm>
        <a:off x="4252364" y="1110242"/>
        <a:ext cx="3721661" cy="20298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726515" y="335787"/>
          <a:ext cx="2180043" cy="362754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53475" y="1419641"/>
          <a:ext cx="3514432" cy="28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La profundidad de la misericordia de Dios se ilustra en su decisión de extender gracia aun cuando su pueblo persiste en la rebeldía…</a:t>
          </a:r>
          <a:endParaRPr lang="es-EC" sz="2200" kern="1200" dirty="0">
            <a:latin typeface="Bw Modelica" panose="00000600000000000000" pitchFamily="50" charset="0"/>
          </a:endParaRPr>
        </a:p>
      </dsp:txBody>
      <dsp:txXfrm>
        <a:off x="353475" y="1419641"/>
        <a:ext cx="3514432" cy="2870700"/>
      </dsp:txXfrm>
    </dsp:sp>
    <dsp:sp modelId="{6BC8B5A8-B0AD-44EF-966C-82EEF7D2AFDB}">
      <dsp:nvSpPr>
        <dsp:cNvPr id="0" name=""/>
        <dsp:cNvSpPr/>
      </dsp:nvSpPr>
      <dsp:spPr>
        <a:xfrm>
          <a:off x="3019661" y="68723"/>
          <a:ext cx="617918" cy="617918"/>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855448" y="-656292"/>
          <a:ext cx="2180043" cy="3627544"/>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482766" y="427561"/>
          <a:ext cx="3298055" cy="28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…Dios se deleita en salvar antes que, en destruir, y su amor lucha por el pecador hasta el último momento dando</a:t>
          </a:r>
          <a:r>
            <a:rPr lang="es-EC" sz="2200" kern="1200" dirty="0">
              <a:latin typeface="Bw Modelica" panose="00000600000000000000" pitchFamily="50" charset="0"/>
            </a:rPr>
            <a:t> nuevas oportunidades de arrepentimiento</a:t>
          </a:r>
          <a:r>
            <a:rPr lang="es-ES" sz="2200" kern="1200" dirty="0">
              <a:latin typeface="Bw Modelica" panose="00000600000000000000" pitchFamily="50" charset="0"/>
            </a:rPr>
            <a:t>.</a:t>
          </a:r>
          <a:endParaRPr lang="es-EC" sz="2200" kern="1200" dirty="0">
            <a:latin typeface="Bw Modelica" panose="00000600000000000000" pitchFamily="50" charset="0"/>
          </a:endParaRPr>
        </a:p>
      </dsp:txBody>
      <dsp:txXfrm>
        <a:off x="4482766" y="427561"/>
        <a:ext cx="3298055" cy="28707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126490"/>
          <a:ext cx="5056336" cy="221388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los mensajes proféticos son recibidos como voz del cielo, se convierten en un medio poderoso para producir arrepentimiento, reforma y una relación renovada con Dios.</a:t>
          </a:r>
          <a:endParaRPr lang="es-EC" sz="2200" kern="1200" dirty="0">
            <a:latin typeface="Bw Modelica" panose="00000600000000000000" pitchFamily="50" charset="0"/>
          </a:endParaRPr>
        </a:p>
      </dsp:txBody>
      <dsp:txXfrm>
        <a:off x="0" y="3126490"/>
        <a:ext cx="5056336" cy="2213880"/>
      </dsp:txXfrm>
    </dsp:sp>
    <dsp:sp modelId="{EB05ED16-170E-4ABA-A9FC-1E534D3C8009}">
      <dsp:nvSpPr>
        <dsp:cNvPr id="0" name=""/>
        <dsp:cNvSpPr/>
      </dsp:nvSpPr>
      <dsp:spPr>
        <a:xfrm rot="10800000">
          <a:off x="0" y="544"/>
          <a:ext cx="5056336" cy="320465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propósito del don profético es revelar con claridad y sencillez la voluntad de Dios, y alcanzar el corazón de sus hijos cuando estos se han apartado…</a:t>
          </a:r>
          <a:endParaRPr lang="es-EC" sz="2200" kern="1200" dirty="0">
            <a:latin typeface="Bw Modelica" panose="00000600000000000000" pitchFamily="50" charset="0"/>
          </a:endParaRPr>
        </a:p>
      </dsp:txBody>
      <dsp:txXfrm rot="10800000">
        <a:off x="0" y="544"/>
        <a:ext cx="5056336" cy="20822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2924"/>
          <a:ext cx="5392882" cy="1914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justicia se manifiesta en que Dios fue siempre un Salvador fiel, paciente y protector con Israel; sin embargo, al rechazar de manera persistente su misericordia, el pueblo mismo provocó el retiro de esa protección…</a:t>
          </a:r>
          <a:endParaRPr lang="es-EC" sz="2200" kern="1200" dirty="0">
            <a:latin typeface="Bw Modelica" panose="00000600000000000000" pitchFamily="50" charset="0"/>
          </a:endParaRPr>
        </a:p>
      </dsp:txBody>
      <dsp:txXfrm>
        <a:off x="56069" y="58993"/>
        <a:ext cx="5280744" cy="1802187"/>
      </dsp:txXfrm>
    </dsp:sp>
    <dsp:sp modelId="{382CD36A-3E34-4B81-8C4A-E26306AF1725}">
      <dsp:nvSpPr>
        <dsp:cNvPr id="0" name=""/>
        <dsp:cNvSpPr/>
      </dsp:nvSpPr>
      <dsp:spPr>
        <a:xfrm rot="5400000">
          <a:off x="2337504" y="1965108"/>
          <a:ext cx="717872" cy="8614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38006" y="2036895"/>
        <a:ext cx="516868" cy="502510"/>
      </dsp:txXfrm>
    </dsp:sp>
    <dsp:sp modelId="{A0E1A7E0-C695-4256-9F22-C68D3E88E48D}">
      <dsp:nvSpPr>
        <dsp:cNvPr id="0" name=""/>
        <dsp:cNvSpPr/>
      </dsp:nvSpPr>
      <dsp:spPr>
        <a:xfrm>
          <a:off x="0" y="2874412"/>
          <a:ext cx="5392882" cy="1914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ello, el juicio que sobrevino no debe atribuirse a Dios como un acto arbitrario, sino a las consecuencias inevitables de lo que ellos mismos sembraron al entregarse al dominio de Satanás y apartarse de Dios.</a:t>
          </a:r>
          <a:endParaRPr lang="es-EC" sz="2200" kern="1200" dirty="0">
            <a:latin typeface="Bw Modelica" panose="00000600000000000000" pitchFamily="50" charset="0"/>
          </a:endParaRPr>
        </a:p>
      </dsp:txBody>
      <dsp:txXfrm>
        <a:off x="56069" y="2930481"/>
        <a:ext cx="5280744" cy="18021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325" y="26713"/>
          <a:ext cx="5726674" cy="166467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Jesús lo ilustró mediante la higuera estéril, que, aunque aparentaba vida, carecía de fruto, al ver esto, el Salvador la maldijo y se secó... </a:t>
          </a:r>
          <a:endParaRPr lang="es-EC" sz="2200" kern="1200" dirty="0">
            <a:latin typeface="Bw Modelica" panose="00000600000000000000" pitchFamily="50" charset="0"/>
          </a:endParaRPr>
        </a:p>
      </dsp:txBody>
      <dsp:txXfrm rot="10800000">
        <a:off x="417492" y="26713"/>
        <a:ext cx="5310507" cy="1664670"/>
      </dsp:txXfrm>
    </dsp:sp>
    <dsp:sp modelId="{A56FA087-F3E2-4A96-8037-C4ACABD84949}">
      <dsp:nvSpPr>
        <dsp:cNvPr id="0" name=""/>
        <dsp:cNvSpPr/>
      </dsp:nvSpPr>
      <dsp:spPr>
        <a:xfrm rot="10800000">
          <a:off x="1325" y="1831909"/>
          <a:ext cx="5726674" cy="166467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…Cristo vino a Israel con el mismo anhelo con el que se acercó a la higuera: buscando frutos que beneficiaran al mundo…</a:t>
          </a:r>
          <a:endParaRPr lang="es-EC" sz="2200" kern="1200" dirty="0">
            <a:latin typeface="Bw Modelica" panose="00000600000000000000" pitchFamily="50" charset="0"/>
          </a:endParaRPr>
        </a:p>
      </dsp:txBody>
      <dsp:txXfrm rot="10800000">
        <a:off x="417492" y="1831909"/>
        <a:ext cx="5310507" cy="1664670"/>
      </dsp:txXfrm>
    </dsp:sp>
    <dsp:sp modelId="{EEABFEA6-5D8E-4B4B-B2C9-30FF763E556A}">
      <dsp:nvSpPr>
        <dsp:cNvPr id="0" name=""/>
        <dsp:cNvSpPr/>
      </dsp:nvSpPr>
      <dsp:spPr>
        <a:xfrm rot="10800000">
          <a:off x="1325" y="3637104"/>
          <a:ext cx="5726674" cy="166467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…pero como se negaron a impartir las bendiciones recibidas y rechazaron la gracia de Dios, perdieron su posición como nación depositaria de la verdad.</a:t>
          </a:r>
          <a:endParaRPr lang="es-EC" sz="2200" kern="1200" dirty="0">
            <a:latin typeface="Bw Modelica" panose="00000600000000000000" pitchFamily="50" charset="0"/>
          </a:endParaRPr>
        </a:p>
      </dsp:txBody>
      <dsp:txXfrm rot="10800000">
        <a:off x="417492" y="3637104"/>
        <a:ext cx="5310507" cy="16646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9BB84-1C4F-4D30-B84E-BDD99DE27A3A}">
      <dsp:nvSpPr>
        <dsp:cNvPr id="0" name=""/>
        <dsp:cNvSpPr/>
      </dsp:nvSpPr>
      <dsp:spPr>
        <a:xfrm>
          <a:off x="0" y="784995"/>
          <a:ext cx="6646014" cy="1285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B5C763-412E-4B29-AA78-FAD1AF27B57F}">
      <dsp:nvSpPr>
        <dsp:cNvPr id="0" name=""/>
        <dsp:cNvSpPr/>
      </dsp:nvSpPr>
      <dsp:spPr>
        <a:xfrm>
          <a:off x="168984" y="32235"/>
          <a:ext cx="6278157" cy="15055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842" tIns="0" rIns="175842"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Oseas finaliza proclamando que, aun después de la rebelión Dios ofrece restaurarnos con amor, y nos llama a discernir y andar en los caminos de Dios…</a:t>
          </a:r>
          <a:endParaRPr lang="es-EC" sz="2200" kern="1200" dirty="0">
            <a:latin typeface="Bw Modelica" panose="00000600000000000000" pitchFamily="50" charset="0"/>
          </a:endParaRPr>
        </a:p>
      </dsp:txBody>
      <dsp:txXfrm>
        <a:off x="242477" y="105728"/>
        <a:ext cx="6131171" cy="1358534"/>
      </dsp:txXfrm>
    </dsp:sp>
    <dsp:sp modelId="{B652EF92-DF0E-471F-B084-40FD6BC42950}">
      <dsp:nvSpPr>
        <dsp:cNvPr id="0" name=""/>
        <dsp:cNvSpPr/>
      </dsp:nvSpPr>
      <dsp:spPr>
        <a:xfrm>
          <a:off x="0" y="3098355"/>
          <a:ext cx="6646014" cy="1285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6B3247-E160-4316-A579-EE46699FEB52}">
      <dsp:nvSpPr>
        <dsp:cNvPr id="0" name=""/>
        <dsp:cNvSpPr/>
      </dsp:nvSpPr>
      <dsp:spPr>
        <a:xfrm>
          <a:off x="168984" y="2345595"/>
          <a:ext cx="6278157" cy="15055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842" tIns="0" rIns="175842"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…también, concluye afirmando que el crecimiento espiritual y la restauración son posibles solo cuando el corazón se arraiga en Cristo y coopera con la gracia divina.</a:t>
          </a:r>
          <a:endParaRPr lang="es-EC" sz="2200" kern="1200" dirty="0">
            <a:latin typeface="Bw Modelica" panose="00000600000000000000" pitchFamily="50" charset="0"/>
          </a:endParaRPr>
        </a:p>
      </dsp:txBody>
      <dsp:txXfrm>
        <a:off x="242477" y="2419088"/>
        <a:ext cx="6131171" cy="135853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21/1/2026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247255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21/1/2026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6.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9.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0.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1.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2.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3.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4.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24 de enero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997" y="3988055"/>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Atesorando la misericordia de Dios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0FC2CBF7-A948-DD39-EEF5-63E7BCC53CF5}"/>
              </a:ext>
            </a:extLst>
          </p:cNvPr>
          <p:cNvPicPr>
            <a:picLocks noChangeAspect="1"/>
          </p:cNvPicPr>
          <p:nvPr/>
        </p:nvPicPr>
        <p:blipFill>
          <a:blip r:embed="rId6"/>
          <a:stretch>
            <a:fillRect/>
          </a:stretch>
        </p:blipFill>
        <p:spPr>
          <a:xfrm>
            <a:off x="5382112" y="307863"/>
            <a:ext cx="4852934" cy="3651328"/>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6B1D956-76B4-7045-2B07-C5E05A180A0C}"/>
              </a:ext>
            </a:extLst>
          </p:cNvPr>
          <p:cNvPicPr>
            <a:picLocks noChangeAspect="1"/>
          </p:cNvPicPr>
          <p:nvPr/>
        </p:nvPicPr>
        <p:blipFill rotWithShape="1">
          <a:blip r:embed="rId3"/>
          <a:srcRect t="5405" b="8591"/>
          <a:stretch/>
        </p:blipFill>
        <p:spPr>
          <a:xfrm>
            <a:off x="0" y="0"/>
            <a:ext cx="12191482" cy="6305302"/>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6210300" y="1451057"/>
            <a:ext cx="5906934" cy="2862322"/>
          </a:xfrm>
          <a:prstGeom prst="rect">
            <a:avLst/>
          </a:prstGeom>
          <a:noFill/>
        </p:spPr>
        <p:txBody>
          <a:bodyPr wrap="square">
            <a:spAutoFit/>
          </a:bodyPr>
          <a:lstStyle/>
          <a:p>
            <a:pPr lvl="0" algn="r"/>
            <a:r>
              <a:rPr lang="es-ES" sz="6000" b="1" dirty="0">
                <a:ln w="38100">
                  <a:noFill/>
                </a:ln>
                <a:solidFill>
                  <a:schemeClr val="bg1"/>
                </a:solidFill>
                <a:effectLst>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Atesorando la misericordia de Dios</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496494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24 de enero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4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Todo rayo de luz que se desprecia, toda admonición que se desoye y rechaza, toda pasión malsana que se abriga, toda transgresión de la ley de Dios, son semillas que darán infaliblemente su cosecha.”</a:t>
            </a:r>
            <a:endParaRPr lang="es-EC" sz="3600" b="1" dirty="0"/>
          </a:p>
          <a:p>
            <a:r>
              <a:rPr lang="es-ES" sz="2000" i="1" dirty="0"/>
              <a:t>El conflicto de los siglos, p. 36</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“Te destruiste a ti mismo, oh Israel, mas en mí está tu ayuda.</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(Oseas 13:9)</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24 de enero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0CFACC6-8727-860C-D2BC-FC7DA150B759}"/>
              </a:ext>
            </a:extLst>
          </p:cNvPr>
          <p:cNvPicPr>
            <a:picLocks noChangeAspect="1"/>
          </p:cNvPicPr>
          <p:nvPr/>
        </p:nvPicPr>
        <p:blipFill>
          <a:blip r:embed="rId3"/>
          <a:stretch>
            <a:fillRect/>
          </a:stretch>
        </p:blipFill>
        <p:spPr>
          <a:xfrm>
            <a:off x="7800893" y="-1"/>
            <a:ext cx="4391107" cy="6586661"/>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93520" y="19352"/>
            <a:ext cx="752933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advertencia repercute hasta el cierre de la prueba?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Los días de retribución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5" name="Diagrama 4">
            <a:extLst>
              <a:ext uri="{FF2B5EF4-FFF2-40B4-BE49-F238E27FC236}">
                <a16:creationId xmlns:a16="http://schemas.microsoft.com/office/drawing/2014/main" id="{95397C8A-25C7-8E56-F6FB-8EDE24295180}"/>
              </a:ext>
            </a:extLst>
          </p:cNvPr>
          <p:cNvGraphicFramePr/>
          <p:nvPr>
            <p:extLst>
              <p:ext uri="{D42A27DB-BD31-4B8C-83A1-F6EECF244321}">
                <p14:modId xmlns:p14="http://schemas.microsoft.com/office/powerpoint/2010/main" val="1751541382"/>
              </p:ext>
            </p:extLst>
          </p:nvPr>
        </p:nvGraphicFramePr>
        <p:xfrm>
          <a:off x="93518" y="1113221"/>
          <a:ext cx="7529338" cy="44587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717010D-AE55-ED1A-23DA-EBF33F4E8ECD}"/>
              </a:ext>
            </a:extLst>
          </p:cNvPr>
          <p:cNvPicPr>
            <a:picLocks noChangeAspect="1"/>
          </p:cNvPicPr>
          <p:nvPr/>
        </p:nvPicPr>
        <p:blipFill>
          <a:blip r:embed="rId3"/>
          <a:stretch>
            <a:fillRect/>
          </a:stretch>
        </p:blipFill>
        <p:spPr>
          <a:xfrm>
            <a:off x="-20260" y="0"/>
            <a:ext cx="6966873" cy="4650302"/>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20260" y="4661788"/>
            <a:ext cx="713855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el enemigo con frecuencia lleva creyentes a la ruina?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Trampas sutiles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25" name="Diagrama 24">
            <a:extLst>
              <a:ext uri="{FF2B5EF4-FFF2-40B4-BE49-F238E27FC236}">
                <a16:creationId xmlns:a16="http://schemas.microsoft.com/office/drawing/2014/main" id="{6030CD6A-D43B-1DA4-798A-9B24D5C05F14}"/>
              </a:ext>
            </a:extLst>
          </p:cNvPr>
          <p:cNvGraphicFramePr/>
          <p:nvPr>
            <p:extLst>
              <p:ext uri="{D42A27DB-BD31-4B8C-83A1-F6EECF244321}">
                <p14:modId xmlns:p14="http://schemas.microsoft.com/office/powerpoint/2010/main" val="66349971"/>
              </p:ext>
            </p:extLst>
          </p:nvPr>
        </p:nvGraphicFramePr>
        <p:xfrm>
          <a:off x="7066037" y="114502"/>
          <a:ext cx="4980187" cy="5467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2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03066E-EA52-3847-892A-C08C1F15FB35}"/>
              </a:ext>
            </a:extLst>
          </p:cNvPr>
          <p:cNvPicPr>
            <a:picLocks noChangeAspect="1"/>
          </p:cNvPicPr>
          <p:nvPr/>
        </p:nvPicPr>
        <p:blipFill rotWithShape="1">
          <a:blip r:embed="rId3"/>
          <a:srcRect l="4924"/>
          <a:stretch/>
        </p:blipFill>
        <p:spPr>
          <a:xfrm>
            <a:off x="5268190" y="1077218"/>
            <a:ext cx="6923809" cy="4800416"/>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5268189" y="0"/>
            <a:ext cx="6923811"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era la raíz causante del fracaso espiritual de Israel?</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Trampas sutiles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2957806369"/>
              </p:ext>
            </p:extLst>
          </p:nvPr>
        </p:nvGraphicFramePr>
        <p:xfrm>
          <a:off x="93519" y="133847"/>
          <a:ext cx="4956463" cy="53758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515799A-D9F0-64EE-5627-2D4BEB238122}"/>
              </a:ext>
            </a:extLst>
          </p:cNvPr>
          <p:cNvPicPr>
            <a:picLocks noChangeAspect="1"/>
          </p:cNvPicPr>
          <p:nvPr/>
        </p:nvPicPr>
        <p:blipFill rotWithShape="1">
          <a:blip r:embed="rId3"/>
          <a:srcRect t="4972" b="7876"/>
          <a:stretch/>
        </p:blipFill>
        <p:spPr>
          <a:xfrm>
            <a:off x="0" y="-10901"/>
            <a:ext cx="12192000" cy="3262236"/>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93519" y="252847"/>
            <a:ext cx="4603173" cy="255454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llamado hace Dios a su pueblo que se ha vuelto espiritualmente insensible?</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Ablandando el terreno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6" name="Diagrama 5">
            <a:extLst>
              <a:ext uri="{FF2B5EF4-FFF2-40B4-BE49-F238E27FC236}">
                <a16:creationId xmlns:a16="http://schemas.microsoft.com/office/drawing/2014/main" id="{CE117624-936C-84C5-8481-11CB0835C3C6}"/>
              </a:ext>
            </a:extLst>
          </p:cNvPr>
          <p:cNvGraphicFramePr/>
          <p:nvPr>
            <p:extLst>
              <p:ext uri="{D42A27DB-BD31-4B8C-83A1-F6EECF244321}">
                <p14:modId xmlns:p14="http://schemas.microsoft.com/office/powerpoint/2010/main" val="902372311"/>
              </p:ext>
            </p:extLst>
          </p:nvPr>
        </p:nvGraphicFramePr>
        <p:xfrm>
          <a:off x="84859" y="3353882"/>
          <a:ext cx="12022281" cy="23508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uadroTexto 7">
            <a:extLst>
              <a:ext uri="{FF2B5EF4-FFF2-40B4-BE49-F238E27FC236}">
                <a16:creationId xmlns:a16="http://schemas.microsoft.com/office/drawing/2014/main" id="{E2DBFD7C-9C25-5602-401C-7DAB1EFB86A2}"/>
              </a:ext>
            </a:extLst>
          </p:cNvPr>
          <p:cNvSpPr txBox="1"/>
          <p:nvPr/>
        </p:nvSpPr>
        <p:spPr>
          <a:xfrm>
            <a:off x="8960427" y="2263787"/>
            <a:ext cx="3138054" cy="923330"/>
          </a:xfrm>
          <a:prstGeom prst="rect">
            <a:avLst/>
          </a:prstGeom>
          <a:noFill/>
        </p:spPr>
        <p:txBody>
          <a:bodyPr wrap="square">
            <a:spAutoFit/>
          </a:bodyPr>
          <a:lstStyle/>
          <a:p>
            <a:r>
              <a:rPr lang="es-ES" dirty="0">
                <a:latin typeface="Bw Modelica" panose="00000600000000000000" pitchFamily="50" charset="0"/>
              </a:rPr>
              <a:t>El “barbecho” representa el corazón endurecido por el pecado.</a:t>
            </a:r>
            <a:endParaRPr lang="es-EC" dirty="0">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A431DB60-5DE3-4C10-B9A3-17D03996497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8A1F730C-8365-409B-95C1-8AD243BD758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F6E790A4-51DE-45FB-BE56-8B8FDDDB1AC4}"/>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graphicEl>
                                              <a:dgm id="{B93DA742-A872-426E-A411-60A5FB1FD56A}"/>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0816F1E6-65DE-4EDC-9DA2-A6F68199947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93519" y="4691605"/>
            <a:ext cx="12004962"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¿Cómo revela Dios su tierno amor por su pueblo y nos extiende su mano aún en nuestra rebeldía?</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Ablandando el terreno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pic>
        <p:nvPicPr>
          <p:cNvPr id="6" name="Imagen 5">
            <a:extLst>
              <a:ext uri="{FF2B5EF4-FFF2-40B4-BE49-F238E27FC236}">
                <a16:creationId xmlns:a16="http://schemas.microsoft.com/office/drawing/2014/main" id="{762FE54D-0F31-2DDD-BC37-A325D244617D}"/>
              </a:ext>
            </a:extLst>
          </p:cNvPr>
          <p:cNvPicPr>
            <a:picLocks noChangeAspect="1"/>
          </p:cNvPicPr>
          <p:nvPr/>
        </p:nvPicPr>
        <p:blipFill rotWithShape="1">
          <a:blip r:embed="rId4"/>
          <a:srcRect l="42182"/>
          <a:stretch/>
        </p:blipFill>
        <p:spPr>
          <a:xfrm>
            <a:off x="8136082" y="0"/>
            <a:ext cx="4055918" cy="4688120"/>
          </a:xfrm>
          <a:prstGeom prst="rect">
            <a:avLst/>
          </a:prstGeom>
        </p:spPr>
      </p:pic>
      <p:graphicFrame>
        <p:nvGraphicFramePr>
          <p:cNvPr id="7" name="Diagrama 6">
            <a:extLst>
              <a:ext uri="{FF2B5EF4-FFF2-40B4-BE49-F238E27FC236}">
                <a16:creationId xmlns:a16="http://schemas.microsoft.com/office/drawing/2014/main" id="{A9C4B273-E96D-734E-A0AC-EA0EC0E754A9}"/>
              </a:ext>
            </a:extLst>
          </p:cNvPr>
          <p:cNvGraphicFramePr/>
          <p:nvPr>
            <p:extLst>
              <p:ext uri="{D42A27DB-BD31-4B8C-83A1-F6EECF244321}">
                <p14:modId xmlns:p14="http://schemas.microsoft.com/office/powerpoint/2010/main" val="3591065371"/>
              </p:ext>
            </p:extLst>
          </p:nvPr>
        </p:nvGraphicFramePr>
        <p:xfrm>
          <a:off x="93518" y="474274"/>
          <a:ext cx="8291945" cy="425038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0443B32B-3C8C-4B23-B237-7177C8199A5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C0E8A935-9D57-4874-8DA1-661E891B3A3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A0C46F4B-2000-48BA-A6C0-4919DDDEAE1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6056B60-D55C-A253-5B48-AB8BE49B3DE5}"/>
              </a:ext>
            </a:extLst>
          </p:cNvPr>
          <p:cNvPicPr>
            <a:picLocks noChangeAspect="1"/>
          </p:cNvPicPr>
          <p:nvPr/>
        </p:nvPicPr>
        <p:blipFill>
          <a:blip r:embed="rId3"/>
          <a:stretch>
            <a:fillRect/>
          </a:stretch>
        </p:blipFill>
        <p:spPr>
          <a:xfrm>
            <a:off x="8302337" y="-1"/>
            <a:ext cx="3889664" cy="5829197"/>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86919" y="40495"/>
            <a:ext cx="821541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ilustra la profundidad de la misericordia de Dios?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3" name="Diagrama 2">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548981919"/>
              </p:ext>
            </p:extLst>
          </p:nvPr>
        </p:nvGraphicFramePr>
        <p:xfrm>
          <a:off x="61890" y="1414024"/>
          <a:ext cx="7780822" cy="4357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poco más de tiempo…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AB02AC6D-BAB9-B989-7E3E-577BE84B0429}"/>
              </a:ext>
            </a:extLst>
          </p:cNvPr>
          <p:cNvPicPr>
            <a:picLocks noChangeAspect="1"/>
          </p:cNvPicPr>
          <p:nvPr/>
        </p:nvPicPr>
        <p:blipFill>
          <a:blip r:embed="rId3"/>
          <a:stretch>
            <a:fillRect/>
          </a:stretch>
        </p:blipFill>
        <p:spPr>
          <a:xfrm>
            <a:off x="0" y="1569660"/>
            <a:ext cx="6273736" cy="437076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9095" y="0"/>
            <a:ext cx="6996545" cy="1569660"/>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Dios usa profetas y cómo son cruciales para la restauración espiritual?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poco más de tiempo…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053094"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9" name="Diagrama 8">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076902387"/>
              </p:ext>
            </p:extLst>
          </p:nvPr>
        </p:nvGraphicFramePr>
        <p:xfrm>
          <a:off x="6841735" y="258503"/>
          <a:ext cx="5056336" cy="53409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3C4DF91-6D1E-2074-B40E-45B96F1F5599}"/>
              </a:ext>
            </a:extLst>
          </p:cNvPr>
          <p:cNvPicPr>
            <a:picLocks noChangeAspect="1"/>
          </p:cNvPicPr>
          <p:nvPr/>
        </p:nvPicPr>
        <p:blipFill>
          <a:blip r:embed="rId3"/>
          <a:stretch>
            <a:fillRect/>
          </a:stretch>
        </p:blipFill>
        <p:spPr>
          <a:xfrm>
            <a:off x="-20260" y="-3049"/>
            <a:ext cx="12212260" cy="6875503"/>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6218" y="123828"/>
            <a:ext cx="6136374" cy="1569660"/>
          </a:xfrm>
          <a:prstGeom prst="rect">
            <a:avLst/>
          </a:prstGeom>
          <a:noFill/>
        </p:spPr>
        <p:txBody>
          <a:bodyPr wrap="square">
            <a:spAutoFit/>
          </a:bodyPr>
          <a:lstStyle/>
          <a:p>
            <a:pPr lvl="0">
              <a:tabLst>
                <a:tab pos="1435100" algn="l"/>
                <a:tab pos="3771900" algn="l"/>
              </a:tabLst>
            </a:pPr>
            <a:r>
              <a:rPr lang="es-ES" sz="3200" dirty="0">
                <a:solidFill>
                  <a:schemeClr val="bg1"/>
                </a:solidFill>
                <a:latin typeface="Noto Sans ExtBd" panose="020B0902040504020204" pitchFamily="34"/>
                <a:ea typeface="Noto Sans ExtBd" panose="020B0902040504020204" pitchFamily="34"/>
                <a:cs typeface="Noto Sans ExtBd" panose="020B0902040504020204" pitchFamily="34"/>
              </a:rPr>
              <a:t>Aún en el trágico final de Israel, ¿qué muestra que Dios es justo?</a:t>
            </a:r>
            <a:endParaRPr lang="es-EC" sz="3200" dirty="0">
              <a:ln w="0"/>
              <a:solidFill>
                <a:schemeClr val="bg1"/>
              </a:solidFill>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poco más de tiempo…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2" name="Diagrama 11">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2628598576"/>
              </p:ext>
            </p:extLst>
          </p:nvPr>
        </p:nvGraphicFramePr>
        <p:xfrm>
          <a:off x="6421582" y="424573"/>
          <a:ext cx="5392882" cy="4791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E456D07-3F00-0AD9-3D8C-5E3EAF98B70C}"/>
              </a:ext>
            </a:extLst>
          </p:cNvPr>
          <p:cNvPicPr>
            <a:picLocks noChangeAspect="1"/>
          </p:cNvPicPr>
          <p:nvPr/>
        </p:nvPicPr>
        <p:blipFill rotWithShape="1">
          <a:blip r:embed="rId3"/>
          <a:srcRect l="25529"/>
          <a:stretch/>
        </p:blipFill>
        <p:spPr>
          <a:xfrm>
            <a:off x="0" y="-1"/>
            <a:ext cx="6758388" cy="453759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82892" y="4537591"/>
            <a:ext cx="621399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ilustra Jesús el final de su pueblo como nación?</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¿Marchito o floreciente?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1" name="Diagrama 10">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50764081"/>
              </p:ext>
            </p:extLst>
          </p:nvPr>
        </p:nvGraphicFramePr>
        <p:xfrm>
          <a:off x="6279808" y="166765"/>
          <a:ext cx="5729325" cy="53284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8ECF875F-284A-31BE-D3CA-AA57038B8738}"/>
              </a:ext>
            </a:extLst>
          </p:cNvPr>
          <p:cNvPicPr>
            <a:picLocks noChangeAspect="1"/>
          </p:cNvPicPr>
          <p:nvPr/>
        </p:nvPicPr>
        <p:blipFill rotWithShape="1">
          <a:blip r:embed="rId3"/>
          <a:srcRect l="24988"/>
          <a:stretch/>
        </p:blipFill>
        <p:spPr>
          <a:xfrm>
            <a:off x="6826826" y="1077218"/>
            <a:ext cx="5365173" cy="4765763"/>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9" y="0"/>
            <a:ext cx="1209848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finaliza el libro de Oseas resaltando la esperanza de Dios, su sanidad y el llamado a la sabiduría?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¿Marchito o floreciente?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8" name="Diagrama 7">
            <a:extLst>
              <a:ext uri="{FF2B5EF4-FFF2-40B4-BE49-F238E27FC236}">
                <a16:creationId xmlns:a16="http://schemas.microsoft.com/office/drawing/2014/main" id="{BE1A460B-76B6-FC11-50A4-C10D4F678C13}"/>
              </a:ext>
            </a:extLst>
          </p:cNvPr>
          <p:cNvGraphicFramePr/>
          <p:nvPr>
            <p:extLst>
              <p:ext uri="{D42A27DB-BD31-4B8C-83A1-F6EECF244321}">
                <p14:modId xmlns:p14="http://schemas.microsoft.com/office/powerpoint/2010/main" val="1522926162"/>
              </p:ext>
            </p:extLst>
          </p:nvPr>
        </p:nvGraphicFramePr>
        <p:xfrm>
          <a:off x="97686" y="1221104"/>
          <a:ext cx="6646014" cy="44157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97B5C763-412E-4B29-AA78-FAD1AF27B57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D79BB84-1C4F-4D30-B84E-BDD99DE27A3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716B3247-E160-4316-A579-EE46699FEB5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B652EF92-DF0E-471F-B084-40FD6BC4295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69581" y="381783"/>
            <a:ext cx="2464749"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Ser bendecido o cortado por Dios depende de la respuesta del corazón a su gracia</a:t>
            </a:r>
            <a:r>
              <a:rPr lang="es-EC" sz="2000" dirty="0">
                <a:solidFill>
                  <a:schemeClr val="tx1"/>
                </a:solidFill>
                <a:latin typeface="Eras Demi ITC" panose="020B0805030504020804" pitchFamily="34" charset="0"/>
              </a:rPr>
              <a:t>; </a:t>
            </a:r>
            <a:r>
              <a:rPr lang="es-ES" sz="2000" dirty="0">
                <a:solidFill>
                  <a:schemeClr val="tx1"/>
                </a:solidFill>
                <a:latin typeface="Eras Demi ITC" panose="020B0805030504020804" pitchFamily="34" charset="0"/>
              </a:rPr>
              <a:t>así, Dios no actúa arbitrariamente, sino que respeta la decisión humana, permitiendo que cada uno experimente las consecuencias de aceptarlo o rechazarlo.</a:t>
            </a:r>
          </a:p>
        </p:txBody>
      </p:sp>
      <p:sp>
        <p:nvSpPr>
          <p:cNvPr id="22" name="Rectángulo: esquinas superiores redondeadas 21"/>
          <p:cNvSpPr/>
          <p:nvPr/>
        </p:nvSpPr>
        <p:spPr>
          <a:xfrm>
            <a:off x="37408" y="381783"/>
            <a:ext cx="243832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Los “días de retribución” revelan que cuando se menosprecia la gracia y se desprecia la corrección divina, llega el momento en que el ser humano cosecha las consecuencias de sus propias decisiones.</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2"/>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3"/>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12734" y="381783"/>
            <a:ext cx="231897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trampas sutiles del enemigo actúan de manera casi imperceptible, desviando el corazón de Dios mediante el orgullo, la autosuficiencia, la crítica y la religión superficial, y finalmente llevando al alma a la ruina.</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4"/>
          <a:srcRect t="28617" r="29360" b="12577"/>
          <a:stretch/>
        </p:blipFill>
        <p:spPr>
          <a:xfrm>
            <a:off x="2393376" y="6224"/>
            <a:ext cx="521095" cy="598715"/>
          </a:xfrm>
          <a:prstGeom prst="rect">
            <a:avLst/>
          </a:prstGeom>
        </p:spPr>
      </p:pic>
      <p:sp>
        <p:nvSpPr>
          <p:cNvPr id="24" name="Rectángulo: esquinas superiores redondeadas 23"/>
          <p:cNvSpPr/>
          <p:nvPr/>
        </p:nvSpPr>
        <p:spPr>
          <a:xfrm>
            <a:off x="4864135" y="381783"/>
            <a:ext cx="2390746"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Ablandar el terreno del corazón es una obra indispensable para la restauración espiritual, pues implica romper la dureza producida por el pecado para que el corazón se vuelva receptivo a la acción del Espíritu Santo.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5"/>
          <a:srcRect t="26439" r="396" b="13325"/>
          <a:stretch/>
        </p:blipFill>
        <p:spPr>
          <a:xfrm>
            <a:off x="4799276" y="-486"/>
            <a:ext cx="570800" cy="609601"/>
          </a:xfrm>
          <a:prstGeom prst="rect">
            <a:avLst/>
          </a:prstGeom>
        </p:spPr>
      </p:pic>
      <p:sp>
        <p:nvSpPr>
          <p:cNvPr id="25" name="Rectángulo: esquinas superiores redondeadas 24"/>
          <p:cNvSpPr/>
          <p:nvPr/>
        </p:nvSpPr>
        <p:spPr>
          <a:xfrm>
            <a:off x="7291878" y="381783"/>
            <a:ext cx="2340706"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Aun cuando la esterilidad espiritual es evidente, Dios trabaja con amor en el corazón humano, esperando fruto, demostrando que su mayor deseo no es destruir, sino salvar y restaurar.</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6"/>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9149" y="3166730"/>
            <a:ext cx="6358318" cy="2400657"/>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responder a su misericordia, abandonar toda indiferencia espiritual y cultivar un corazón agradecido y obediente!</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426444"/>
            <a:ext cx="6358318" cy="2585323"/>
          </a:xfrm>
          <a:prstGeom prst="rect">
            <a:avLst/>
          </a:prstGeom>
        </p:spPr>
        <p:txBody>
          <a:bodyPr wrap="square">
            <a:spAutoFit/>
          </a:bodyPr>
          <a:lstStyle/>
          <a:p>
            <a:pPr algn="ctr"/>
            <a:r>
              <a:rPr lang="es-ES" sz="2700" dirty="0">
                <a:solidFill>
                  <a:schemeClr val="accent2">
                    <a:lumMod val="75000"/>
                  </a:schemeClr>
                </a:solidFill>
                <a:latin typeface="Eras Bold ITC" panose="020B0907030504020204" pitchFamily="34" charset="0"/>
              </a:rPr>
              <a:t>Creo que la misericordia divina es más profunda que mi culpa, pero también creo que cada luz rechazada trae consecuencias. Dios siempre advierte antes de permitir la cosecha de mis decisiones.</a:t>
            </a:r>
            <a:endParaRPr lang="es-MX" sz="27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1265004</TotalTime>
  <Words>1412</Words>
  <Application>Microsoft Office PowerPoint</Application>
  <PresentationFormat>Panorámica</PresentationFormat>
  <Paragraphs>124</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9715</cp:revision>
  <dcterms:created xsi:type="dcterms:W3CDTF">2017-06-02T15:34:13Z</dcterms:created>
  <dcterms:modified xsi:type="dcterms:W3CDTF">2026-01-22T03:23:33Z</dcterms:modified>
</cp:coreProperties>
</file>