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50" r:id="rId10"/>
    <p:sldId id="558" r:id="rId11"/>
    <p:sldId id="538" r:id="rId12"/>
    <p:sldId id="565" r:id="rId13"/>
    <p:sldId id="566" r:id="rId14"/>
    <p:sldId id="567" r:id="rId15"/>
    <p:sldId id="568" r:id="rId16"/>
    <p:sldId id="569" r:id="rId17"/>
    <p:sldId id="570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74" d="100"/>
          <a:sy n="74" d="100"/>
        </p:scale>
        <p:origin x="955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permite un zarandeo, o tiempo de prueba mediante el cual se separa lo genuino de lo falso, con el propósito de dejar finalmente una iglesia limpia y santa…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…este zarandeo es motivado por el mensaje dirigido a la iglesia de </a:t>
          </a:r>
          <a:r>
            <a:rPr lang="es-ES" sz="2200" dirty="0" err="1">
              <a:latin typeface="Bw Modelica" panose="00000600000000000000" pitchFamily="50" charset="0"/>
            </a:rPr>
            <a:t>Laodicea</a:t>
          </a:r>
          <a:r>
            <a:rPr lang="es-ES" sz="2200" dirty="0">
              <a:latin typeface="Bw Modelica" panose="00000600000000000000" pitchFamily="50" charset="0"/>
            </a:rPr>
            <a:t>, el cual confronta el orgullo espiritual, la tibieza y la autosuficiencia…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…ante este llamado directo, algunos aceptan el consejo, mientras otros lo rechazan y se apartan voluntariamente, y así se produce la separación.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73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610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500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ensalzamiento propio es un elemento peligroso que, si no se vigila, domina pensamientos y acciones, por eso Dios interviene…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…lo hace mediante pruebas, reprensiones directas, llamados al arrepentimiento o permitiendo que las consecuencias naturales del orgullo se manifiesten…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su propósito al intervenir es que el alma reconozca su verdadera condición y así llevarlo a la humildad y arrepentimiento.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73624" custScaleY="171701"/>
      <dgm:spPr/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73624" custScaleY="175601"/>
      <dgm:spPr/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73624" custScaleY="175563"/>
      <dgm:spPr/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Nínive era una ciudad poderosa, malvada, símbolo de orgullo y violencia; sin embargo, Dios deseaba advertirla y ofrecerle oportunidad de arrepentimiento…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profeta Jonás fue elegido para esto, pero ante este llamado, huyó, pues desde una perspectiva humana dudó de la viabilidad de la misión.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3"/>
      <dgm:spPr/>
    </dgm:pt>
    <dgm:pt modelId="{C16FA311-1A6B-41BD-8920-954F5966D096}" type="pres">
      <dgm:prSet presAssocID="{CCDB600E-6853-400B-9F3A-E1C9CB4AB78F}" presName="ParentText" presStyleLbl="revTx" presStyleIdx="0" presStyleCnt="2" custScaleX="107312" custLinFactNeighborX="3377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3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3"/>
      <dgm:spPr/>
    </dgm:pt>
    <dgm:pt modelId="{05920144-7703-48CD-9EF6-A3C34B616019}" type="pres">
      <dgm:prSet presAssocID="{B1530D3C-0750-46D8-AAE7-A2C0F840A60D}" presName="ParentText" presStyleLbl="revTx" presStyleIdx="1" presStyleCnt="2" custScaleX="100705" custLinFactNeighborX="-723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Jonás intentó huir de su deber, pero Dios permitió una tormenta que reveló su error; así, en su amor, estorbó su camino para impedir que se alejara más de su voluntad…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 también Dios revela su amor estorbando nuestro camino cuando, al apartarnos de su voluntad, permite circunstancias difíciles que nos detienen y confrontan.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omnipotencia de Dios se manifestó claramente cuando, después de que los marineros arrojaron a Jonás al mar, la furiosa tempestad cesó de inmediato...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…ante esta evidencia innegable del poder divino, los navegantes temieron en gran manera a Jehová, ofrecieron sacrificio e hicieron votos.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Jonás reconoció que había descendido hasta “los cimientos de los montes” y que su vida estaba cercana a la sepultura…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…en su oración, no justificó su conducta ni culpó a otros; reconoció la intervención divina y pasó de huir de Dios a someterse a Él…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…Dios respondió con misericordia, librándolo milagrosamente y concediéndole una nueva oportunidad.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158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Después de su arrepentimiento, Jonás </a:t>
          </a:r>
          <a:r>
            <a:rPr lang="es-ES" sz="2200" dirty="0">
              <a:latin typeface="Bw Modelica" panose="00000600000000000000" pitchFamily="50" charset="0"/>
            </a:rPr>
            <a:t>obedeció sin vacilar y fue a Nínive conforme al mandato divino…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 manera semejante, Juan Marcos, quien en un momento anterior había abandonado la obra misionera, recibió otra oportunidad y se convirtió en un obrero útil para el Señor.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5222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4367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Jonás entró en Nínive, una ciudad grande, violenta y profundamente impía, y comenzó a proclamar sin temor…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…no suavizó el mensaje ni lo adaptó para evitar rechazo, proclamó exactamente la advertencia que Dios le había ordenado pregonar…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…en el tiempo del fin, el pueblo de Dios está llamado a proclamar mensajes solemnes con valentía, sin negociar la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28211" custScaleY="165845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28211" custScaleY="165845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28211" custScaleY="165845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bendijo el trabajo de Jonás de tal manera que produjo un arrepentimiento masivo en Nínive, desde el mayor hasta el menor creyeron en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 decisión debería despertarnos pensando en que si una ciudad pagana, violenta y sin la luz plena de la verdad respondió con tanta prontitud a una sola advertencia…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…¿cuánto más debería hacerlo el pueblo que posee mayor luz profética?, cuando Dios envía un mensaje es tiempo de humillarnos y actuar antes que el tiempo de gracia se cierre.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943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858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725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2003B54-7FA6-4835-AB1F-EEF3CC4CB81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E564C40-6397-40A5-B5FF-59D762F3E8D8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Después de que Dios perdonó a Nínive al ver su arrepentimiento, Jonás no se alegró; por el contrario, se apesadumbró en extremo, y se enojó…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D4DB84B-DF35-48D1-99CA-92EA0252F239}" type="parTrans" cxnId="{2E713C07-99DD-46D4-9023-022C9E4D3D2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805FD238-8885-45C3-8ED3-956AF588A9B5}" type="sibTrans" cxnId="{2E713C07-99DD-46D4-9023-022C9E4D3D2E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FE877871-728A-42B8-A904-AB252D442B54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…allí su fragilidad quedó en evidencia, porque permitió que el orgullo y el temor por su reputación prevalecieran sobre el gozo por la salvación de Nínive.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C7F968-12EC-44C1-B21D-62617E57D968}" type="parTrans" cxnId="{1CDC18E9-8E93-4D8C-8903-2FAE8B0E428F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0D36AB17-F0E8-4065-A10E-2710691CEA11}" type="sibTrans" cxnId="{1CDC18E9-8E93-4D8C-8903-2FAE8B0E428F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1EA905EC-70A8-4FE9-9693-9ADEEFD42A0E}" type="pres">
      <dgm:prSet presAssocID="{62003B54-7FA6-4835-AB1F-EEF3CC4CB81F}" presName="linear" presStyleCnt="0">
        <dgm:presLayoutVars>
          <dgm:dir/>
          <dgm:animLvl val="lvl"/>
          <dgm:resizeHandles val="exact"/>
        </dgm:presLayoutVars>
      </dgm:prSet>
      <dgm:spPr/>
    </dgm:pt>
    <dgm:pt modelId="{EDE9F75E-E0A3-4B68-AEEF-853F1353661C}" type="pres">
      <dgm:prSet presAssocID="{3E564C40-6397-40A5-B5FF-59D762F3E8D8}" presName="parentLin" presStyleCnt="0"/>
      <dgm:spPr/>
    </dgm:pt>
    <dgm:pt modelId="{34C6F3D5-A87A-4866-BDF9-A91CA5AB7494}" type="pres">
      <dgm:prSet presAssocID="{3E564C40-6397-40A5-B5FF-59D762F3E8D8}" presName="parentLeftMargin" presStyleLbl="node1" presStyleIdx="0" presStyleCnt="2"/>
      <dgm:spPr/>
    </dgm:pt>
    <dgm:pt modelId="{97B5C763-412E-4B29-AA78-FAD1AF27B57F}" type="pres">
      <dgm:prSet presAssocID="{3E564C40-6397-40A5-B5FF-59D762F3E8D8}" presName="parentText" presStyleLbl="node1" presStyleIdx="0" presStyleCnt="2" custScaleX="134950" custScaleY="107524" custLinFactNeighborX="-49147">
        <dgm:presLayoutVars>
          <dgm:chMax val="0"/>
          <dgm:bulletEnabled val="1"/>
        </dgm:presLayoutVars>
      </dgm:prSet>
      <dgm:spPr/>
    </dgm:pt>
    <dgm:pt modelId="{6A8933AA-10A7-4985-9B11-6174D2918F31}" type="pres">
      <dgm:prSet presAssocID="{3E564C40-6397-40A5-B5FF-59D762F3E8D8}" presName="negativeSpace" presStyleCnt="0"/>
      <dgm:spPr/>
    </dgm:pt>
    <dgm:pt modelId="{BD79BB84-1C4F-4D30-B84E-BDD99DE27A3A}" type="pres">
      <dgm:prSet presAssocID="{3E564C40-6397-40A5-B5FF-59D762F3E8D8}" presName="childText" presStyleLbl="conFgAcc1" presStyleIdx="0" presStyleCnt="2">
        <dgm:presLayoutVars>
          <dgm:bulletEnabled val="1"/>
        </dgm:presLayoutVars>
      </dgm:prSet>
      <dgm:spPr/>
    </dgm:pt>
    <dgm:pt modelId="{6B499742-607F-4CCC-8E30-74B4182B4E8C}" type="pres">
      <dgm:prSet presAssocID="{805FD238-8885-45C3-8ED3-956AF588A9B5}" presName="spaceBetweenRectangles" presStyleCnt="0"/>
      <dgm:spPr/>
    </dgm:pt>
    <dgm:pt modelId="{28C63236-44E0-4328-89D6-08761C64753B}" type="pres">
      <dgm:prSet presAssocID="{FE877871-728A-42B8-A904-AB252D442B54}" presName="parentLin" presStyleCnt="0"/>
      <dgm:spPr/>
    </dgm:pt>
    <dgm:pt modelId="{DE045F93-2613-4C6D-BF84-AEC64E29B94D}" type="pres">
      <dgm:prSet presAssocID="{FE877871-728A-42B8-A904-AB252D442B54}" presName="parentLeftMargin" presStyleLbl="node1" presStyleIdx="0" presStyleCnt="2"/>
      <dgm:spPr/>
    </dgm:pt>
    <dgm:pt modelId="{716B3247-E160-4316-A579-EE46699FEB52}" type="pres">
      <dgm:prSet presAssocID="{FE877871-728A-42B8-A904-AB252D442B54}" presName="parentText" presStyleLbl="node1" presStyleIdx="1" presStyleCnt="2" custScaleX="134950" custScaleY="108145" custLinFactNeighborX="-49147">
        <dgm:presLayoutVars>
          <dgm:chMax val="0"/>
          <dgm:bulletEnabled val="1"/>
        </dgm:presLayoutVars>
      </dgm:prSet>
      <dgm:spPr/>
    </dgm:pt>
    <dgm:pt modelId="{5D54128A-0F9F-4E7C-9435-EF5156208CCC}" type="pres">
      <dgm:prSet presAssocID="{FE877871-728A-42B8-A904-AB252D442B54}" presName="negativeSpace" presStyleCnt="0"/>
      <dgm:spPr/>
    </dgm:pt>
    <dgm:pt modelId="{B652EF92-DF0E-471F-B084-40FD6BC42950}" type="pres">
      <dgm:prSet presAssocID="{FE877871-728A-42B8-A904-AB252D442B5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E713C07-99DD-46D4-9023-022C9E4D3D2E}" srcId="{62003B54-7FA6-4835-AB1F-EEF3CC4CB81F}" destId="{3E564C40-6397-40A5-B5FF-59D762F3E8D8}" srcOrd="0" destOrd="0" parTransId="{BD4DB84B-DF35-48D1-99CA-92EA0252F239}" sibTransId="{805FD238-8885-45C3-8ED3-956AF588A9B5}"/>
    <dgm:cxn modelId="{A444B967-AB72-4322-86B9-4DBE8C6DCBCC}" type="presOf" srcId="{FE877871-728A-42B8-A904-AB252D442B54}" destId="{DE045F93-2613-4C6D-BF84-AEC64E29B94D}" srcOrd="0" destOrd="0" presId="urn:microsoft.com/office/officeart/2005/8/layout/list1"/>
    <dgm:cxn modelId="{3CD49C6C-D78F-4FCE-967D-0061526AEA58}" type="presOf" srcId="{62003B54-7FA6-4835-AB1F-EEF3CC4CB81F}" destId="{1EA905EC-70A8-4FE9-9693-9ADEEFD42A0E}" srcOrd="0" destOrd="0" presId="urn:microsoft.com/office/officeart/2005/8/layout/list1"/>
    <dgm:cxn modelId="{612AEE8E-21CD-41FB-ACBD-503CD506AD07}" type="presOf" srcId="{FE877871-728A-42B8-A904-AB252D442B54}" destId="{716B3247-E160-4316-A579-EE46699FEB52}" srcOrd="1" destOrd="0" presId="urn:microsoft.com/office/officeart/2005/8/layout/list1"/>
    <dgm:cxn modelId="{88764291-09CF-42CA-810B-C971130C45EC}" type="presOf" srcId="{3E564C40-6397-40A5-B5FF-59D762F3E8D8}" destId="{97B5C763-412E-4B29-AA78-FAD1AF27B57F}" srcOrd="1" destOrd="0" presId="urn:microsoft.com/office/officeart/2005/8/layout/list1"/>
    <dgm:cxn modelId="{ABB912C1-CDE0-40D5-B427-1F2E1C0C87EC}" type="presOf" srcId="{3E564C40-6397-40A5-B5FF-59D762F3E8D8}" destId="{34C6F3D5-A87A-4866-BDF9-A91CA5AB7494}" srcOrd="0" destOrd="0" presId="urn:microsoft.com/office/officeart/2005/8/layout/list1"/>
    <dgm:cxn modelId="{1CDC18E9-8E93-4D8C-8903-2FAE8B0E428F}" srcId="{62003B54-7FA6-4835-AB1F-EEF3CC4CB81F}" destId="{FE877871-728A-42B8-A904-AB252D442B54}" srcOrd="1" destOrd="0" parTransId="{73C7F968-12EC-44C1-B21D-62617E57D968}" sibTransId="{0D36AB17-F0E8-4065-A10E-2710691CEA11}"/>
    <dgm:cxn modelId="{04A5EE71-34B5-44F2-AF27-5D618A7653C4}" type="presParOf" srcId="{1EA905EC-70A8-4FE9-9693-9ADEEFD42A0E}" destId="{EDE9F75E-E0A3-4B68-AEEF-853F1353661C}" srcOrd="0" destOrd="0" presId="urn:microsoft.com/office/officeart/2005/8/layout/list1"/>
    <dgm:cxn modelId="{B64E65ED-5549-46BC-A3FD-622975324D00}" type="presParOf" srcId="{EDE9F75E-E0A3-4B68-AEEF-853F1353661C}" destId="{34C6F3D5-A87A-4866-BDF9-A91CA5AB7494}" srcOrd="0" destOrd="0" presId="urn:microsoft.com/office/officeart/2005/8/layout/list1"/>
    <dgm:cxn modelId="{A0E74462-1012-44E5-B5D4-925DEB7CE0D9}" type="presParOf" srcId="{EDE9F75E-E0A3-4B68-AEEF-853F1353661C}" destId="{97B5C763-412E-4B29-AA78-FAD1AF27B57F}" srcOrd="1" destOrd="0" presId="urn:microsoft.com/office/officeart/2005/8/layout/list1"/>
    <dgm:cxn modelId="{4F75F758-5B7C-4555-B406-8408C769FAB7}" type="presParOf" srcId="{1EA905EC-70A8-4FE9-9693-9ADEEFD42A0E}" destId="{6A8933AA-10A7-4985-9B11-6174D2918F31}" srcOrd="1" destOrd="0" presId="urn:microsoft.com/office/officeart/2005/8/layout/list1"/>
    <dgm:cxn modelId="{BD901141-EAE3-4182-879E-53B4F7A8DFF9}" type="presParOf" srcId="{1EA905EC-70A8-4FE9-9693-9ADEEFD42A0E}" destId="{BD79BB84-1C4F-4D30-B84E-BDD99DE27A3A}" srcOrd="2" destOrd="0" presId="urn:microsoft.com/office/officeart/2005/8/layout/list1"/>
    <dgm:cxn modelId="{B25A56BC-2676-494C-9CCC-F1EE82A3D907}" type="presParOf" srcId="{1EA905EC-70A8-4FE9-9693-9ADEEFD42A0E}" destId="{6B499742-607F-4CCC-8E30-74B4182B4E8C}" srcOrd="3" destOrd="0" presId="urn:microsoft.com/office/officeart/2005/8/layout/list1"/>
    <dgm:cxn modelId="{6EBFBA35-62E0-40BE-B2F3-A0AFAF06F992}" type="presParOf" srcId="{1EA905EC-70A8-4FE9-9693-9ADEEFD42A0E}" destId="{28C63236-44E0-4328-89D6-08761C64753B}" srcOrd="4" destOrd="0" presId="urn:microsoft.com/office/officeart/2005/8/layout/list1"/>
    <dgm:cxn modelId="{572B0009-CD3D-4E56-8BAA-C41DB5B8DA5A}" type="presParOf" srcId="{28C63236-44E0-4328-89D6-08761C64753B}" destId="{DE045F93-2613-4C6D-BF84-AEC64E29B94D}" srcOrd="0" destOrd="0" presId="urn:microsoft.com/office/officeart/2005/8/layout/list1"/>
    <dgm:cxn modelId="{62DD29BD-088C-402F-9D43-D8F883F304DB}" type="presParOf" srcId="{28C63236-44E0-4328-89D6-08761C64753B}" destId="{716B3247-E160-4316-A579-EE46699FEB52}" srcOrd="1" destOrd="0" presId="urn:microsoft.com/office/officeart/2005/8/layout/list1"/>
    <dgm:cxn modelId="{FF1F567D-1A04-49D2-B573-55608E01E653}" type="presParOf" srcId="{1EA905EC-70A8-4FE9-9693-9ADEEFD42A0E}" destId="{5D54128A-0F9F-4E7C-9435-EF5156208CCC}" srcOrd="5" destOrd="0" presId="urn:microsoft.com/office/officeart/2005/8/layout/list1"/>
    <dgm:cxn modelId="{0199A501-E274-4F3C-A7C3-AFD4DF686406}" type="presParOf" srcId="{1EA905EC-70A8-4FE9-9693-9ADEEFD42A0E}" destId="{B652EF92-DF0E-471F-B084-40FD6BC4295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75F4462-7E3B-4751-A758-C2326145EC26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94D6915-971A-4A8F-B17B-54E0AD1BF92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regocijarnos porque su arrepentimiento refleja la compasión y el propósito redentor de Dios, quien no quiere que ninguno perezca…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10507F-F4EA-4FCF-A777-77BD278B8BB4}" type="par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2E0569C-B931-49E2-9BCD-9B0F1FA96217}" type="sib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4E24135-03D9-4250-81B0-24D5A01290C2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…también hoy, en las ciudades más impías el Señor tiene corazones dispuestos a responder a su gracia, por tanto, no hay que desalentarse, sino compartir las buenas nuevas con gozo.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2B109AE-292D-415A-8BA1-FEE8FDE5E712}" type="par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C21D9F-A5DE-466C-BA64-AB58D58F2516}" type="sib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1D3FB6-4CB1-47A0-958A-9DC97D311F08}" type="pres">
      <dgm:prSet presAssocID="{A75F4462-7E3B-4751-A758-C2326145EC26}" presName="CompostProcess" presStyleCnt="0">
        <dgm:presLayoutVars>
          <dgm:dir val="rev"/>
          <dgm:resizeHandles val="exact"/>
        </dgm:presLayoutVars>
      </dgm:prSet>
      <dgm:spPr/>
    </dgm:pt>
    <dgm:pt modelId="{0443B32B-3C8C-4B23-B237-7177C8199A50}" type="pres">
      <dgm:prSet presAssocID="{A75F4462-7E3B-4751-A758-C2326145EC26}" presName="arrow" presStyleLbl="bgShp" presStyleIdx="0" presStyleCnt="1" custScaleX="117647"/>
      <dgm:spPr/>
    </dgm:pt>
    <dgm:pt modelId="{8EB30615-8783-4938-B959-D8E8EFF64ECC}" type="pres">
      <dgm:prSet presAssocID="{A75F4462-7E3B-4751-A758-C2326145EC26}" presName="linearProcess" presStyleCnt="0"/>
      <dgm:spPr/>
    </dgm:pt>
    <dgm:pt modelId="{C0E8A935-9D57-4874-8DA1-661E891B3A33}" type="pres">
      <dgm:prSet presAssocID="{794D6915-971A-4A8F-B17B-54E0AD1BF921}" presName="textNode" presStyleLbl="node1" presStyleIdx="0" presStyleCnt="2" custScaleX="112137" custScaleY="132313" custLinFactNeighborX="33341">
        <dgm:presLayoutVars>
          <dgm:bulletEnabled val="1"/>
        </dgm:presLayoutVars>
      </dgm:prSet>
      <dgm:spPr/>
    </dgm:pt>
    <dgm:pt modelId="{06002B79-A4C6-4C81-90A0-BB222BAF8F93}" type="pres">
      <dgm:prSet presAssocID="{82E0569C-B931-49E2-9BCD-9B0F1FA96217}" presName="sibTrans" presStyleCnt="0"/>
      <dgm:spPr/>
    </dgm:pt>
    <dgm:pt modelId="{A0C46F4B-2000-48BA-A6C0-4919DDDEAE15}" type="pres">
      <dgm:prSet presAssocID="{14E24135-03D9-4250-81B0-24D5A01290C2}" presName="textNode" presStyleLbl="node1" presStyleIdx="1" presStyleCnt="2" custScaleX="119155" custScaleY="132313" custLinFactNeighborX="-47308">
        <dgm:presLayoutVars>
          <dgm:bulletEnabled val="1"/>
        </dgm:presLayoutVars>
      </dgm:prSet>
      <dgm:spPr/>
    </dgm:pt>
  </dgm:ptLst>
  <dgm:cxnLst>
    <dgm:cxn modelId="{30CAD606-EFC5-4962-9D69-97D1E3F9523F}" type="presOf" srcId="{14E24135-03D9-4250-81B0-24D5A01290C2}" destId="{A0C46F4B-2000-48BA-A6C0-4919DDDEAE15}" srcOrd="0" destOrd="0" presId="urn:microsoft.com/office/officeart/2005/8/layout/hProcess9"/>
    <dgm:cxn modelId="{7D27F22E-7949-4F50-ACAE-EB7C9D01CE02}" srcId="{A75F4462-7E3B-4751-A758-C2326145EC26}" destId="{14E24135-03D9-4250-81B0-24D5A01290C2}" srcOrd="1" destOrd="0" parTransId="{32B109AE-292D-415A-8BA1-FEE8FDE5E712}" sibTransId="{87C21D9F-A5DE-466C-BA64-AB58D58F2516}"/>
    <dgm:cxn modelId="{28757232-5F83-4D2A-A143-758B34B29DD9}" type="presOf" srcId="{A75F4462-7E3B-4751-A758-C2326145EC26}" destId="{401D3FB6-4CB1-47A0-958A-9DC97D311F08}" srcOrd="0" destOrd="0" presId="urn:microsoft.com/office/officeart/2005/8/layout/hProcess9"/>
    <dgm:cxn modelId="{601A8B5D-5F09-4096-BA35-1B995F67219E}" type="presOf" srcId="{794D6915-971A-4A8F-B17B-54E0AD1BF921}" destId="{C0E8A935-9D57-4874-8DA1-661E891B3A33}" srcOrd="0" destOrd="0" presId="urn:microsoft.com/office/officeart/2005/8/layout/hProcess9"/>
    <dgm:cxn modelId="{A8134A98-ACA4-4AD7-AE26-BFF736640A2A}" srcId="{A75F4462-7E3B-4751-A758-C2326145EC26}" destId="{794D6915-971A-4A8F-B17B-54E0AD1BF921}" srcOrd="0" destOrd="0" parTransId="{1010507F-F4EA-4FCF-A777-77BD278B8BB4}" sibTransId="{82E0569C-B931-49E2-9BCD-9B0F1FA96217}"/>
    <dgm:cxn modelId="{FA91996E-3919-46BC-B198-069FAC1B43DE}" type="presParOf" srcId="{401D3FB6-4CB1-47A0-958A-9DC97D311F08}" destId="{0443B32B-3C8C-4B23-B237-7177C8199A50}" srcOrd="0" destOrd="0" presId="urn:microsoft.com/office/officeart/2005/8/layout/hProcess9"/>
    <dgm:cxn modelId="{228EEE4C-EB16-4E75-96FF-128874890CD3}" type="presParOf" srcId="{401D3FB6-4CB1-47A0-958A-9DC97D311F08}" destId="{8EB30615-8783-4938-B959-D8E8EFF64ECC}" srcOrd="1" destOrd="0" presId="urn:microsoft.com/office/officeart/2005/8/layout/hProcess9"/>
    <dgm:cxn modelId="{D496F07C-8C44-492A-A9EB-6689F289BC32}" type="presParOf" srcId="{8EB30615-8783-4938-B959-D8E8EFF64ECC}" destId="{C0E8A935-9D57-4874-8DA1-661E891B3A33}" srcOrd="0" destOrd="0" presId="urn:microsoft.com/office/officeart/2005/8/layout/hProcess9"/>
    <dgm:cxn modelId="{42D63906-57F7-4C4C-9421-63AECC089D8C}" type="presParOf" srcId="{8EB30615-8783-4938-B959-D8E8EFF64ECC}" destId="{06002B79-A4C6-4C81-90A0-BB222BAF8F93}" srcOrd="1" destOrd="0" presId="urn:microsoft.com/office/officeart/2005/8/layout/hProcess9"/>
    <dgm:cxn modelId="{6F65B087-6770-4A06-A618-53C853D6B84D}" type="presParOf" srcId="{8EB30615-8783-4938-B959-D8E8EFF64ECC}" destId="{A0C46F4B-2000-48BA-A6C0-4919DDDEAE1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58" y="997"/>
          <a:ext cx="5240003" cy="17127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permite un zarandeo, o tiempo de prueba mediante el cual se separa lo genuino de lo falso, con el propósito de dejar finalmente una iglesia limpia y santa…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6165" y="84604"/>
        <a:ext cx="5072789" cy="1545490"/>
      </dsp:txXfrm>
    </dsp:sp>
    <dsp:sp modelId="{EBB866DD-D083-4ED5-84F5-2F33000EBA59}">
      <dsp:nvSpPr>
        <dsp:cNvPr id="0" name=""/>
        <dsp:cNvSpPr/>
      </dsp:nvSpPr>
      <dsp:spPr>
        <a:xfrm>
          <a:off x="2558" y="1942868"/>
          <a:ext cx="5240003" cy="165486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zarandeo es motivado por el mensaje dirigido a la iglesia de </a:t>
          </a:r>
          <a:r>
            <a:rPr lang="es-ES" sz="2200" kern="1200" dirty="0" err="1">
              <a:latin typeface="Bw Modelica" panose="00000600000000000000" pitchFamily="50" charset="0"/>
            </a:rPr>
            <a:t>Laodicea</a:t>
          </a:r>
          <a:r>
            <a:rPr lang="es-ES" sz="2200" kern="1200" dirty="0">
              <a:latin typeface="Bw Modelica" panose="00000600000000000000" pitchFamily="50" charset="0"/>
            </a:rPr>
            <a:t>, el cual confronta el orgullo espiritual, la tibieza y la autosuficiencia…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342" y="2023652"/>
        <a:ext cx="5078435" cy="1493294"/>
      </dsp:txXfrm>
    </dsp:sp>
    <dsp:sp modelId="{DE88F729-003C-480C-B2C6-A764B77E9997}">
      <dsp:nvSpPr>
        <dsp:cNvPr id="0" name=""/>
        <dsp:cNvSpPr/>
      </dsp:nvSpPr>
      <dsp:spPr>
        <a:xfrm>
          <a:off x="2558" y="3826898"/>
          <a:ext cx="5240003" cy="160421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…ante este llamado directo, algunos aceptan el consejo, mientras otros lo rechazan y se apartan voluntariamente, y así se produce la separación.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0869" y="3905209"/>
        <a:ext cx="5083381" cy="14475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1953" y="342043"/>
          <a:ext cx="6185609" cy="155260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ensalzamiento propio es un elemento peligroso que, si no se vigila, domina pensamientos y acciones, por eso Dios interviene…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78256" y="342043"/>
        <a:ext cx="4633004" cy="1552605"/>
      </dsp:txXfrm>
    </dsp:sp>
    <dsp:sp modelId="{A56FA087-F3E2-4A96-8037-C4ACABD84949}">
      <dsp:nvSpPr>
        <dsp:cNvPr id="0" name=""/>
        <dsp:cNvSpPr/>
      </dsp:nvSpPr>
      <dsp:spPr>
        <a:xfrm>
          <a:off x="1953" y="2021243"/>
          <a:ext cx="6185609" cy="158787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…lo hace mediante pruebas, reprensiones directas, llamados al arrepentimiento o permitiendo que las consecuencias naturales del orgullo se manifiesten…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95889" y="2021243"/>
        <a:ext cx="4597738" cy="1587871"/>
      </dsp:txXfrm>
    </dsp:sp>
    <dsp:sp modelId="{EEABFEA6-5D8E-4B4B-B2C9-30FF763E556A}">
      <dsp:nvSpPr>
        <dsp:cNvPr id="0" name=""/>
        <dsp:cNvSpPr/>
      </dsp:nvSpPr>
      <dsp:spPr>
        <a:xfrm>
          <a:off x="1953" y="3735710"/>
          <a:ext cx="6185609" cy="158752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su propósito al intervenir es que el alma reconozca su verdadera condición y así llevarlo a la humildad y arrepentimiento.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95717" y="3735710"/>
        <a:ext cx="4598082" cy="15875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827545" y="257686"/>
          <a:ext cx="2082470" cy="346518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471201" y="1293029"/>
          <a:ext cx="3357135" cy="2742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Nínive era una ciudad poderosa, malvada, símbolo de orgullo y violencia; sin embargo, Dios deseaba advertirla y ofrecerle oportunidad de arrepentimiento…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1201" y="1293029"/>
        <a:ext cx="3357135" cy="2742214"/>
      </dsp:txXfrm>
    </dsp:sp>
    <dsp:sp modelId="{6BC8B5A8-B0AD-44EF-966C-82EEF7D2AFDB}">
      <dsp:nvSpPr>
        <dsp:cNvPr id="0" name=""/>
        <dsp:cNvSpPr/>
      </dsp:nvSpPr>
      <dsp:spPr>
        <a:xfrm>
          <a:off x="3018054" y="2575"/>
          <a:ext cx="590261" cy="590261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4771676" y="-689990"/>
          <a:ext cx="2082470" cy="346518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4390414" y="345352"/>
          <a:ext cx="3150442" cy="2742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profeta Jonás fue elegido para esto, pero ante este llamado, huyó, pues desde una perspectiva humana dudó de la viabilidad de la misión.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390414" y="345352"/>
        <a:ext cx="3150442" cy="27422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00" y="40989"/>
          <a:ext cx="5325334" cy="208582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Jonás intentó huir de su deber, pero Dios permitió una tormenta que reveló su error; así, en su amor, estorbó su camino para impedir que se alejara más de su voluntad…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4422" y="142811"/>
        <a:ext cx="5121690" cy="1882180"/>
      </dsp:txXfrm>
    </dsp:sp>
    <dsp:sp modelId="{DE88F729-003C-480C-B2C6-A764B77E9997}">
      <dsp:nvSpPr>
        <dsp:cNvPr id="0" name=""/>
        <dsp:cNvSpPr/>
      </dsp:nvSpPr>
      <dsp:spPr>
        <a:xfrm>
          <a:off x="2600" y="2347784"/>
          <a:ext cx="5325334" cy="203062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 también Dios revela su amor estorbando nuestro camino cuando, al apartarnos de su voluntad, permite circunstancias difíciles que nos detienen y confrontan.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1727" y="2446911"/>
        <a:ext cx="5127080" cy="18323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559"/>
          <a:ext cx="5790801" cy="183140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omnipotencia de Dios se manifestó claramente cuando, después de que los marineros arrojaron a Jonás al mar, la furiosa tempestad cesó de inmediato...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3640" y="54199"/>
        <a:ext cx="5683521" cy="1724120"/>
      </dsp:txXfrm>
    </dsp:sp>
    <dsp:sp modelId="{382CD36A-3E34-4B81-8C4A-E26306AF1725}">
      <dsp:nvSpPr>
        <dsp:cNvPr id="0" name=""/>
        <dsp:cNvSpPr/>
      </dsp:nvSpPr>
      <dsp:spPr>
        <a:xfrm rot="5400000">
          <a:off x="2552012" y="1877744"/>
          <a:ext cx="686775" cy="82413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648161" y="1946421"/>
        <a:ext cx="494478" cy="480743"/>
      </dsp:txXfrm>
    </dsp:sp>
    <dsp:sp modelId="{A0E1A7E0-C695-4256-9F22-C68D3E88E48D}">
      <dsp:nvSpPr>
        <dsp:cNvPr id="0" name=""/>
        <dsp:cNvSpPr/>
      </dsp:nvSpPr>
      <dsp:spPr>
        <a:xfrm>
          <a:off x="0" y="2747660"/>
          <a:ext cx="5790801" cy="183140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…ante esta evidencia innegable del poder divino, los navegantes temieron en gran manera a Jehová, ofrecieron sacrificio e hicieron votos.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3640" y="2801300"/>
        <a:ext cx="5683521" cy="17241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294" y="34"/>
          <a:ext cx="6746525" cy="100333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Jonás reconoció que había descendido hasta “los cimientos de los montes” y que su vida estaba cercana a la sepultura…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94" y="34"/>
        <a:ext cx="6746525" cy="1003330"/>
      </dsp:txXfrm>
    </dsp:sp>
    <dsp:sp modelId="{9D041828-6AD9-46A5-9720-92B6CDC6F09B}">
      <dsp:nvSpPr>
        <dsp:cNvPr id="0" name=""/>
        <dsp:cNvSpPr/>
      </dsp:nvSpPr>
      <dsp:spPr>
        <a:xfrm>
          <a:off x="3294" y="1175338"/>
          <a:ext cx="6746525" cy="10863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…en su oración, no justificó su conducta ni culpó a otros; reconoció la intervención divina y pasó de huir de Dios a someterse a Él…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94" y="1175338"/>
        <a:ext cx="6746525" cy="1086359"/>
      </dsp:txXfrm>
    </dsp:sp>
    <dsp:sp modelId="{EBB866DD-D083-4ED5-84F5-2F33000EBA59}">
      <dsp:nvSpPr>
        <dsp:cNvPr id="0" name=""/>
        <dsp:cNvSpPr/>
      </dsp:nvSpPr>
      <dsp:spPr>
        <a:xfrm>
          <a:off x="3294" y="2433671"/>
          <a:ext cx="6746525" cy="10057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…Dios respondió con misericordia, librándolo milagrosamente y concediéndole una nueva oportunidad.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94" y="2433671"/>
        <a:ext cx="6746525" cy="10057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304994"/>
          <a:ext cx="5484884" cy="19642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 manera semejante, Juan Marcos, quien en un momento anterior había abandonado la obra misionera, recibió otra oportunidad y se convirtió en un obrero útil para el Señor.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304994"/>
        <a:ext cx="5484884" cy="1964234"/>
      </dsp:txXfrm>
    </dsp:sp>
    <dsp:sp modelId="{EB05ED16-170E-4ABA-A9FC-1E534D3C8009}">
      <dsp:nvSpPr>
        <dsp:cNvPr id="0" name=""/>
        <dsp:cNvSpPr/>
      </dsp:nvSpPr>
      <dsp:spPr>
        <a:xfrm rot="10800000">
          <a:off x="0" y="74308"/>
          <a:ext cx="5484884" cy="229583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Después de su arrepentimiento, Jonás </a:t>
          </a:r>
          <a:r>
            <a:rPr lang="es-ES" sz="2200" kern="1200" dirty="0">
              <a:latin typeface="Bw Modelica" panose="00000600000000000000" pitchFamily="50" charset="0"/>
            </a:rPr>
            <a:t>obedeció sin vacilar y fue a Nínive conforme al mandato divino…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74308"/>
        <a:ext cx="5484884" cy="14917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1256" y="162464"/>
          <a:ext cx="5431929" cy="157899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Jonás entró en Nínive, una ciudad grande, violenta y profundamente impía, y comenzó a proclamar sin temor…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56" y="162464"/>
        <a:ext cx="5037181" cy="1578991"/>
      </dsp:txXfrm>
    </dsp:sp>
    <dsp:sp modelId="{A56FA087-F3E2-4A96-8037-C4ACABD84949}">
      <dsp:nvSpPr>
        <dsp:cNvPr id="0" name=""/>
        <dsp:cNvSpPr/>
      </dsp:nvSpPr>
      <dsp:spPr>
        <a:xfrm>
          <a:off x="1256" y="1874748"/>
          <a:ext cx="5431929" cy="157899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 suavizó el mensaje ni lo adaptó para evitar rechazo, proclamó exactamente la advertencia que Dios le había ordenado pregonar…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56" y="1874748"/>
        <a:ext cx="5037181" cy="1578991"/>
      </dsp:txXfrm>
    </dsp:sp>
    <dsp:sp modelId="{EEABFEA6-5D8E-4B4B-B2C9-30FF763E556A}">
      <dsp:nvSpPr>
        <dsp:cNvPr id="0" name=""/>
        <dsp:cNvSpPr/>
      </dsp:nvSpPr>
      <dsp:spPr>
        <a:xfrm>
          <a:off x="1256" y="3587032"/>
          <a:ext cx="5431929" cy="157899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 el tiempo del fin, el pueblo de Dios está llamado a proclamar mensajes solemnes con valentía, sin negociar la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256" y="3587032"/>
        <a:ext cx="5037181" cy="157899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360" y="1030"/>
          <a:ext cx="6880583" cy="125875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bendijo el trabajo de Jonás de tal manera que produjo un arrepentimiento masivo en Nínive, desde el mayor hasta el menor creyeron en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4807" y="62477"/>
        <a:ext cx="6757689" cy="1135858"/>
      </dsp:txXfrm>
    </dsp:sp>
    <dsp:sp modelId="{EBB866DD-D083-4ED5-84F5-2F33000EBA59}">
      <dsp:nvSpPr>
        <dsp:cNvPr id="0" name=""/>
        <dsp:cNvSpPr/>
      </dsp:nvSpPr>
      <dsp:spPr>
        <a:xfrm>
          <a:off x="3360" y="1419365"/>
          <a:ext cx="6880583" cy="123133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 decisión debería despertarnos pensando en que si una ciudad pagana, violenta y sin la luz plena de la verdad respondió con tanta prontitud a una sola advertencia…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3469" y="1479474"/>
        <a:ext cx="6760365" cy="1111118"/>
      </dsp:txXfrm>
    </dsp:sp>
    <dsp:sp modelId="{DE88F729-003C-480C-B2C6-A764B77E9997}">
      <dsp:nvSpPr>
        <dsp:cNvPr id="0" name=""/>
        <dsp:cNvSpPr/>
      </dsp:nvSpPr>
      <dsp:spPr>
        <a:xfrm>
          <a:off x="3360" y="2810283"/>
          <a:ext cx="6880583" cy="11889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…¿cuánto más debería hacerlo el pueblo que posee mayor luz profética?, cuando Dios envía un mensaje es tiempo de humillarnos y actuar antes que el tiempo de gracia se cierre.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1401" y="2868324"/>
        <a:ext cx="6764501" cy="107290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79BB84-1C4F-4D30-B84E-BDD99DE27A3A}">
      <dsp:nvSpPr>
        <dsp:cNvPr id="0" name=""/>
        <dsp:cNvSpPr/>
      </dsp:nvSpPr>
      <dsp:spPr>
        <a:xfrm>
          <a:off x="0" y="1022774"/>
          <a:ext cx="5455227" cy="1461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B5C763-412E-4B29-AA78-FAD1AF27B57F}">
      <dsp:nvSpPr>
        <dsp:cNvPr id="0" name=""/>
        <dsp:cNvSpPr/>
      </dsp:nvSpPr>
      <dsp:spPr>
        <a:xfrm>
          <a:off x="138707" y="37871"/>
          <a:ext cx="5153280" cy="184098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336" tIns="0" rIns="14433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Después de que Dios perdonó a Nínive al ver su arrepentimiento, Jonás no se alegró; por el contrario, se apesadumbró en extremo, y se enojó…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8576" y="127740"/>
        <a:ext cx="4973542" cy="1661244"/>
      </dsp:txXfrm>
    </dsp:sp>
    <dsp:sp modelId="{B652EF92-DF0E-471F-B084-40FD6BC42950}">
      <dsp:nvSpPr>
        <dsp:cNvPr id="0" name=""/>
        <dsp:cNvSpPr/>
      </dsp:nvSpPr>
      <dsp:spPr>
        <a:xfrm>
          <a:off x="0" y="3793109"/>
          <a:ext cx="5455227" cy="1461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B3247-E160-4316-A579-EE46699FEB52}">
      <dsp:nvSpPr>
        <dsp:cNvPr id="0" name=""/>
        <dsp:cNvSpPr/>
      </dsp:nvSpPr>
      <dsp:spPr>
        <a:xfrm>
          <a:off x="138707" y="2797574"/>
          <a:ext cx="5153280" cy="185161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336" tIns="0" rIns="14433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…allí su fragilidad quedó en evidencia, porque permitió que el orgullo y el temor por su reputación prevalecieran sobre el gozo por la salvación de Nínive.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9095" y="2887962"/>
        <a:ext cx="4972504" cy="16708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3B32B-3C8C-4B23-B237-7177C8199A50}">
      <dsp:nvSpPr>
        <dsp:cNvPr id="0" name=""/>
        <dsp:cNvSpPr/>
      </dsp:nvSpPr>
      <dsp:spPr>
        <a:xfrm>
          <a:off x="2" y="0"/>
          <a:ext cx="8967307" cy="4217494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8A935-9D57-4874-8DA1-661E891B3A33}">
      <dsp:nvSpPr>
        <dsp:cNvPr id="0" name=""/>
        <dsp:cNvSpPr/>
      </dsp:nvSpPr>
      <dsp:spPr>
        <a:xfrm>
          <a:off x="4823314" y="992688"/>
          <a:ext cx="4143997" cy="22321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regocijarnos porque su arrepentimiento refleja la compasión y el propósito redentor de Dios, quien no quiere que ninguno perezca…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32277" y="1101651"/>
        <a:ext cx="3926071" cy="2014191"/>
      </dsp:txXfrm>
    </dsp:sp>
    <dsp:sp modelId="{A0C46F4B-2000-48BA-A6C0-4919DDDEAE15}">
      <dsp:nvSpPr>
        <dsp:cNvPr id="0" name=""/>
        <dsp:cNvSpPr/>
      </dsp:nvSpPr>
      <dsp:spPr>
        <a:xfrm>
          <a:off x="0" y="992688"/>
          <a:ext cx="4403345" cy="22321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…también hoy, en las ciudades más impías el Señor tiene corazones dispuestos a responder a su gracia, por tanto, no hay que desalentarse, sino compartir las buenas nuevas con gozo.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8963" y="1101651"/>
        <a:ext cx="4185419" cy="2014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12/2/2026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2554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981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12/2/2026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5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5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14 de febrero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99997" y="3988055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Poder en el arrepentimiento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BA76F79-3077-ECF8-8247-3C49FF0AC1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9048" y="307370"/>
            <a:ext cx="6494698" cy="365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1B710FC-B851-AB12-C7D2-966506158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89337" y="62346"/>
            <a:ext cx="120133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6000" b="1" dirty="0">
                <a:ln w="38100">
                  <a:noFill/>
                </a:ln>
                <a:solidFill>
                  <a:schemeClr val="bg1"/>
                </a:solidFill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Poder en el arrepentimiento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14 de febrero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7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800" b="1" dirty="0"/>
              <a:t>“</a:t>
            </a:r>
            <a:r>
              <a:rPr lang="es-ES" sz="2800" b="1" dirty="0"/>
              <a:t>El solemne testimonio del cual depende el destino de la iglesia se tuvo en poca estima, cuando no se lo menospreció por completo. Ese testimonio ha de mover a profundo arrepentimiento. Todos los que lo reciban sinceramente lo obedecerán y quedarán purificados.”</a:t>
            </a:r>
            <a:endParaRPr lang="es-EC" sz="2800" b="1" dirty="0"/>
          </a:p>
          <a:p>
            <a:r>
              <a:rPr lang="es-ES" sz="1600" i="1" dirty="0"/>
              <a:t>Primeros escritos, p. 270</a:t>
            </a:r>
            <a:r>
              <a:rPr lang="en-US" sz="1600" i="1" dirty="0"/>
              <a:t>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“Cuando mi alma desfallecía en mí, me acordé de Jehová; Y mi oración entró hasta ti en tu santo templo.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(Jonás 2:7)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14 de febrero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224969"/>
            <a:ext cx="66121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Debido a que hay mucho mal entremezclado con lo bueno, ¿qué hace Dios?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zarandeo que sacude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218C1E5C-7C5B-E773-54E2-3C697A2ECE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" r="6269"/>
          <a:stretch/>
        </p:blipFill>
        <p:spPr>
          <a:xfrm>
            <a:off x="0" y="-17602"/>
            <a:ext cx="6612115" cy="4225920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1D74D38-13FD-DA69-563D-33023AA327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9909545"/>
              </p:ext>
            </p:extLst>
          </p:nvPr>
        </p:nvGraphicFramePr>
        <p:xfrm>
          <a:off x="6777160" y="165863"/>
          <a:ext cx="5245121" cy="543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5995555" y="4642138"/>
            <a:ext cx="61964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puede Dios tratar con los que son orgullosos?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Humillándonos por nuestro bien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1959CEEE-84C6-1990-8D3F-6BCBD7222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555" y="0"/>
            <a:ext cx="6189517" cy="4642138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5397C8A-25C7-8E56-F6FB-8EDE242951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984741"/>
              </p:ext>
            </p:extLst>
          </p:nvPr>
        </p:nvGraphicFramePr>
        <p:xfrm>
          <a:off x="48272" y="0"/>
          <a:ext cx="6189516" cy="5665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264CAA1-82AD-5D28-CEEF-94E0FD1CFC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51" r="3452"/>
          <a:stretch/>
        </p:blipFill>
        <p:spPr>
          <a:xfrm>
            <a:off x="0" y="-4508"/>
            <a:ext cx="4249881" cy="591514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4249881" y="10526"/>
            <a:ext cx="78035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clase de ciudad era Nínive, y qué hizo el profeta Jonás cuando Dios lo asignó para predicar allí?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Humillándonos por nuestro bien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3096383"/>
              </p:ext>
            </p:extLst>
          </p:nvPr>
        </p:nvGraphicFramePr>
        <p:xfrm>
          <a:off x="4353791" y="1709725"/>
          <a:ext cx="7699664" cy="4036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8CCC03A-2176-1F6F-C1D2-8F404E154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782" y="1162357"/>
            <a:ext cx="6456218" cy="483535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13305" y="101538"/>
            <a:ext cx="119653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a menudo, Dios revela su amor estorbando nuestro camino?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Humillándonos por nuestro bien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C40DCD5-DD7B-5E63-3080-78F3AE3C4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5632349"/>
              </p:ext>
            </p:extLst>
          </p:nvPr>
        </p:nvGraphicFramePr>
        <p:xfrm>
          <a:off x="190483" y="1195407"/>
          <a:ext cx="5330536" cy="4419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CC6E27DB-2CBE-0BDD-3156-D3BE81DA8935}"/>
              </a:ext>
            </a:extLst>
          </p:cNvPr>
          <p:cNvSpPr/>
          <p:nvPr/>
        </p:nvSpPr>
        <p:spPr>
          <a:xfrm>
            <a:off x="5793887" y="1231053"/>
            <a:ext cx="4623804" cy="588931"/>
          </a:xfrm>
          <a:prstGeom prst="wedgeRectCallout">
            <a:avLst>
              <a:gd name="adj1" fmla="val -1731"/>
              <a:gd name="adj2" fmla="val 8427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…Tomadme y echadme al mar, y el mar se os aquietará; porque yo sé que por mi causa ha venido esta gran tempestad sobre vosotros....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1045C1F-1FCB-C5EB-906B-5B8713983D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104" b="7308"/>
          <a:stretch/>
        </p:blipFill>
        <p:spPr>
          <a:xfrm>
            <a:off x="-1" y="0"/>
            <a:ext cx="6096001" cy="476942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0" y="4694606"/>
            <a:ext cx="122122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se mostró la omnipotencia de Dios a los navegantes y cómo respondieron ellos?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Salvado para servir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529884"/>
              </p:ext>
            </p:extLst>
          </p:nvPr>
        </p:nvGraphicFramePr>
        <p:xfrm>
          <a:off x="6271174" y="114503"/>
          <a:ext cx="5790801" cy="4579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EA8745-643D-F14F-925C-6DB6C6E0B4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969"/>
          <a:stretch/>
        </p:blipFill>
        <p:spPr>
          <a:xfrm>
            <a:off x="7294090" y="0"/>
            <a:ext cx="4897909" cy="583204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-1" y="52804"/>
            <a:ext cx="729408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la profundidad del arrepentimiento de Jonás hacia Dios, ¿Cómo respondió Dios a su humillado hijo?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  <a:p>
            <a:pPr lvl="0">
              <a:tabLst>
                <a:tab pos="1435100" algn="l"/>
                <a:tab pos="3771900" algn="l"/>
              </a:tabLst>
            </a:pP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Salvado para servir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751749"/>
              </p:ext>
            </p:extLst>
          </p:nvPr>
        </p:nvGraphicFramePr>
        <p:xfrm>
          <a:off x="250359" y="2194873"/>
          <a:ext cx="6753115" cy="3439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Bocadillo: rectángulo 15">
            <a:extLst>
              <a:ext uri="{FF2B5EF4-FFF2-40B4-BE49-F238E27FC236}">
                <a16:creationId xmlns:a16="http://schemas.microsoft.com/office/drawing/2014/main" id="{3576FB9A-D120-1002-A980-97BD2321E700}"/>
              </a:ext>
            </a:extLst>
          </p:cNvPr>
          <p:cNvSpPr/>
          <p:nvPr/>
        </p:nvSpPr>
        <p:spPr>
          <a:xfrm>
            <a:off x="7438172" y="114502"/>
            <a:ext cx="4623804" cy="508953"/>
          </a:xfrm>
          <a:prstGeom prst="wedgeRectCallout">
            <a:avLst>
              <a:gd name="adj1" fmla="val -383"/>
              <a:gd name="adj2" fmla="val 13191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…Mas yo con voz de alabanza te ofreceré sacrificios; pagaré lo que prometí. La salvación es de Jehová...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3" grpId="0">
        <p:bldSub>
          <a:bldDgm bld="one"/>
        </p:bldSub>
      </p:bldGraphic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9EFEA2B-3C55-97E9-3DE7-0C2E2420C3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60" r="18829"/>
          <a:stretch/>
        </p:blipFill>
        <p:spPr>
          <a:xfrm>
            <a:off x="0" y="1538409"/>
            <a:ext cx="6096000" cy="42862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65010" y="52263"/>
            <a:ext cx="119969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podemos ser motivados por la nueva acción que Jonás tomó, similar a la de un joven misionero en el Nuevo Testamento?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Salvado para servir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932335"/>
              </p:ext>
            </p:extLst>
          </p:nvPr>
        </p:nvGraphicFramePr>
        <p:xfrm>
          <a:off x="6413186" y="1342806"/>
          <a:ext cx="5484885" cy="4343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108282E9-8D83-DF53-2D5E-08356790B4DF}"/>
              </a:ext>
            </a:extLst>
          </p:cNvPr>
          <p:cNvSpPr txBox="1"/>
          <p:nvPr/>
        </p:nvSpPr>
        <p:spPr>
          <a:xfrm>
            <a:off x="0" y="1542233"/>
            <a:ext cx="6085870" cy="83099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Si Dios nos concede una nueva oportunidad, debemos levantarnos sin demora confiando en que Dios nos capacita para cumplir con la misión.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8" grpId="0">
        <p:bldSub>
          <a:bldDgm bld="one"/>
        </p:bldSub>
      </p:bldGraphic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D37BC41-A971-1085-3383-0D44049C7C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34" r="18507" b="-1"/>
          <a:stretch/>
        </p:blipFill>
        <p:spPr>
          <a:xfrm>
            <a:off x="5352582" y="1498730"/>
            <a:ext cx="6839418" cy="428105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5352582" y="0"/>
            <a:ext cx="68011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Para obedecer a Dios, ¿qué revela la valentía que Jonás necesitaba ahora?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Poder en el arrepentimiento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9757992"/>
              </p:ext>
            </p:extLst>
          </p:nvPr>
        </p:nvGraphicFramePr>
        <p:xfrm>
          <a:off x="166257" y="348374"/>
          <a:ext cx="5434443" cy="5328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06657A51-5CBF-A6C2-5F85-B16F4206799F}"/>
              </a:ext>
            </a:extLst>
          </p:cNvPr>
          <p:cNvSpPr/>
          <p:nvPr/>
        </p:nvSpPr>
        <p:spPr>
          <a:xfrm>
            <a:off x="9019309" y="1954635"/>
            <a:ext cx="2772504" cy="549574"/>
          </a:xfrm>
          <a:prstGeom prst="wedgeRectCallout">
            <a:avLst>
              <a:gd name="adj1" fmla="val -4131"/>
              <a:gd name="adj2" fmla="val 11732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…De aquí a cuarenta días Nínive será destruida...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3519" y="4194323"/>
            <a:ext cx="120049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cómo Dios bendijo poderosamente el trabajo de Jonás, y explique por qué la decisión de Nínive debería también despertarnos.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pueblo de paz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9639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6030CD6A-D43B-1DA4-798A-9B24D5C05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2204345"/>
              </p:ext>
            </p:extLst>
          </p:nvPr>
        </p:nvGraphicFramePr>
        <p:xfrm>
          <a:off x="5174673" y="114503"/>
          <a:ext cx="6887304" cy="4000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59F71487-249A-2F6F-A43E-553CCD47F31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768" t="29685" r="5623" b="14658"/>
          <a:stretch/>
        </p:blipFill>
        <p:spPr>
          <a:xfrm>
            <a:off x="-20260" y="-5921"/>
            <a:ext cx="4987115" cy="418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551218" y="4602266"/>
            <a:ext cx="76407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se mostró otra vez la fragilidad humana de Jonás?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Nínive de nuevo hoy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BE1A460B-76B6-FC11-50A4-C10D4F678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4899456"/>
              </p:ext>
            </p:extLst>
          </p:nvPr>
        </p:nvGraphicFramePr>
        <p:xfrm>
          <a:off x="203144" y="183835"/>
          <a:ext cx="5455227" cy="5292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6F353ACB-474D-40E6-4B7B-37DB0551322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347" r="18332"/>
          <a:stretch/>
        </p:blipFill>
        <p:spPr>
          <a:xfrm>
            <a:off x="5791200" y="-1728"/>
            <a:ext cx="6400800" cy="4616776"/>
          </a:xfrm>
          <a:prstGeom prst="rect">
            <a:avLst/>
          </a:prstGeom>
        </p:spPr>
      </p:pic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E8B9E472-1622-1862-0DB3-1CDC0EC23912}"/>
              </a:ext>
            </a:extLst>
          </p:cNvPr>
          <p:cNvSpPr/>
          <p:nvPr/>
        </p:nvSpPr>
        <p:spPr>
          <a:xfrm>
            <a:off x="5953990" y="94662"/>
            <a:ext cx="2275609" cy="549574"/>
          </a:xfrm>
          <a:prstGeom prst="wedgeRectCallout">
            <a:avLst>
              <a:gd name="adj1" fmla="val 53860"/>
              <a:gd name="adj2" fmla="val 8329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Mejor sería para mí la muerte que la vida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2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B5C763-412E-4B29-AA78-FAD1AF27B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D79BB84-1C4F-4D30-B84E-BDD99DE27A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16B3247-E160-4316-A579-EE46699FEB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52EF92-DF0E-471F-B084-40FD6BC42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9617058-38F5-F8E0-5D19-22D065437D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32" r="21514"/>
          <a:stretch/>
        </p:blipFill>
        <p:spPr>
          <a:xfrm>
            <a:off x="-20260" y="1535159"/>
            <a:ext cx="2951017" cy="4254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6759" y="0"/>
            <a:ext cx="120984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 diferencia de lo que hizo Jonás, ¿por qué podemos regocijarnos verdaderamente cuando las almas se arrepienten?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Nínive de nuevo hoy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9C4B273-E96D-734E-A0AC-EA0EC0E75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4633508"/>
              </p:ext>
            </p:extLst>
          </p:nvPr>
        </p:nvGraphicFramePr>
        <p:xfrm>
          <a:off x="3094664" y="1486841"/>
          <a:ext cx="8967312" cy="4217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821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443B32B-3C8C-4B23-B237-7177C8199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0E8A935-9D57-4874-8DA1-661E891B3A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0C46F4B-2000-48BA-A6C0-4919DDDEA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89853" y="381783"/>
            <a:ext cx="2444477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experiencia de Nínive nos llama a no desanimarnos ante tanta maldad, sino a proclamar con valentía el mensaje, confiando en que el mismo poder que transformó aquella ciudad puede obrar poderosamente ahora.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8" y="381783"/>
            <a:ext cx="242774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Así como el grano es zarandeado para conservar lo valioso y eliminar lo inútil, el Señor permite experiencias que revelan el carácter, su propósito es purificar y preparar a una iglesia limpia que refleje a Dios.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02147" y="381783"/>
            <a:ext cx="2340706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Cuando el orgullo, la autosuficiencia o la indiferencia espiritual amenazan nuestra vida cristiana, el Señor permite circunstancias que quebrantan el yo y nos llevan a reconocer nuestra total dependencia de Él.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79850" y="381783"/>
            <a:ext cx="2375031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verdadera evidencia de haber sido salvados es una vida consagrada al servicio, marcada por obediencia, humildad y disposición para llevar el mensaje de esperanza a otros mientras aún hay tiempo de gracia.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91878" y="381783"/>
            <a:ext cx="2375031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No importa cuán profunda sea la maldad; cuando hay contrición verdadera y cambio de conducta, la gracia divina tiene poder para perdonar, restaurar y prolongar el tiempo de gracia.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39753" y="3188401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arrepentirme de corazón, buscar la renovación continua y vivir dependiendo plenamente de la gracia salvadora!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561527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el arrepentimiento no es solo tristeza por el pecado, sino un cambio profundo que restaura mi comunión con Dios y me libra del juicio.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1266913</TotalTime>
  <Words>1548</Words>
  <Application>Microsoft Office PowerPoint</Application>
  <PresentationFormat>Panorámica</PresentationFormat>
  <Paragraphs>134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9775</cp:revision>
  <dcterms:created xsi:type="dcterms:W3CDTF">2017-06-02T15:34:13Z</dcterms:created>
  <dcterms:modified xsi:type="dcterms:W3CDTF">2026-02-13T02:39:09Z</dcterms:modified>
</cp:coreProperties>
</file>