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395" r:id="rId2"/>
    <p:sldId id="256" r:id="rId3"/>
    <p:sldId id="340" r:id="rId4"/>
    <p:sldId id="544" r:id="rId5"/>
    <p:sldId id="392" r:id="rId6"/>
    <p:sldId id="274" r:id="rId7"/>
    <p:sldId id="551" r:id="rId8"/>
    <p:sldId id="557" r:id="rId9"/>
    <p:sldId id="550" r:id="rId10"/>
    <p:sldId id="558" r:id="rId11"/>
    <p:sldId id="538" r:id="rId12"/>
    <p:sldId id="565" r:id="rId13"/>
    <p:sldId id="566" r:id="rId14"/>
    <p:sldId id="567" r:id="rId15"/>
    <p:sldId id="568" r:id="rId16"/>
    <p:sldId id="569" r:id="rId17"/>
    <p:sldId id="570" r:id="rId18"/>
    <p:sldId id="571" r:id="rId19"/>
    <p:sldId id="572" r:id="rId20"/>
    <p:sldId id="276" r:id="rId21"/>
    <p:sldId id="265" r:id="rId22"/>
    <p:sldId id="393" r:id="rId2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104" d="100"/>
          <a:sy n="104" d="100"/>
        </p:scale>
        <p:origin x="858" y="10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El deber hacia Dios se resume en practicar la justicia, amar la misericordia y andar humildemente con Él.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MX" sz="2200" dirty="0">
              <a:latin typeface="Bw Modelica" panose="00000600000000000000" pitchFamily="50" charset="0"/>
            </a:rPr>
            <a:t>La Ley escrita en el corazón transforma la voluntad y somete la vida a la obediencia a Cristo…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C" sz="2200" dirty="0">
              <a:latin typeface="Bw Modelica" panose="00000600000000000000" pitchFamily="50" charset="0"/>
            </a:rPr>
            <a:t>…a</a:t>
          </a:r>
          <a:r>
            <a:rPr lang="es-MX" sz="2200" dirty="0">
              <a:latin typeface="Bw Modelica" panose="00000600000000000000" pitchFamily="50" charset="0"/>
            </a:rPr>
            <a:t>sí se elimina la codicia y el amor al mundo, reflejando una vida consagrada que convence al mundo por su ejemplo.</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736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6106">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500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MX" sz="2200" dirty="0">
              <a:latin typeface="Bw Modelica" panose="00000600000000000000" pitchFamily="50" charset="0"/>
            </a:rPr>
            <a:t>Dios exige integridad absoluta: aún la más mínima desviación de la verdad es pecado…</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C" sz="2200" dirty="0">
              <a:latin typeface="Bw Modelica" panose="00000600000000000000" pitchFamily="50" charset="0"/>
            </a:rPr>
            <a:t>…l</a:t>
          </a:r>
          <a:r>
            <a:rPr lang="es-MX" sz="2200" dirty="0">
              <a:latin typeface="Bw Modelica" panose="00000600000000000000" pitchFamily="50" charset="0"/>
            </a:rPr>
            <a:t>a ganancia obtenida mediante falsedad acarrea condenación, sin importar la condición social…</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C" sz="2200" dirty="0">
              <a:latin typeface="Bw Modelica" panose="00000600000000000000" pitchFamily="50" charset="0"/>
            </a:rPr>
            <a:t>…l</a:t>
          </a:r>
          <a:r>
            <a:rPr lang="es-MX" sz="2200" dirty="0">
              <a:latin typeface="Bw Modelica" panose="00000600000000000000" pitchFamily="50" charset="0"/>
            </a:rPr>
            <a:t>a vida cristiana se fundamenta en transparencia y fidelidad, reflejando el carácter santo de Dios.</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73624" custScaleY="171701"/>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73624" custScaleY="175601"/>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73624" custScaleY="175563"/>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MX" sz="2200" dirty="0">
              <a:latin typeface="Bw Modelica" panose="00000600000000000000" pitchFamily="50" charset="0"/>
            </a:rPr>
            <a:t>Dios levantó a Miqueas para denunciar la injusticia social y la corrupción espiritual que dominaban en Judá…</a:t>
          </a: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C" sz="2200" dirty="0">
              <a:latin typeface="Bw Modelica" panose="00000600000000000000" pitchFamily="50" charset="0"/>
            </a:rPr>
            <a:t>…s</a:t>
          </a:r>
          <a:r>
            <a:rPr lang="es-MX" sz="2200" dirty="0">
              <a:latin typeface="Bw Modelica" panose="00000600000000000000" pitchFamily="50" charset="0"/>
            </a:rPr>
            <a:t>u mensaje reafirma que el juicio divino es inevitable cuando el pueblo desprecia la justicia y la obediencia a la Palabra de Dios.</a:t>
          </a: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72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MX" sz="2200" dirty="0">
              <a:latin typeface="Bw Modelica" panose="00000600000000000000" pitchFamily="50" charset="0"/>
            </a:rPr>
            <a:t>La perspectiva que nos mantiene enfocados en nuestra necesidad de Dios es reconocer que la ayuda humana es limitada y que solo en Él encontramos verdadera salvación y esperanza…</a:t>
          </a:r>
          <a:endParaRPr lang="es-EC"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C" sz="2200" dirty="0">
              <a:latin typeface="Bw Modelica" panose="00000600000000000000" pitchFamily="50" charset="0"/>
            </a:rPr>
            <a:t>…</a:t>
          </a:r>
          <a:r>
            <a:rPr lang="es-MX" sz="2200" dirty="0">
              <a:latin typeface="Bw Modelica" panose="00000600000000000000" pitchFamily="50" charset="0"/>
            </a:rPr>
            <a:t>tanto Miqueas 7:5–7 como Salmos 60:11 nos recuerdan que la fe adventista se fundamenta en depender plenamente de Dios, confiando en su poder y dirección en medio de la fragilidad humana.</a:t>
          </a:r>
          <a:endParaRPr lang="es-EC"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La preciosa esperanza que Miqueas 7:8–9 describe es la certeza de que, aunque caigamos, Dios nos levantará y, aunque enfrentemos disciplina, su justicia nos restaurará en la luz de su gracia...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EC" sz="2200" dirty="0">
              <a:latin typeface="Bw Modelica" panose="00000600000000000000" pitchFamily="50" charset="0"/>
            </a:rPr>
            <a:t>…</a:t>
          </a:r>
          <a:r>
            <a:rPr lang="es-MX" sz="2200" dirty="0">
              <a:latin typeface="Bw Modelica" panose="00000600000000000000" pitchFamily="50" charset="0"/>
            </a:rPr>
            <a:t>esta esperanza se fundamenta en el plan de salvación universal, donde Cristo se dio en rescate por todos, asegurando que quienes confían en Él nunca quedarán defraudados, sino que recibirán liberación y paz.</a:t>
          </a: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100" dirty="0">
              <a:latin typeface="Bw Modelica" panose="00000600000000000000" pitchFamily="50" charset="0"/>
            </a:rPr>
            <a:t>Miqueas ensalza el carácter de Dios mostrando que Él es incomparable en misericordia, perdonando la iniquidad y echando los pecados en lo profundo del mar…</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C" sz="2100" dirty="0">
              <a:latin typeface="Bw Modelica" panose="00000600000000000000" pitchFamily="50" charset="0"/>
            </a:rPr>
            <a:t>…s</a:t>
          </a:r>
          <a:r>
            <a:rPr lang="es-MX" sz="2100" dirty="0">
              <a:latin typeface="Bw Modelica" panose="00000600000000000000" pitchFamily="50" charset="0"/>
            </a:rPr>
            <a:t>e reconoce que Dios es justo con su ley, pero también es el justificador de los que creen en Jesús, revelando la perfecta armonía entre justicia y gracia…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C" sz="2100" dirty="0">
              <a:latin typeface="Bw Modelica" panose="00000600000000000000" pitchFamily="50" charset="0"/>
            </a:rPr>
            <a:t>…</a:t>
          </a:r>
          <a:r>
            <a:rPr lang="es-MX" sz="2100" dirty="0">
              <a:latin typeface="Bw Modelica" panose="00000600000000000000" pitchFamily="50" charset="0"/>
            </a:rPr>
            <a:t>aquí, el profeta destaca que el amor divino no se agota, sino que se manifiesta en un perdón constante que asegura esperanza y redención para todo creyente.</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31585">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MX" sz="2200" dirty="0">
              <a:latin typeface="Bw Modelica" panose="00000600000000000000" pitchFamily="50" charset="0"/>
            </a:rPr>
            <a:t>El balance perfecto del carácter de Dios, según Nahúm 1:3, se revela en su paciencia y misericordia que esperan al pecador, mientras su justicia permanece firme y segura…</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MX" sz="2200" dirty="0">
              <a:latin typeface="Bw Modelica" panose="00000600000000000000" pitchFamily="50" charset="0"/>
            </a:rPr>
            <a:t>…este equilibrio muestra que Dios es a la vez justo y compasivo, ofreciendo oportunidad de arrepentimiento sin dejar de ser fiel a su ley.</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0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La misericordia de Dios es grande y paciente, pero tiene un límite: cuando los hombres persisten en la rebelión y la opresión, su justicia se manifiesta con poder para detener el pecado…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a:t>
          </a:r>
          <a:r>
            <a:rPr lang="es-MX" sz="2200" dirty="0">
              <a:latin typeface="Bw Modelica" panose="00000600000000000000" pitchFamily="50" charset="0"/>
            </a:rPr>
            <a:t>ninguna sabiduría ni poder humano puede proteger al pecador de los juicios divinos; Dios mismo se interpone en defensa de los indefensos y vindica su honor frente a la injusticia…</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MX" sz="2200" dirty="0">
              <a:latin typeface="Bw Modelica" panose="00000600000000000000" pitchFamily="50" charset="0"/>
            </a:rPr>
            <a:t>…el mundo puede abusar de la clemencia divina, pero llegará el momento en que el Señor librará a su pueblo y reprimirá la maldad, mostrando que su gracia y justicia son inseparables.</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9439">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8580">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7253">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l"/>
          <a:r>
            <a:rPr lang="es-MX" sz="2200" dirty="0">
              <a:latin typeface="Bw Modelica" panose="00000600000000000000" pitchFamily="50" charset="0"/>
            </a:rPr>
            <a:t>La Biblia asegura que el pecado no volverá a levantarse porque Dios lo destruirá de raíz y no permitirá que resurja en la tierra nueva…</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pPr algn="l"/>
          <a:endParaRPr lang="es-EC"/>
        </a:p>
      </dgm:t>
    </dgm:pt>
    <dgm:pt modelId="{5A22EDB5-7A50-4513-A330-869B54527BF6}" type="sibTrans" cxnId="{1E70C8BA-34BA-4AAA-B514-A2F81077E86B}">
      <dgm:prSet/>
      <dgm:spPr/>
      <dgm:t>
        <a:bodyPr/>
        <a:lstStyle/>
        <a:p>
          <a:pPr algn="l"/>
          <a:endParaRPr lang="es-EC"/>
        </a:p>
      </dgm:t>
    </dgm:pt>
    <dgm:pt modelId="{9BFF9D80-2D0C-41CF-964B-E286A72FCC51}">
      <dgm:prSet phldrT="[Texto]" custT="1"/>
      <dgm:spPr/>
      <dgm:t>
        <a:bodyPr/>
        <a:lstStyle/>
        <a:p>
          <a:pPr algn="l"/>
          <a:r>
            <a:rPr lang="es-MX" sz="2200" dirty="0">
              <a:latin typeface="Bw Modelica" panose="00000600000000000000" pitchFamily="50" charset="0"/>
            </a:rPr>
            <a:t>…la obra redentora de Cristo garantiza un universo purificado, donde la rebelión contra la ley divina habrá sido erradicada para siempre…</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pPr algn="l"/>
          <a:endParaRPr lang="es-EC"/>
        </a:p>
      </dgm:t>
    </dgm:pt>
    <dgm:pt modelId="{3A8B0B8F-F69F-4E1B-B1DC-2CBAA71E93C6}" type="sibTrans" cxnId="{92C16516-7478-4223-A803-09168DBB8A8F}">
      <dgm:prSet/>
      <dgm:spPr/>
      <dgm:t>
        <a:bodyPr/>
        <a:lstStyle/>
        <a:p>
          <a:pPr algn="l"/>
          <a:endParaRPr lang="es-EC"/>
        </a:p>
      </dgm:t>
    </dgm:pt>
    <dgm:pt modelId="{A5451605-FFCB-4F3A-B27F-BFE1F12EEB9E}">
      <dgm:prSet phldrT="[Texto]" custT="1"/>
      <dgm:spPr/>
      <dgm:t>
        <a:bodyPr/>
        <a:lstStyle/>
        <a:p>
          <a:pPr algn="l"/>
          <a:r>
            <a:rPr lang="es-MX" sz="2200" dirty="0">
              <a:latin typeface="Bw Modelica" panose="00000600000000000000" pitchFamily="50" charset="0"/>
            </a:rPr>
            <a:t>…en la tierra renovada, el pueblo de Dios vivirá en perfecta seguridad y santidad, pues la justicia eterna del Señor asegura que el mal no tendrá más lugar en su creación.</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pPr algn="l"/>
          <a:endParaRPr lang="es-EC"/>
        </a:p>
      </dgm:t>
    </dgm:pt>
    <dgm:pt modelId="{B07448D3-FBA3-4B31-9D6F-CEE99F2E0724}" type="sibTrans" cxnId="{2005D028-4621-4076-A4DB-134833029C5E}">
      <dgm:prSet/>
      <dgm:spPr/>
      <dgm:t>
        <a:bodyPr/>
        <a:lstStyle/>
        <a:p>
          <a:pPr algn="l"/>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70337" custScaleY="197653"/>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70337" custScaleY="197653"/>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70337" custScaleY="197653"/>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415E773-453E-44D4-8FC3-B9B937320C90}"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s-MX"/>
        </a:p>
      </dgm:t>
    </dgm:pt>
    <dgm:pt modelId="{39D4484A-3DFE-49F2-A5DD-EFC1C5DC4F3A}">
      <dgm:prSet phldrT="[Texto]" custT="1"/>
      <dgm:spPr/>
      <dgm:t>
        <a:bodyPr/>
        <a:lstStyle/>
        <a:p>
          <a:r>
            <a:rPr lang="es-MX" sz="2000" dirty="0">
              <a:latin typeface="Bw Modelica" panose="00000600000000000000" pitchFamily="50" charset="0"/>
            </a:rPr>
            <a:t>Nahúm describe un ambiente de velocidad y agitación, un mundo dominado por la prisa…</a:t>
          </a:r>
          <a:endParaRPr lang="es-EC" sz="2000" dirty="0">
            <a:latin typeface="Bw Modelica" panose="00000600000000000000" pitchFamily="50" charset="0"/>
          </a:endParaRPr>
        </a:p>
      </dgm:t>
    </dgm:pt>
    <dgm:pt modelId="{E99E5B2F-D367-4B49-9DFE-BC6585CFE534}" type="parTrans" cxnId="{43981AD6-EB47-40F7-B4F3-A24A0979AC19}">
      <dgm:prSet/>
      <dgm:spPr/>
      <dgm:t>
        <a:bodyPr/>
        <a:lstStyle/>
        <a:p>
          <a:endParaRPr lang="es-EC" sz="2000">
            <a:latin typeface="Bw Modelica" panose="00000600000000000000" pitchFamily="50" charset="0"/>
          </a:endParaRPr>
        </a:p>
      </dgm:t>
    </dgm:pt>
    <dgm:pt modelId="{12C25224-4DD9-4887-A7E9-DF2FB82A6943}" type="sibTrans" cxnId="{43981AD6-EB47-40F7-B4F3-A24A0979AC19}">
      <dgm:prSet custT="1"/>
      <dgm:spPr/>
      <dgm:t>
        <a:bodyPr/>
        <a:lstStyle/>
        <a:p>
          <a:endParaRPr lang="es-EC" sz="2000">
            <a:latin typeface="Bw Modelica" panose="00000600000000000000" pitchFamily="50" charset="0"/>
          </a:endParaRPr>
        </a:p>
      </dgm:t>
    </dgm:pt>
    <dgm:pt modelId="{52972FFC-46F8-4FC6-BD91-4E9C3C4FDD25}">
      <dgm:prSet phldrT="[Texto]" phldr="0" custT="1"/>
      <dgm:spPr/>
      <dgm:t>
        <a:bodyPr/>
        <a:lstStyle/>
        <a:p>
          <a:r>
            <a:rPr lang="es-EC" sz="2000" dirty="0">
              <a:latin typeface="Bw Modelica" panose="00000600000000000000" pitchFamily="50" charset="0"/>
            </a:rPr>
            <a:t>…</a:t>
          </a:r>
          <a:r>
            <a:rPr lang="es-MX" sz="2000" dirty="0">
              <a:latin typeface="Bw Modelica" panose="00000600000000000000" pitchFamily="50" charset="0"/>
            </a:rPr>
            <a:t>enfocado en el progreso material y saturado de distracciones que los apartan de Dios.</a:t>
          </a:r>
          <a:endParaRPr lang="es-EC" sz="2000" dirty="0">
            <a:latin typeface="Bw Modelica" panose="00000600000000000000" pitchFamily="50" charset="0"/>
          </a:endParaRPr>
        </a:p>
      </dgm:t>
    </dgm:pt>
    <dgm:pt modelId="{5E3883D4-692F-45E6-84FC-3866B5EC4EEA}" type="parTrans" cxnId="{A5B8E8D7-B1DB-4A87-BACF-2685A9985BBC}">
      <dgm:prSet/>
      <dgm:spPr/>
      <dgm:t>
        <a:bodyPr/>
        <a:lstStyle/>
        <a:p>
          <a:endParaRPr lang="es-EC" sz="2000">
            <a:latin typeface="Bw Modelica" panose="00000600000000000000" pitchFamily="50" charset="0"/>
          </a:endParaRPr>
        </a:p>
      </dgm:t>
    </dgm:pt>
    <dgm:pt modelId="{5CAB00E5-4F2E-478A-9AAA-4AB647A3DC38}" type="sibTrans" cxnId="{A5B8E8D7-B1DB-4A87-BACF-2685A9985BBC}">
      <dgm:prSet/>
      <dgm:spPr/>
      <dgm:t>
        <a:bodyPr/>
        <a:lstStyle/>
        <a:p>
          <a:endParaRPr lang="es-EC" sz="2000">
            <a:latin typeface="Bw Modelica" panose="00000600000000000000" pitchFamily="50" charset="0"/>
          </a:endParaRPr>
        </a:p>
      </dgm:t>
    </dgm:pt>
    <dgm:pt modelId="{B6DDB050-269D-40D6-B325-90EDFA35349A}" type="pres">
      <dgm:prSet presAssocID="{B415E773-453E-44D4-8FC3-B9B937320C90}" presName="Name0" presStyleCnt="0">
        <dgm:presLayoutVars>
          <dgm:dir/>
          <dgm:resizeHandles val="exact"/>
        </dgm:presLayoutVars>
      </dgm:prSet>
      <dgm:spPr/>
    </dgm:pt>
    <dgm:pt modelId="{082740FB-3AC1-494B-8D30-668A893F12A9}" type="pres">
      <dgm:prSet presAssocID="{39D4484A-3DFE-49F2-A5DD-EFC1C5DC4F3A}" presName="node" presStyleLbl="node1" presStyleIdx="0" presStyleCnt="2">
        <dgm:presLayoutVars>
          <dgm:bulletEnabled val="1"/>
        </dgm:presLayoutVars>
      </dgm:prSet>
      <dgm:spPr/>
    </dgm:pt>
    <dgm:pt modelId="{A2DB962F-547C-422E-8FB0-F8FD50339F0C}" type="pres">
      <dgm:prSet presAssocID="{12C25224-4DD9-4887-A7E9-DF2FB82A6943}" presName="sibTrans" presStyleLbl="sibTrans2D1" presStyleIdx="0" presStyleCnt="1"/>
      <dgm:spPr/>
    </dgm:pt>
    <dgm:pt modelId="{E016A959-6B88-43A7-BC53-1F120BCA77FB}" type="pres">
      <dgm:prSet presAssocID="{12C25224-4DD9-4887-A7E9-DF2FB82A6943}" presName="connectorText" presStyleLbl="sibTrans2D1" presStyleIdx="0" presStyleCnt="1"/>
      <dgm:spPr/>
    </dgm:pt>
    <dgm:pt modelId="{5B815966-47CD-411E-8622-A9D311572101}" type="pres">
      <dgm:prSet presAssocID="{52972FFC-46F8-4FC6-BD91-4E9C3C4FDD25}" presName="node" presStyleLbl="node1" presStyleIdx="1" presStyleCnt="2">
        <dgm:presLayoutVars>
          <dgm:bulletEnabled val="1"/>
        </dgm:presLayoutVars>
      </dgm:prSet>
      <dgm:spPr/>
    </dgm:pt>
  </dgm:ptLst>
  <dgm:cxnLst>
    <dgm:cxn modelId="{DB750F1B-65AC-49F3-8EBA-3EBCD09D8AB4}" type="presOf" srcId="{39D4484A-3DFE-49F2-A5DD-EFC1C5DC4F3A}" destId="{082740FB-3AC1-494B-8D30-668A893F12A9}" srcOrd="0" destOrd="0" presId="urn:microsoft.com/office/officeart/2005/8/layout/process1"/>
    <dgm:cxn modelId="{A1CFD84D-1B72-41C7-83ED-A0D2DE4C503E}" type="presOf" srcId="{12C25224-4DD9-4887-A7E9-DF2FB82A6943}" destId="{E016A959-6B88-43A7-BC53-1F120BCA77FB}" srcOrd="1" destOrd="0" presId="urn:microsoft.com/office/officeart/2005/8/layout/process1"/>
    <dgm:cxn modelId="{03EE4472-5DCF-4E9B-9C13-0F21B9880453}" type="presOf" srcId="{B415E773-453E-44D4-8FC3-B9B937320C90}" destId="{B6DDB050-269D-40D6-B325-90EDFA35349A}" srcOrd="0" destOrd="0" presId="urn:microsoft.com/office/officeart/2005/8/layout/process1"/>
    <dgm:cxn modelId="{D59FD28D-0545-43E1-8062-C55C7069B8B2}" type="presOf" srcId="{52972FFC-46F8-4FC6-BD91-4E9C3C4FDD25}" destId="{5B815966-47CD-411E-8622-A9D311572101}" srcOrd="0" destOrd="0" presId="urn:microsoft.com/office/officeart/2005/8/layout/process1"/>
    <dgm:cxn modelId="{96A3F1CC-3BFE-4BFE-A57B-AF14275988B1}" type="presOf" srcId="{12C25224-4DD9-4887-A7E9-DF2FB82A6943}" destId="{A2DB962F-547C-422E-8FB0-F8FD50339F0C}" srcOrd="0" destOrd="0" presId="urn:microsoft.com/office/officeart/2005/8/layout/process1"/>
    <dgm:cxn modelId="{43981AD6-EB47-40F7-B4F3-A24A0979AC19}" srcId="{B415E773-453E-44D4-8FC3-B9B937320C90}" destId="{39D4484A-3DFE-49F2-A5DD-EFC1C5DC4F3A}" srcOrd="0" destOrd="0" parTransId="{E99E5B2F-D367-4B49-9DFE-BC6585CFE534}" sibTransId="{12C25224-4DD9-4887-A7E9-DF2FB82A6943}"/>
    <dgm:cxn modelId="{A5B8E8D7-B1DB-4A87-BACF-2685A9985BBC}" srcId="{B415E773-453E-44D4-8FC3-B9B937320C90}" destId="{52972FFC-46F8-4FC6-BD91-4E9C3C4FDD25}" srcOrd="1" destOrd="0" parTransId="{5E3883D4-692F-45E6-84FC-3866B5EC4EEA}" sibTransId="{5CAB00E5-4F2E-478A-9AAA-4AB647A3DC38}"/>
    <dgm:cxn modelId="{51ACF3DC-2830-4D46-ADED-8DAC89443706}" type="presParOf" srcId="{B6DDB050-269D-40D6-B325-90EDFA35349A}" destId="{082740FB-3AC1-494B-8D30-668A893F12A9}" srcOrd="0" destOrd="0" presId="urn:microsoft.com/office/officeart/2005/8/layout/process1"/>
    <dgm:cxn modelId="{39A8415A-12D0-4C50-888D-833E21AD3133}" type="presParOf" srcId="{B6DDB050-269D-40D6-B325-90EDFA35349A}" destId="{A2DB962F-547C-422E-8FB0-F8FD50339F0C}" srcOrd="1" destOrd="0" presId="urn:microsoft.com/office/officeart/2005/8/layout/process1"/>
    <dgm:cxn modelId="{4559BCBC-3677-4FF8-831D-AB05CAB834BE}" type="presParOf" srcId="{A2DB962F-547C-422E-8FB0-F8FD50339F0C}" destId="{E016A959-6B88-43A7-BC53-1F120BCA77FB}" srcOrd="0" destOrd="0" presId="urn:microsoft.com/office/officeart/2005/8/layout/process1"/>
    <dgm:cxn modelId="{5999229D-E617-434F-9DBC-8BF8A13A0FC2}" type="presParOf" srcId="{B6DDB050-269D-40D6-B325-90EDFA35349A}" destId="{5B815966-47CD-411E-8622-A9D311572101}" srcOrd="2"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100" dirty="0">
              <a:latin typeface="Bw Modelica" panose="00000600000000000000" pitchFamily="50" charset="0"/>
            </a:rPr>
            <a:t>La prioridad del creyente debe ser cumplir la misión que Cristo nos encomendó: trabajar mientras dura el día, porque pronto llegará la noche cuando nadie podrá hacerlo…</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MX" sz="2100" dirty="0">
              <a:latin typeface="Bw Modelica" panose="00000600000000000000" pitchFamily="50" charset="0"/>
            </a:rPr>
            <a:t>…la urgencia del tiempo presente nos llama a dedicar todas nuestras facultades físicas, mentales y espirituales al servicio de Dios, preparando un pueblo para el encuentro con el Señor en su venida.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252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El perdón divino se ofrece como una oportunidad de gracia para quienes se arrepienten, pero quienes lo rechazan cierran la puerta a la misericordia y se exponen al juicio...</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…así como Nínive fue destruida por despreciar la advertencia de Dios, todo aquel que persiste en rechazar su perdón enfrenta la consecuencia de la separación eterna de su presencia.</a:t>
          </a: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MX" sz="2200" dirty="0">
              <a:latin typeface="Bw Modelica" panose="00000600000000000000" pitchFamily="50" charset="0"/>
            </a:rPr>
            <a:t>La caída de Asiria se describe como una ruina total de su gloria y poder, mostrando que el orgullo humano no puede sostenerse frente al juicio divino...</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MX" sz="2200" dirty="0">
              <a:latin typeface="Bw Modelica" panose="00000600000000000000" pitchFamily="50" charset="0"/>
            </a:rPr>
            <a:t>…esta lección es relevante hoy porque las naciones que se levantan con arrogancia contra Dios enfrentarán el mismo destino…</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C" sz="2200" dirty="0">
              <a:latin typeface="Bw Modelica" panose="00000600000000000000" pitchFamily="50" charset="0"/>
            </a:rPr>
            <a:t>…</a:t>
          </a:r>
          <a:r>
            <a:rPr lang="es-MX" sz="2200" dirty="0">
              <a:latin typeface="Bw Modelica" panose="00000600000000000000" pitchFamily="50" charset="0"/>
            </a:rPr>
            <a:t>esto nos enseña que solo la humildad y la dependencia de su misericordia aseguran la permanencia.</a:t>
          </a: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73624" custScaleY="171701"/>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73624" custScaleY="175601"/>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73624" custScaleY="175563"/>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La escena de Apocalipsis 18 muestra la caída de Babilonia como un juicio inevitable sobre quienes han llenado la medida de su iniquidad y han despreciado la misericordia divina…</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MX" sz="2200" dirty="0">
              <a:latin typeface="Bw Modelica" panose="00000600000000000000" pitchFamily="50" charset="0"/>
            </a:rPr>
            <a:t>…los ricos y poderosos que se enorgullecieron de sus riquezas obtenidas en injusticia verán con terror la destrucción de lo que adoraron en lugar de Dios…</a:t>
          </a: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MX" sz="2200" dirty="0">
              <a:latin typeface="Bw Modelica" panose="00000600000000000000" pitchFamily="50" charset="0"/>
            </a:rPr>
            <a:t>…este relato es una advertencia solemne de que pronto, al terminar el tiempo de gracia, los que rechazaron la verdad quedarán despojados de todo y enfrentarán la ira divina sin defensa.</a:t>
          </a: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9439">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8580">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7253">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63" y="799"/>
          <a:ext cx="5454065" cy="137330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El deber hacia Dios se resume en practicar la justicia, amar la misericordia y andar humildemente con Él.</a:t>
          </a:r>
          <a:endParaRPr lang="es-EC" sz="2200" kern="1200" dirty="0">
            <a:latin typeface="Bw Modelica" panose="00000600000000000000" pitchFamily="50" charset="0"/>
          </a:endParaRPr>
        </a:p>
      </dsp:txBody>
      <dsp:txXfrm>
        <a:off x="69702" y="67838"/>
        <a:ext cx="5319987" cy="1239230"/>
      </dsp:txXfrm>
    </dsp:sp>
    <dsp:sp modelId="{EBB866DD-D083-4ED5-84F5-2F33000EBA59}">
      <dsp:nvSpPr>
        <dsp:cNvPr id="0" name=""/>
        <dsp:cNvSpPr/>
      </dsp:nvSpPr>
      <dsp:spPr>
        <a:xfrm>
          <a:off x="2663" y="1557863"/>
          <a:ext cx="5454065" cy="132692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Ley escrita en el corazón transforma la voluntad y somete la vida a la obediencia a Cristo…</a:t>
          </a:r>
          <a:endParaRPr lang="es-EC" sz="2200" kern="1200" dirty="0">
            <a:latin typeface="Bw Modelica" panose="00000600000000000000" pitchFamily="50" charset="0"/>
          </a:endParaRPr>
        </a:p>
      </dsp:txBody>
      <dsp:txXfrm>
        <a:off x="67438" y="1622638"/>
        <a:ext cx="5324515" cy="1197379"/>
      </dsp:txXfrm>
    </dsp:sp>
    <dsp:sp modelId="{DE88F729-003C-480C-B2C6-A764B77E9997}">
      <dsp:nvSpPr>
        <dsp:cNvPr id="0" name=""/>
        <dsp:cNvSpPr/>
      </dsp:nvSpPr>
      <dsp:spPr>
        <a:xfrm>
          <a:off x="2663" y="3068546"/>
          <a:ext cx="5454065" cy="12863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a:t>
          </a:r>
          <a:r>
            <a:rPr lang="es-MX" sz="2200" kern="1200" dirty="0">
              <a:latin typeface="Bw Modelica" panose="00000600000000000000" pitchFamily="50" charset="0"/>
            </a:rPr>
            <a:t>sí se elimina la codicia y el amor al mundo, reflejando una vida consagrada que convence al mundo por su ejemplo.</a:t>
          </a:r>
          <a:endParaRPr lang="es-EC" sz="2200" kern="1200" dirty="0">
            <a:latin typeface="Bw Modelica" panose="00000600000000000000" pitchFamily="50" charset="0"/>
          </a:endParaRPr>
        </a:p>
      </dsp:txBody>
      <dsp:txXfrm>
        <a:off x="65456" y="3131339"/>
        <a:ext cx="5328479" cy="11607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393835" y="1298"/>
          <a:ext cx="5657446" cy="142003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Dios exige integridad absoluta: aún la más mínima desviación de la verdad es pecado…</a:t>
          </a:r>
          <a:endParaRPr lang="es-EC" sz="2200" kern="1200" dirty="0">
            <a:latin typeface="Bw Modelica" panose="00000600000000000000" pitchFamily="50" charset="0"/>
          </a:endParaRPr>
        </a:p>
      </dsp:txBody>
      <dsp:txXfrm rot="10800000">
        <a:off x="1103852" y="1298"/>
        <a:ext cx="4237411" cy="1420035"/>
      </dsp:txXfrm>
    </dsp:sp>
    <dsp:sp modelId="{A56FA087-F3E2-4A96-8037-C4ACABD84949}">
      <dsp:nvSpPr>
        <dsp:cNvPr id="0" name=""/>
        <dsp:cNvSpPr/>
      </dsp:nvSpPr>
      <dsp:spPr>
        <a:xfrm rot="10800000">
          <a:off x="393835" y="1537119"/>
          <a:ext cx="5657446" cy="1452289"/>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…l</a:t>
          </a:r>
          <a:r>
            <a:rPr lang="es-MX" sz="2200" kern="1200" dirty="0">
              <a:latin typeface="Bw Modelica" panose="00000600000000000000" pitchFamily="50" charset="0"/>
            </a:rPr>
            <a:t>a ganancia obtenida mediante falsedad acarrea condenación, sin importar la condición social…</a:t>
          </a:r>
          <a:endParaRPr lang="es-EC" sz="2200" kern="1200" dirty="0">
            <a:latin typeface="Bw Modelica" panose="00000600000000000000" pitchFamily="50" charset="0"/>
          </a:endParaRPr>
        </a:p>
      </dsp:txBody>
      <dsp:txXfrm rot="10800000">
        <a:off x="1119979" y="1537119"/>
        <a:ext cx="4205157" cy="1452289"/>
      </dsp:txXfrm>
    </dsp:sp>
    <dsp:sp modelId="{EEABFEA6-5D8E-4B4B-B2C9-30FF763E556A}">
      <dsp:nvSpPr>
        <dsp:cNvPr id="0" name=""/>
        <dsp:cNvSpPr/>
      </dsp:nvSpPr>
      <dsp:spPr>
        <a:xfrm rot="10800000">
          <a:off x="393835" y="3105194"/>
          <a:ext cx="5657446" cy="145197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…l</a:t>
          </a:r>
          <a:r>
            <a:rPr lang="es-MX" sz="2200" kern="1200" dirty="0">
              <a:latin typeface="Bw Modelica" panose="00000600000000000000" pitchFamily="50" charset="0"/>
            </a:rPr>
            <a:t>a vida cristiana se fundamenta en transparencia y fidelidad, reflejando el carácter santo de Dios.</a:t>
          </a:r>
          <a:endParaRPr lang="es-EC" sz="2200" kern="1200" dirty="0">
            <a:latin typeface="Bw Modelica" panose="00000600000000000000" pitchFamily="50" charset="0"/>
          </a:endParaRPr>
        </a:p>
      </dsp:txBody>
      <dsp:txXfrm rot="10800000">
        <a:off x="1119822" y="3105194"/>
        <a:ext cx="4205471" cy="1451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693127" y="451278"/>
          <a:ext cx="2077404" cy="345675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37650" y="1484103"/>
          <a:ext cx="3348969" cy="2735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Dios levantó a Miqueas para denunciar la injusticia social y la corrupción espiritual que dominaban en Judá…</a:t>
          </a:r>
        </a:p>
      </dsp:txBody>
      <dsp:txXfrm>
        <a:off x="337650" y="1484103"/>
        <a:ext cx="3348969" cy="2735544"/>
      </dsp:txXfrm>
    </dsp:sp>
    <dsp:sp modelId="{6BC8B5A8-B0AD-44EF-966C-82EEF7D2AFDB}">
      <dsp:nvSpPr>
        <dsp:cNvPr id="0" name=""/>
        <dsp:cNvSpPr/>
      </dsp:nvSpPr>
      <dsp:spPr>
        <a:xfrm>
          <a:off x="2878309" y="196787"/>
          <a:ext cx="588826" cy="588826"/>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627665" y="-494094"/>
          <a:ext cx="2077404" cy="345675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247330" y="538731"/>
          <a:ext cx="3142779" cy="2735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…s</a:t>
          </a:r>
          <a:r>
            <a:rPr lang="es-MX" sz="2200" kern="1200" dirty="0">
              <a:latin typeface="Bw Modelica" panose="00000600000000000000" pitchFamily="50" charset="0"/>
            </a:rPr>
            <a:t>u mensaje reafirma que el juicio divino es inevitable cuando el pueblo desprecia la justicia y la obediencia a la Palabra de Dios.</a:t>
          </a:r>
        </a:p>
      </dsp:txBody>
      <dsp:txXfrm>
        <a:off x="4247330" y="538731"/>
        <a:ext cx="3142779" cy="27355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3036"/>
          <a:ext cx="5520420" cy="1987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perspectiva que nos mantiene enfocados en nuestra necesidad de Dios es reconocer que la ayuda humana es limitada y que solo en Él encontramos verdadera salvación y esperanza…</a:t>
          </a:r>
          <a:endParaRPr lang="es-EC" sz="2200" kern="1200" dirty="0">
            <a:latin typeface="Bw Modelica" panose="00000600000000000000" pitchFamily="50" charset="0"/>
          </a:endParaRPr>
        </a:p>
      </dsp:txBody>
      <dsp:txXfrm>
        <a:off x="58216" y="61252"/>
        <a:ext cx="5403988" cy="1871209"/>
      </dsp:txXfrm>
    </dsp:sp>
    <dsp:sp modelId="{382CD36A-3E34-4B81-8C4A-E26306AF1725}">
      <dsp:nvSpPr>
        <dsp:cNvPr id="0" name=""/>
        <dsp:cNvSpPr/>
      </dsp:nvSpPr>
      <dsp:spPr>
        <a:xfrm rot="5400000">
          <a:off x="2387527" y="2040368"/>
          <a:ext cx="745365" cy="89443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91879" y="2114905"/>
        <a:ext cx="536662" cy="521756"/>
      </dsp:txXfrm>
    </dsp:sp>
    <dsp:sp modelId="{A0E1A7E0-C695-4256-9F22-C68D3E88E48D}">
      <dsp:nvSpPr>
        <dsp:cNvPr id="0" name=""/>
        <dsp:cNvSpPr/>
      </dsp:nvSpPr>
      <dsp:spPr>
        <a:xfrm>
          <a:off x="0" y="2984498"/>
          <a:ext cx="5520420" cy="1987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tanto Miqueas 7:5–7 como Salmos 60:11 nos recuerdan que la fe adventista se fundamenta en depender plenamente de Dios, confiando en su poder y dirección en medio de la fragilidad humana.</a:t>
          </a:r>
          <a:endParaRPr lang="es-EC" sz="2200" kern="1200" dirty="0">
            <a:latin typeface="Bw Modelica" panose="00000600000000000000" pitchFamily="50" charset="0"/>
          </a:endParaRPr>
        </a:p>
      </dsp:txBody>
      <dsp:txXfrm>
        <a:off x="58216" y="3042714"/>
        <a:ext cx="5403988" cy="18712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00" y="43107"/>
          <a:ext cx="5325334" cy="20837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preciosa esperanza que Miqueas 7:8–9 describe es la certeza de que, aunque caigamos, Dios nos levantará y, aunque enfrentemos disciplina, su justicia nos restaurará en la luz de su gracia...</a:t>
          </a:r>
          <a:endParaRPr lang="es-EC" sz="2200" kern="1200" dirty="0">
            <a:latin typeface="Bw Modelica" panose="00000600000000000000" pitchFamily="50" charset="0"/>
          </a:endParaRPr>
        </a:p>
      </dsp:txBody>
      <dsp:txXfrm>
        <a:off x="104322" y="144829"/>
        <a:ext cx="5121890" cy="1880343"/>
      </dsp:txXfrm>
    </dsp:sp>
    <dsp:sp modelId="{DE88F729-003C-480C-B2C6-A764B77E9997}">
      <dsp:nvSpPr>
        <dsp:cNvPr id="0" name=""/>
        <dsp:cNvSpPr/>
      </dsp:nvSpPr>
      <dsp:spPr>
        <a:xfrm>
          <a:off x="2600" y="2347649"/>
          <a:ext cx="5325334" cy="202864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esta esperanza se fundamenta en el plan de salvación universal, donde Cristo se dio en rescate por todos, asegurando que quienes confían en Él nunca quedarán defraudados, sino que recibirán liberación y paz.</a:t>
          </a:r>
        </a:p>
      </dsp:txBody>
      <dsp:txXfrm>
        <a:off x="101630" y="2446679"/>
        <a:ext cx="5127274" cy="18305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94" y="2589"/>
          <a:ext cx="5517242" cy="151444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Miqueas ensalza el carácter de Dios mostrando que Él es incomparable en misericordia, perdonando la iniquidad y echando los pecados en lo profundo del mar…</a:t>
          </a:r>
          <a:endParaRPr lang="es-EC" sz="2100" kern="1200" dirty="0">
            <a:latin typeface="Bw Modelica" panose="00000600000000000000" pitchFamily="50" charset="0"/>
          </a:endParaRPr>
        </a:p>
      </dsp:txBody>
      <dsp:txXfrm>
        <a:off x="2694" y="2589"/>
        <a:ext cx="5517242" cy="1514448"/>
      </dsp:txXfrm>
    </dsp:sp>
    <dsp:sp modelId="{9D041828-6AD9-46A5-9720-92B6CDC6F09B}">
      <dsp:nvSpPr>
        <dsp:cNvPr id="0" name=""/>
        <dsp:cNvSpPr/>
      </dsp:nvSpPr>
      <dsp:spPr>
        <a:xfrm>
          <a:off x="2694" y="1776618"/>
          <a:ext cx="5517242" cy="163977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…s</a:t>
          </a:r>
          <a:r>
            <a:rPr lang="es-MX" sz="2100" kern="1200" dirty="0">
              <a:latin typeface="Bw Modelica" panose="00000600000000000000" pitchFamily="50" charset="0"/>
            </a:rPr>
            <a:t>e reconoce que Dios es justo con su ley, pero también es el justificador de los que creen en Jesús, revelando la perfecta armonía entre justicia y gracia…</a:t>
          </a:r>
          <a:endParaRPr lang="es-EC" sz="2100" kern="1200" dirty="0">
            <a:latin typeface="Bw Modelica" panose="00000600000000000000" pitchFamily="50" charset="0"/>
          </a:endParaRPr>
        </a:p>
      </dsp:txBody>
      <dsp:txXfrm>
        <a:off x="2694" y="1776618"/>
        <a:ext cx="5517242" cy="1639774"/>
      </dsp:txXfrm>
    </dsp:sp>
    <dsp:sp modelId="{EBB866DD-D083-4ED5-84F5-2F33000EBA59}">
      <dsp:nvSpPr>
        <dsp:cNvPr id="0" name=""/>
        <dsp:cNvSpPr/>
      </dsp:nvSpPr>
      <dsp:spPr>
        <a:xfrm>
          <a:off x="2694" y="3675974"/>
          <a:ext cx="5517242" cy="15181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a:t>
          </a:r>
          <a:r>
            <a:rPr lang="es-MX" sz="2100" kern="1200" dirty="0">
              <a:latin typeface="Bw Modelica" panose="00000600000000000000" pitchFamily="50" charset="0"/>
            </a:rPr>
            <a:t>aquí, el profeta destaca que el amor divino no se agota, sino que se manifiesta en un perdón constante que asegura esperanza y redención para todo creyente.</a:t>
          </a:r>
          <a:endParaRPr lang="es-EC" sz="2100" kern="1200" dirty="0">
            <a:latin typeface="Bw Modelica" panose="00000600000000000000" pitchFamily="50" charset="0"/>
          </a:endParaRPr>
        </a:p>
      </dsp:txBody>
      <dsp:txXfrm>
        <a:off x="2694" y="3675974"/>
        <a:ext cx="5517242" cy="15181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107877"/>
          <a:ext cx="5437654" cy="212398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…este equilibrio muestra que Dios es a la vez justo y compasivo, ofreciendo oportunidad de arrepentimiento sin dejar de ser fiel a su ley.</a:t>
          </a:r>
          <a:endParaRPr lang="es-EC" sz="2200" kern="1200" dirty="0">
            <a:latin typeface="Bw Modelica" panose="00000600000000000000" pitchFamily="50" charset="0"/>
          </a:endParaRPr>
        </a:p>
      </dsp:txBody>
      <dsp:txXfrm>
        <a:off x="0" y="3107877"/>
        <a:ext cx="5437654" cy="2123984"/>
      </dsp:txXfrm>
    </dsp:sp>
    <dsp:sp modelId="{EB05ED16-170E-4ABA-A9FC-1E534D3C8009}">
      <dsp:nvSpPr>
        <dsp:cNvPr id="0" name=""/>
        <dsp:cNvSpPr/>
      </dsp:nvSpPr>
      <dsp:spPr>
        <a:xfrm rot="10800000">
          <a:off x="0" y="24483"/>
          <a:ext cx="5437654" cy="3162239"/>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El balance perfecto del carácter de Dios, según Nahúm 1:3, se revela en su paciencia y misericordia que esperan al pecador, mientras su justicia permanece firme y segura…</a:t>
          </a:r>
          <a:endParaRPr lang="es-EC" sz="2200" kern="1200" dirty="0">
            <a:latin typeface="Bw Modelica" panose="00000600000000000000" pitchFamily="50" charset="0"/>
          </a:endParaRPr>
        </a:p>
      </dsp:txBody>
      <dsp:txXfrm rot="10800000">
        <a:off x="0" y="24483"/>
        <a:ext cx="5437654" cy="20547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555" y="1075"/>
          <a:ext cx="7279665" cy="13136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misericordia de Dios es grande y paciente, pero tiene un límite: cuando los hombres persisten en la rebelión y la opresión, su justicia se manifiesta con poder para detener el pecado…</a:t>
          </a:r>
          <a:endParaRPr lang="es-EC" sz="2200" kern="1200" dirty="0">
            <a:latin typeface="Bw Modelica" panose="00000600000000000000" pitchFamily="50" charset="0"/>
          </a:endParaRPr>
        </a:p>
      </dsp:txBody>
      <dsp:txXfrm>
        <a:off x="67681" y="65201"/>
        <a:ext cx="7151413" cy="1185368"/>
      </dsp:txXfrm>
    </dsp:sp>
    <dsp:sp modelId="{EBB866DD-D083-4ED5-84F5-2F33000EBA59}">
      <dsp:nvSpPr>
        <dsp:cNvPr id="0" name=""/>
        <dsp:cNvSpPr/>
      </dsp:nvSpPr>
      <dsp:spPr>
        <a:xfrm>
          <a:off x="3555" y="1481234"/>
          <a:ext cx="7279665" cy="128500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t>
          </a:r>
          <a:r>
            <a:rPr lang="es-MX" sz="2200" kern="1200" dirty="0">
              <a:latin typeface="Bw Modelica" panose="00000600000000000000" pitchFamily="50" charset="0"/>
            </a:rPr>
            <a:t>ninguna sabiduría ni poder humano puede proteger al pecador de los juicios divinos; Dios mismo se interpone en defensa de los indefensos y vindica su honor frente a la injusticia…</a:t>
          </a:r>
          <a:endParaRPr lang="es-EC" sz="2200" kern="1200" dirty="0">
            <a:latin typeface="Bw Modelica" panose="00000600000000000000" pitchFamily="50" charset="0"/>
          </a:endParaRPr>
        </a:p>
      </dsp:txBody>
      <dsp:txXfrm>
        <a:off x="66284" y="1543963"/>
        <a:ext cx="7154207" cy="1159551"/>
      </dsp:txXfrm>
    </dsp:sp>
    <dsp:sp modelId="{DE88F729-003C-480C-B2C6-A764B77E9997}">
      <dsp:nvSpPr>
        <dsp:cNvPr id="0" name=""/>
        <dsp:cNvSpPr/>
      </dsp:nvSpPr>
      <dsp:spPr>
        <a:xfrm>
          <a:off x="3555" y="2932782"/>
          <a:ext cx="7279665" cy="124081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…el mundo puede abusar de la clemencia divina, pero llegará el momento en que el Señor librará a su pueblo y reprimirá la maldad, mostrando que su gracia y justicia son inseparables.</a:t>
          </a:r>
          <a:endParaRPr lang="es-EC" sz="2200" kern="1200" dirty="0">
            <a:latin typeface="Bw Modelica" panose="00000600000000000000" pitchFamily="50" charset="0"/>
          </a:endParaRPr>
        </a:p>
      </dsp:txBody>
      <dsp:txXfrm>
        <a:off x="64126" y="2993353"/>
        <a:ext cx="7158523" cy="11196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83611" y="2599"/>
          <a:ext cx="5705112" cy="166848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La Biblia asegura que el pecado no volverá a levantarse porque Dios lo destruirá de raíz y no permitirá que resurja en la tierra nueva…</a:t>
          </a:r>
          <a:endParaRPr lang="es-EC" sz="2200" kern="1200" dirty="0">
            <a:latin typeface="Bw Modelica" panose="00000600000000000000" pitchFamily="50" charset="0"/>
          </a:endParaRPr>
        </a:p>
      </dsp:txBody>
      <dsp:txXfrm>
        <a:off x="83611" y="2599"/>
        <a:ext cx="5287991" cy="1668484"/>
      </dsp:txXfrm>
    </dsp:sp>
    <dsp:sp modelId="{A56FA087-F3E2-4A96-8037-C4ACABD84949}">
      <dsp:nvSpPr>
        <dsp:cNvPr id="0" name=""/>
        <dsp:cNvSpPr/>
      </dsp:nvSpPr>
      <dsp:spPr>
        <a:xfrm>
          <a:off x="83611" y="1789264"/>
          <a:ext cx="5705112" cy="166848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…la obra redentora de Cristo garantiza un universo purificado, donde la rebelión contra la ley divina habrá sido erradicada para siempre…</a:t>
          </a:r>
          <a:endParaRPr lang="es-EC" sz="2200" kern="1200" dirty="0">
            <a:latin typeface="Bw Modelica" panose="00000600000000000000" pitchFamily="50" charset="0"/>
          </a:endParaRPr>
        </a:p>
      </dsp:txBody>
      <dsp:txXfrm>
        <a:off x="83611" y="1789264"/>
        <a:ext cx="5287991" cy="1668484"/>
      </dsp:txXfrm>
    </dsp:sp>
    <dsp:sp modelId="{EEABFEA6-5D8E-4B4B-B2C9-30FF763E556A}">
      <dsp:nvSpPr>
        <dsp:cNvPr id="0" name=""/>
        <dsp:cNvSpPr/>
      </dsp:nvSpPr>
      <dsp:spPr>
        <a:xfrm>
          <a:off x="83611" y="3575929"/>
          <a:ext cx="5705112" cy="166848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…en la tierra renovada, el pueblo de Dios vivirá en perfecta seguridad y santidad, pues la justicia eterna del Señor asegura que el mal no tendrá más lugar en su creación.</a:t>
          </a:r>
          <a:endParaRPr lang="es-EC" sz="2200" kern="1200" dirty="0">
            <a:latin typeface="Bw Modelica" panose="00000600000000000000" pitchFamily="50" charset="0"/>
          </a:endParaRPr>
        </a:p>
      </dsp:txBody>
      <dsp:txXfrm>
        <a:off x="83611" y="3575929"/>
        <a:ext cx="5287991" cy="16684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2740FB-3AC1-494B-8D30-668A893F12A9}">
      <dsp:nvSpPr>
        <dsp:cNvPr id="0" name=""/>
        <dsp:cNvSpPr/>
      </dsp:nvSpPr>
      <dsp:spPr>
        <a:xfrm>
          <a:off x="4642" y="0"/>
          <a:ext cx="2826691" cy="17197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latin typeface="Bw Modelica" panose="00000600000000000000" pitchFamily="50" charset="0"/>
            </a:rPr>
            <a:t>Nahúm describe un ambiente de velocidad y agitación, un mundo dominado por la prisa…</a:t>
          </a:r>
          <a:endParaRPr lang="es-EC" sz="2000" kern="1200" dirty="0">
            <a:latin typeface="Bw Modelica" panose="00000600000000000000" pitchFamily="50" charset="0"/>
          </a:endParaRPr>
        </a:p>
      </dsp:txBody>
      <dsp:txXfrm>
        <a:off x="55011" y="50369"/>
        <a:ext cx="2725953" cy="1618982"/>
      </dsp:txXfrm>
    </dsp:sp>
    <dsp:sp modelId="{A2DB962F-547C-422E-8FB0-F8FD50339F0C}">
      <dsp:nvSpPr>
        <dsp:cNvPr id="0" name=""/>
        <dsp:cNvSpPr/>
      </dsp:nvSpPr>
      <dsp:spPr>
        <a:xfrm>
          <a:off x="3114002" y="509350"/>
          <a:ext cx="599258" cy="70101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C" sz="2000" kern="1200">
            <a:latin typeface="Bw Modelica" panose="00000600000000000000" pitchFamily="50" charset="0"/>
          </a:endParaRPr>
        </a:p>
      </dsp:txBody>
      <dsp:txXfrm>
        <a:off x="3114002" y="649554"/>
        <a:ext cx="419481" cy="420611"/>
      </dsp:txXfrm>
    </dsp:sp>
    <dsp:sp modelId="{5B815966-47CD-411E-8622-A9D311572101}">
      <dsp:nvSpPr>
        <dsp:cNvPr id="0" name=""/>
        <dsp:cNvSpPr/>
      </dsp:nvSpPr>
      <dsp:spPr>
        <a:xfrm>
          <a:off x="3962010" y="0"/>
          <a:ext cx="2826691" cy="17197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C" sz="2000" kern="1200" dirty="0">
              <a:latin typeface="Bw Modelica" panose="00000600000000000000" pitchFamily="50" charset="0"/>
            </a:rPr>
            <a:t>…</a:t>
          </a:r>
          <a:r>
            <a:rPr lang="es-MX" sz="2000" kern="1200" dirty="0">
              <a:latin typeface="Bw Modelica" panose="00000600000000000000" pitchFamily="50" charset="0"/>
            </a:rPr>
            <a:t>enfocado en el progreso material y saturado de distracciones que los apartan de Dios.</a:t>
          </a:r>
          <a:endParaRPr lang="es-EC" sz="2000" kern="1200" dirty="0">
            <a:latin typeface="Bw Modelica" panose="00000600000000000000" pitchFamily="50" charset="0"/>
          </a:endParaRPr>
        </a:p>
      </dsp:txBody>
      <dsp:txXfrm>
        <a:off x="4012379" y="50369"/>
        <a:ext cx="2725953" cy="16189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74" y="126787"/>
          <a:ext cx="5067373" cy="167620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La prioridad del creyente debe ser cumplir la misión que Cristo nos encomendó: trabajar mientras dura el día, porque pronto llegará la noche cuando nadie podrá hacerlo…</a:t>
          </a:r>
          <a:endParaRPr lang="es-EC" sz="2100" kern="1200" dirty="0">
            <a:latin typeface="Bw Modelica" panose="00000600000000000000" pitchFamily="50" charset="0"/>
          </a:endParaRPr>
        </a:p>
      </dsp:txBody>
      <dsp:txXfrm>
        <a:off x="2474" y="126787"/>
        <a:ext cx="5067373" cy="1676200"/>
      </dsp:txXfrm>
    </dsp:sp>
    <dsp:sp modelId="{9D041828-6AD9-46A5-9720-92B6CDC6F09B}">
      <dsp:nvSpPr>
        <dsp:cNvPr id="0" name=""/>
        <dsp:cNvSpPr/>
      </dsp:nvSpPr>
      <dsp:spPr>
        <a:xfrm>
          <a:off x="2474" y="2000076"/>
          <a:ext cx="5067373" cy="181491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…la urgencia del tiempo presente nos llama a dedicar todas nuestras facultades físicas, mentales y espirituales al servicio de Dios, preparando un pueblo para el encuentro con el Señor en su venida.</a:t>
          </a:r>
          <a:endParaRPr lang="es-EC" sz="2100" kern="1200" dirty="0">
            <a:latin typeface="Bw Modelica" panose="00000600000000000000" pitchFamily="50" charset="0"/>
          </a:endParaRPr>
        </a:p>
      </dsp:txBody>
      <dsp:txXfrm>
        <a:off x="2474" y="2000076"/>
        <a:ext cx="5067373" cy="181491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00" y="43107"/>
          <a:ext cx="5325334" cy="20837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El perdón divino se ofrece como una oportunidad de gracia para quienes se arrepienten, pero quienes lo rechazan cierran la puerta a la misericordia y se exponen al juicio...</a:t>
          </a:r>
        </a:p>
      </dsp:txBody>
      <dsp:txXfrm>
        <a:off x="104322" y="144829"/>
        <a:ext cx="5121890" cy="1880343"/>
      </dsp:txXfrm>
    </dsp:sp>
    <dsp:sp modelId="{DE88F729-003C-480C-B2C6-A764B77E9997}">
      <dsp:nvSpPr>
        <dsp:cNvPr id="0" name=""/>
        <dsp:cNvSpPr/>
      </dsp:nvSpPr>
      <dsp:spPr>
        <a:xfrm>
          <a:off x="2600" y="2347649"/>
          <a:ext cx="5325334" cy="202864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…así como Nínive fue destruida por despreciar la advertencia de Dios, todo aquel que persiste en rechazar su perdón enfrenta la consecuencia de la separación eterna de su presencia.</a:t>
          </a:r>
        </a:p>
      </dsp:txBody>
      <dsp:txXfrm>
        <a:off x="101630" y="2446679"/>
        <a:ext cx="5127274" cy="183058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953" y="342043"/>
          <a:ext cx="6185609" cy="155260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caída de Asiria se describe como una ruina total de su gloria y poder, mostrando que el orgullo humano no puede sostenerse frente al juicio divino...</a:t>
          </a:r>
          <a:endParaRPr lang="es-EC" sz="2200" kern="1200" dirty="0">
            <a:latin typeface="Bw Modelica" panose="00000600000000000000" pitchFamily="50" charset="0"/>
          </a:endParaRPr>
        </a:p>
      </dsp:txBody>
      <dsp:txXfrm rot="10800000">
        <a:off x="778255" y="342043"/>
        <a:ext cx="4633004" cy="1552605"/>
      </dsp:txXfrm>
    </dsp:sp>
    <dsp:sp modelId="{A56FA087-F3E2-4A96-8037-C4ACABD84949}">
      <dsp:nvSpPr>
        <dsp:cNvPr id="0" name=""/>
        <dsp:cNvSpPr/>
      </dsp:nvSpPr>
      <dsp:spPr>
        <a:xfrm rot="10800000">
          <a:off x="1953" y="2021243"/>
          <a:ext cx="6185609" cy="158787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…esta lección es relevante hoy porque las naciones que se levantan con arrogancia contra Dios enfrentarán el mismo destino…</a:t>
          </a:r>
          <a:endParaRPr lang="es-EC" sz="2200" kern="1200" dirty="0">
            <a:latin typeface="Bw Modelica" panose="00000600000000000000" pitchFamily="50" charset="0"/>
          </a:endParaRPr>
        </a:p>
      </dsp:txBody>
      <dsp:txXfrm rot="10800000">
        <a:off x="795888" y="2021243"/>
        <a:ext cx="4597738" cy="1587871"/>
      </dsp:txXfrm>
    </dsp:sp>
    <dsp:sp modelId="{EEABFEA6-5D8E-4B4B-B2C9-30FF763E556A}">
      <dsp:nvSpPr>
        <dsp:cNvPr id="0" name=""/>
        <dsp:cNvSpPr/>
      </dsp:nvSpPr>
      <dsp:spPr>
        <a:xfrm rot="10800000">
          <a:off x="1953" y="3735710"/>
          <a:ext cx="6185609" cy="1587527"/>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esto nos enseña que solo la humildad y la dependencia de su misericordia aseguran la permanencia.</a:t>
          </a:r>
        </a:p>
      </dsp:txBody>
      <dsp:txXfrm rot="10800000">
        <a:off x="795716" y="3735710"/>
        <a:ext cx="4598082" cy="158752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28" y="1404"/>
          <a:ext cx="5996623" cy="17146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escena de Apocalipsis 18 muestra la caída de Babilonia como un juicio inevitable sobre quienes han llenado la medida de su iniquidad y han despreciado la misericordia divina…</a:t>
          </a:r>
        </a:p>
      </dsp:txBody>
      <dsp:txXfrm>
        <a:off x="86632" y="85108"/>
        <a:ext cx="5829215" cy="1547279"/>
      </dsp:txXfrm>
    </dsp:sp>
    <dsp:sp modelId="{EBB866DD-D083-4ED5-84F5-2F33000EBA59}">
      <dsp:nvSpPr>
        <dsp:cNvPr id="0" name=""/>
        <dsp:cNvSpPr/>
      </dsp:nvSpPr>
      <dsp:spPr>
        <a:xfrm>
          <a:off x="2928" y="1933476"/>
          <a:ext cx="5996623" cy="16773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…los ricos y poderosos que se enorgullecieron de sus riquezas obtenidas en injusticia verán con terror la destrucción de lo que adoraron en lugar de Dios…</a:t>
          </a:r>
        </a:p>
      </dsp:txBody>
      <dsp:txXfrm>
        <a:off x="84809" y="2015357"/>
        <a:ext cx="5832861" cy="1513578"/>
      </dsp:txXfrm>
    </dsp:sp>
    <dsp:sp modelId="{DE88F729-003C-480C-B2C6-A764B77E9997}">
      <dsp:nvSpPr>
        <dsp:cNvPr id="0" name=""/>
        <dsp:cNvSpPr/>
      </dsp:nvSpPr>
      <dsp:spPr>
        <a:xfrm>
          <a:off x="2928" y="3828201"/>
          <a:ext cx="5996623" cy="16196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…este relato es una advertencia solemne de que pronto, al terminar el tiempo de gracia, los que rechazaron la verdad quedarán despojados de todo y enfrentarán la ira divina sin defensa.</a:t>
          </a:r>
        </a:p>
      </dsp:txBody>
      <dsp:txXfrm>
        <a:off x="81993" y="3907266"/>
        <a:ext cx="5838493" cy="146151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27/2/2026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2472554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1759815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892294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1950427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27/2/2026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27/2/2026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6.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3.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6.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5.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6.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0.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1.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6.png"/><Relationship Id="rId7" Type="http://schemas.openxmlformats.org/officeDocument/2006/relationships/diagramColors" Target="../diagrams/colors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6.png"/><Relationship Id="rId7" Type="http://schemas.openxmlformats.org/officeDocument/2006/relationships/diagramColors" Target="../diagrams/colors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13" Type="http://schemas.openxmlformats.org/officeDocument/2006/relationships/diagramColors" Target="../diagrams/colors11.xml"/><Relationship Id="rId3" Type="http://schemas.openxmlformats.org/officeDocument/2006/relationships/image" Target="../media/image34.png"/><Relationship Id="rId7" Type="http://schemas.openxmlformats.org/officeDocument/2006/relationships/diagramQuickStyle" Target="../diagrams/quickStyle10.xml"/><Relationship Id="rId12" Type="http://schemas.openxmlformats.org/officeDocument/2006/relationships/diagramQuickStyle" Target="../diagrams/quickStyle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11" Type="http://schemas.openxmlformats.org/officeDocument/2006/relationships/diagramLayout" Target="../diagrams/layout11.xml"/><Relationship Id="rId5" Type="http://schemas.openxmlformats.org/officeDocument/2006/relationships/diagramData" Target="../diagrams/data10.xml"/><Relationship Id="rId10"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0.xml"/><Relationship Id="rId14" Type="http://schemas.microsoft.com/office/2007/relationships/diagramDrawing" Target="../diagrams/drawing11.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5.png"/><Relationship Id="rId7" Type="http://schemas.openxmlformats.org/officeDocument/2006/relationships/diagramQuickStyle" Target="../diagrams/quickStyle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6.png"/><Relationship Id="rId7" Type="http://schemas.openxmlformats.org/officeDocument/2006/relationships/diagramQuickStyle" Target="../diagrams/quickStyle1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6.png"/><Relationship Id="rId9" Type="http://schemas.microsoft.com/office/2007/relationships/diagramDrawing" Target="../diagrams/drawing13.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7.jpeg"/><Relationship Id="rId7" Type="http://schemas.openxmlformats.org/officeDocument/2006/relationships/diagramQuickStyle" Target="../diagrams/quickStyle1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16.png"/><Relationship Id="rId9" Type="http://schemas.microsoft.com/office/2007/relationships/diagramDrawing" Target="../diagrams/drawing14.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6.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28 de febrero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81788" y="3925750"/>
            <a:ext cx="9653228" cy="1938992"/>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¡Ya sabemos lo que tenemos que hacer!</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1FA59393-F014-92CB-D3C4-3B698E757AE0}"/>
              </a:ext>
            </a:extLst>
          </p:cNvPr>
          <p:cNvPicPr>
            <a:picLocks noChangeAspect="1"/>
          </p:cNvPicPr>
          <p:nvPr/>
        </p:nvPicPr>
        <p:blipFill rotWithShape="1">
          <a:blip r:embed="rId6"/>
          <a:srcRect b="20703"/>
          <a:stretch/>
        </p:blipFill>
        <p:spPr>
          <a:xfrm>
            <a:off x="4746613" y="333461"/>
            <a:ext cx="6330161" cy="3592289"/>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97F6BD2-3EE2-2264-059B-F329A6C30FE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t="29429" b="16200"/>
          <a:stretch/>
        </p:blipFill>
        <p:spPr>
          <a:xfrm>
            <a:off x="-9871" y="0"/>
            <a:ext cx="12211742" cy="6639791"/>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18604" y="0"/>
            <a:ext cx="12013325" cy="1754326"/>
          </a:xfrm>
          <a:prstGeom prst="rect">
            <a:avLst/>
          </a:prstGeom>
          <a:noFill/>
        </p:spPr>
        <p:txBody>
          <a:bodyPr wrap="square">
            <a:spAutoFit/>
          </a:bodyPr>
          <a:lstStyle/>
          <a:p>
            <a:pPr lvl="0" algn="ctr"/>
            <a:r>
              <a:rPr lang="es-ES" sz="5400" b="1" dirty="0">
                <a:ln w="38100">
                  <a:noFill/>
                </a:ln>
                <a:solidFill>
                  <a:schemeClr val="bg1"/>
                </a:solidFill>
                <a:effectLst>
                  <a:outerShdw blurRad="38100" dist="38100" dir="2700000" algn="tl">
                    <a:srgbClr val="000000">
                      <a:alpha val="43137"/>
                    </a:srgbClr>
                  </a:outerShdw>
                </a:effectLst>
                <a:latin typeface="Bw Modelica ExtraBold" panose="00000900000000000000" pitchFamily="50" charset="0"/>
                <a:ea typeface="Noto Sans ExtBd" panose="020B0902040504020204" pitchFamily="34"/>
                <a:cs typeface="Noto Sans ExtBd" panose="020B0902040504020204" pitchFamily="34"/>
              </a:rPr>
              <a:t>¡Ya sabemos lo que tenemos que hacer!</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28 de febrero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9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Dios acepta a quienes tienen un corazón humilde, confiado y contrito y escucha sus oraciones y cuando los ayuda, vencen todos los obstáculos.”</a:t>
            </a:r>
            <a:endParaRPr lang="es-EC" sz="3600" b="1" dirty="0"/>
          </a:p>
          <a:p>
            <a:r>
              <a:rPr lang="es-ES" sz="2000" i="1" dirty="0"/>
              <a:t>Testimonios para la iglesia, tomo 4, p. 539</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“Oh hombre, él te ha declarado lo que es bueno, y qué pide Jehová de ti: solamente hacer justicia, y amar misericordia, y humillarte ante tu Dios.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(Miqueas 6:8)</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28 de febrero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130025" y="4642138"/>
            <a:ext cx="11931951"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sencilla explicación se le pidió al profeta Miqueas que resumiera nuestro deber hacia Dios?</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 los ojos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pic>
        <p:nvPicPr>
          <p:cNvPr id="2" name="Imagen 1">
            <a:extLst>
              <a:ext uri="{FF2B5EF4-FFF2-40B4-BE49-F238E27FC236}">
                <a16:creationId xmlns:a16="http://schemas.microsoft.com/office/drawing/2014/main" id="{559BB3EE-0304-9D77-8CFD-80E327DFFB4F}"/>
              </a:ext>
            </a:extLst>
          </p:cNvPr>
          <p:cNvPicPr>
            <a:picLocks noChangeAspect="1"/>
          </p:cNvPicPr>
          <p:nvPr/>
        </p:nvPicPr>
        <p:blipFill>
          <a:blip r:embed="rId4"/>
          <a:srcRect l="1" r="16295"/>
          <a:stretch>
            <a:fillRect/>
          </a:stretch>
        </p:blipFill>
        <p:spPr>
          <a:xfrm>
            <a:off x="5839693" y="-1"/>
            <a:ext cx="6352308" cy="4521713"/>
          </a:xfrm>
          <a:prstGeom prst="rect">
            <a:avLst/>
          </a:prstGeom>
        </p:spPr>
      </p:pic>
      <p:graphicFrame>
        <p:nvGraphicFramePr>
          <p:cNvPr id="4" name="Diagrama 3">
            <a:extLst>
              <a:ext uri="{FF2B5EF4-FFF2-40B4-BE49-F238E27FC236}">
                <a16:creationId xmlns:a16="http://schemas.microsoft.com/office/drawing/2014/main" id="{11D74D38-13FD-DA69-563D-33023AA327E3}"/>
              </a:ext>
            </a:extLst>
          </p:cNvPr>
          <p:cNvGraphicFramePr/>
          <p:nvPr>
            <p:extLst>
              <p:ext uri="{D42A27DB-BD31-4B8C-83A1-F6EECF244321}">
                <p14:modId xmlns:p14="http://schemas.microsoft.com/office/powerpoint/2010/main" val="1819072853"/>
              </p:ext>
            </p:extLst>
          </p:nvPr>
        </p:nvGraphicFramePr>
        <p:xfrm>
          <a:off x="189052" y="166046"/>
          <a:ext cx="5459393" cy="43556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340734-8A6C-0E82-C1CE-ACFFB5AB9E20}"/>
              </a:ext>
            </a:extLst>
          </p:cNvPr>
          <p:cNvSpPr txBox="1"/>
          <p:nvPr/>
        </p:nvSpPr>
        <p:spPr>
          <a:xfrm>
            <a:off x="74488" y="4695090"/>
            <a:ext cx="1199990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se nos recuerda de la necesidad de una integridad intachable?</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 los ojos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5" name="Diagrama 4">
            <a:extLst>
              <a:ext uri="{FF2B5EF4-FFF2-40B4-BE49-F238E27FC236}">
                <a16:creationId xmlns:a16="http://schemas.microsoft.com/office/drawing/2014/main" id="{95397C8A-25C7-8E56-F6FB-8EDE24295180}"/>
              </a:ext>
            </a:extLst>
          </p:cNvPr>
          <p:cNvGraphicFramePr/>
          <p:nvPr>
            <p:extLst>
              <p:ext uri="{D42A27DB-BD31-4B8C-83A1-F6EECF244321}">
                <p14:modId xmlns:p14="http://schemas.microsoft.com/office/powerpoint/2010/main" val="3616484914"/>
              </p:ext>
            </p:extLst>
          </p:nvPr>
        </p:nvGraphicFramePr>
        <p:xfrm>
          <a:off x="5629275" y="87423"/>
          <a:ext cx="6445118" cy="45584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0D3408BA-3F13-F514-1F83-93870359F9B3}"/>
              </a:ext>
            </a:extLst>
          </p:cNvPr>
          <p:cNvPicPr>
            <a:picLocks noChangeAspect="1"/>
          </p:cNvPicPr>
          <p:nvPr/>
        </p:nvPicPr>
        <p:blipFill>
          <a:blip r:embed="rId9"/>
          <a:srcRect l="5681" r="10869"/>
          <a:stretch>
            <a:fillRect/>
          </a:stretch>
        </p:blipFill>
        <p:spPr>
          <a:xfrm>
            <a:off x="0" y="-19828"/>
            <a:ext cx="5875918" cy="4695090"/>
          </a:xfrm>
          <a:prstGeom prst="rect">
            <a:avLst/>
          </a:prstGeom>
        </p:spPr>
      </p:pic>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9FBA56C-8915-A205-94FC-832203FADEE4}"/>
              </a:ext>
            </a:extLst>
          </p:cNvPr>
          <p:cNvPicPr>
            <a:picLocks noChangeAspect="1"/>
          </p:cNvPicPr>
          <p:nvPr/>
        </p:nvPicPr>
        <p:blipFill>
          <a:blip r:embed="rId3"/>
          <a:stretch>
            <a:fillRect/>
          </a:stretch>
        </p:blipFill>
        <p:spPr>
          <a:xfrm>
            <a:off x="8299048" y="1079871"/>
            <a:ext cx="3878836" cy="4738226"/>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14115" y="85573"/>
            <a:ext cx="12163769"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acertada descripción es dada de la condición del profeso pueblo de Dios en días de Miqueas? </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Nosotros vs. la gloria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6" name="Diagrama 5">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2692048726"/>
              </p:ext>
            </p:extLst>
          </p:nvPr>
        </p:nvGraphicFramePr>
        <p:xfrm>
          <a:off x="293929" y="1340428"/>
          <a:ext cx="7416126" cy="441522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3A1BFEF-C95C-1736-2D46-BE97F967B35F}"/>
              </a:ext>
            </a:extLst>
          </p:cNvPr>
          <p:cNvPicPr>
            <a:picLocks noChangeAspect="1"/>
          </p:cNvPicPr>
          <p:nvPr/>
        </p:nvPicPr>
        <p:blipFill>
          <a:blip r:embed="rId3"/>
          <a:stretch>
            <a:fillRect/>
          </a:stretch>
        </p:blipFill>
        <p:spPr>
          <a:xfrm>
            <a:off x="0" y="1608162"/>
            <a:ext cx="6245492" cy="4163661"/>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93520" y="21852"/>
            <a:ext cx="6096000"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perspectiva nos ayuda a estar enfocados en nuestra necesidad de Dios?</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Nosotros vs. la gloria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6" name="Diagrama 5">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629973795"/>
              </p:ext>
            </p:extLst>
          </p:nvPr>
        </p:nvGraphicFramePr>
        <p:xfrm>
          <a:off x="6457681" y="484170"/>
          <a:ext cx="5520420" cy="49751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B2C686-658D-FA1F-D695-7FDA23AA8129}"/>
              </a:ext>
            </a:extLst>
          </p:cNvPr>
          <p:cNvSpPr txBox="1"/>
          <p:nvPr/>
        </p:nvSpPr>
        <p:spPr>
          <a:xfrm>
            <a:off x="0" y="4694606"/>
            <a:ext cx="12212260"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Describa la preciosa esperanza que todos tienen el privilegio de obtener por la fe</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4" y="6068135"/>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Nosotros vs. la gloria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4" name="Diagrama 3">
            <a:extLst>
              <a:ext uri="{FF2B5EF4-FFF2-40B4-BE49-F238E27FC236}">
                <a16:creationId xmlns:a16="http://schemas.microsoft.com/office/drawing/2014/main" id="{7C40DCD5-DD7B-5E63-3080-78F3AE3C4873}"/>
              </a:ext>
            </a:extLst>
          </p:cNvPr>
          <p:cNvGraphicFramePr/>
          <p:nvPr>
            <p:extLst>
              <p:ext uri="{D42A27DB-BD31-4B8C-83A1-F6EECF244321}">
                <p14:modId xmlns:p14="http://schemas.microsoft.com/office/powerpoint/2010/main" val="3149617239"/>
              </p:ext>
            </p:extLst>
          </p:nvPr>
        </p:nvGraphicFramePr>
        <p:xfrm>
          <a:off x="265490" y="152744"/>
          <a:ext cx="5330536" cy="44194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n 4">
            <a:extLst>
              <a:ext uri="{FF2B5EF4-FFF2-40B4-BE49-F238E27FC236}">
                <a16:creationId xmlns:a16="http://schemas.microsoft.com/office/drawing/2014/main" id="{44B797C9-9661-4F92-4F73-F819932E8969}"/>
              </a:ext>
            </a:extLst>
          </p:cNvPr>
          <p:cNvPicPr>
            <a:picLocks noChangeAspect="1"/>
          </p:cNvPicPr>
          <p:nvPr/>
        </p:nvPicPr>
        <p:blipFill>
          <a:blip r:embed="rId9"/>
          <a:stretch>
            <a:fillRect/>
          </a:stretch>
        </p:blipFill>
        <p:spPr>
          <a:xfrm>
            <a:off x="5707941" y="-6451"/>
            <a:ext cx="6504319" cy="4684406"/>
          </a:xfrm>
          <a:prstGeom prst="rect">
            <a:avLst/>
          </a:prstGeom>
        </p:spPr>
      </p:pic>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9F51D3D-8974-3170-346A-336291E46398}"/>
              </a:ext>
            </a:extLst>
          </p:cNvPr>
          <p:cNvPicPr>
            <a:picLocks noChangeAspect="1"/>
          </p:cNvPicPr>
          <p:nvPr/>
        </p:nvPicPr>
        <p:blipFill>
          <a:blip r:embed="rId3"/>
          <a:stretch>
            <a:fillRect/>
          </a:stretch>
        </p:blipFill>
        <p:spPr>
          <a:xfrm>
            <a:off x="0" y="1599680"/>
            <a:ext cx="5522631" cy="4280360"/>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1" y="52804"/>
            <a:ext cx="6493397" cy="1569660"/>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Miqueas ensalza claramente el carácter de Dios?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Nosotros vs. la gloria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0" name="Diagrama 9">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3620320337"/>
              </p:ext>
            </p:extLst>
          </p:nvPr>
        </p:nvGraphicFramePr>
        <p:xfrm>
          <a:off x="6096000" y="296311"/>
          <a:ext cx="5522631" cy="51966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E330B520-9B7C-F8C3-6217-CACCAE59B68E}"/>
              </a:ext>
            </a:extLst>
          </p:cNvPr>
          <p:cNvPicPr>
            <a:picLocks noChangeAspect="1"/>
          </p:cNvPicPr>
          <p:nvPr/>
        </p:nvPicPr>
        <p:blipFill>
          <a:blip r:embed="rId3"/>
          <a:srcRect t="6337"/>
          <a:stretch>
            <a:fillRect/>
          </a:stretch>
        </p:blipFill>
        <p:spPr>
          <a:xfrm>
            <a:off x="5940390" y="1612545"/>
            <a:ext cx="6274240" cy="421950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5787736" y="52263"/>
            <a:ext cx="6274240" cy="1569660"/>
          </a:xfrm>
          <a:prstGeom prst="rect">
            <a:avLst/>
          </a:prstGeom>
          <a:noFill/>
        </p:spPr>
        <p:txBody>
          <a:bodyPr wrap="square">
            <a:spAutoFit/>
          </a:bodyPr>
          <a:lstStyle/>
          <a:p>
            <a:pPr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podemos resumir el balance perfecto del carácter de Dios?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Justo, misericordioso y completo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348416704"/>
              </p:ext>
            </p:extLst>
          </p:nvPr>
        </p:nvGraphicFramePr>
        <p:xfrm>
          <a:off x="241238" y="296311"/>
          <a:ext cx="5437654" cy="525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64406F9E-8032-48B2-A5A9-66A0B019D8A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8"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9" y="4273764"/>
            <a:ext cx="1206197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Al darnos cuenta de que la misericordia de Dios es vital para nuestra existencia, ¿qué más debemos tener siempre presente?</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Justo, misericordioso y completo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25" name="Diagrama 24">
            <a:extLst>
              <a:ext uri="{FF2B5EF4-FFF2-40B4-BE49-F238E27FC236}">
                <a16:creationId xmlns:a16="http://schemas.microsoft.com/office/drawing/2014/main" id="{6030CD6A-D43B-1DA4-798A-9B24D5C05F14}"/>
              </a:ext>
            </a:extLst>
          </p:cNvPr>
          <p:cNvGraphicFramePr/>
          <p:nvPr>
            <p:extLst>
              <p:ext uri="{D42A27DB-BD31-4B8C-83A1-F6EECF244321}">
                <p14:modId xmlns:p14="http://schemas.microsoft.com/office/powerpoint/2010/main" val="1569247804"/>
              </p:ext>
            </p:extLst>
          </p:nvPr>
        </p:nvGraphicFramePr>
        <p:xfrm>
          <a:off x="4775201" y="114502"/>
          <a:ext cx="7286776" cy="41746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n 4">
            <a:extLst>
              <a:ext uri="{FF2B5EF4-FFF2-40B4-BE49-F238E27FC236}">
                <a16:creationId xmlns:a16="http://schemas.microsoft.com/office/drawing/2014/main" id="{2EBCB9B8-EB8D-07B3-D070-9A7721EB2AEC}"/>
              </a:ext>
            </a:extLst>
          </p:cNvPr>
          <p:cNvPicPr>
            <a:picLocks noChangeAspect="1"/>
          </p:cNvPicPr>
          <p:nvPr/>
        </p:nvPicPr>
        <p:blipFill>
          <a:blip r:embed="rId9"/>
          <a:srcRect l="2534" r="3996"/>
          <a:stretch>
            <a:fillRect/>
          </a:stretch>
        </p:blipFill>
        <p:spPr>
          <a:xfrm>
            <a:off x="0" y="0"/>
            <a:ext cx="4691358" cy="4174669"/>
          </a:xfrm>
          <a:prstGeom prst="rect">
            <a:avLst/>
          </a:prstGeom>
        </p:spPr>
      </p:pic>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2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754255" y="4185997"/>
            <a:ext cx="6427794"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sabemos que el pecado no resurgirá en la tierra nueva?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Justo, misericordioso y completo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0" name="Diagrama 9">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3732699771"/>
              </p:ext>
            </p:extLst>
          </p:nvPr>
        </p:nvGraphicFramePr>
        <p:xfrm>
          <a:off x="327072" y="262648"/>
          <a:ext cx="5872335" cy="52470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Imagen 10">
            <a:extLst>
              <a:ext uri="{FF2B5EF4-FFF2-40B4-BE49-F238E27FC236}">
                <a16:creationId xmlns:a16="http://schemas.microsoft.com/office/drawing/2014/main" id="{BE1F1B36-EAF7-DF22-D5A9-2A2B89B28CF1}"/>
              </a:ext>
            </a:extLst>
          </p:cNvPr>
          <p:cNvPicPr>
            <a:picLocks noChangeAspect="1"/>
          </p:cNvPicPr>
          <p:nvPr/>
        </p:nvPicPr>
        <p:blipFill>
          <a:blip r:embed="rId9"/>
          <a:srcRect t="28164" b="14221"/>
          <a:stretch>
            <a:fillRect/>
          </a:stretch>
        </p:blipFill>
        <p:spPr>
          <a:xfrm>
            <a:off x="7084291" y="1"/>
            <a:ext cx="5107709" cy="4208178"/>
          </a:xfrm>
          <a:prstGeom prst="rect">
            <a:avLst/>
          </a:prstGeom>
        </p:spPr>
      </p:pic>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6FA566C-5EDE-6EBF-8DC5-F2CC1052BC26}"/>
              </a:ext>
            </a:extLst>
          </p:cNvPr>
          <p:cNvPicPr>
            <a:picLocks noChangeAspect="1"/>
          </p:cNvPicPr>
          <p:nvPr/>
        </p:nvPicPr>
        <p:blipFill>
          <a:blip r:embed="rId3"/>
          <a:stretch>
            <a:fillRect/>
          </a:stretch>
        </p:blipFill>
        <p:spPr>
          <a:xfrm>
            <a:off x="5897102" y="3366890"/>
            <a:ext cx="6294898" cy="2372116"/>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017461" y="-17419"/>
            <a:ext cx="7044515"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escena describe Nahúm como señalando los últimos días antes del regreso de Cristo?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escena moderna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358737"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sp>
        <p:nvSpPr>
          <p:cNvPr id="5" name="CuadroTexto 4">
            <a:extLst>
              <a:ext uri="{FF2B5EF4-FFF2-40B4-BE49-F238E27FC236}">
                <a16:creationId xmlns:a16="http://schemas.microsoft.com/office/drawing/2014/main" id="{2009D1EA-94F6-86B4-C734-2E6270E1D4D6}"/>
              </a:ext>
            </a:extLst>
          </p:cNvPr>
          <p:cNvSpPr txBox="1"/>
          <p:nvPr/>
        </p:nvSpPr>
        <p:spPr>
          <a:xfrm>
            <a:off x="-20260" y="3756983"/>
            <a:ext cx="6059896"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debería esto hacernos considerar como prioridad en el actual ambiente acelerado?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1" name="Diagrama 10">
            <a:extLst>
              <a:ext uri="{FF2B5EF4-FFF2-40B4-BE49-F238E27FC236}">
                <a16:creationId xmlns:a16="http://schemas.microsoft.com/office/drawing/2014/main" id="{DF876906-D738-5AF9-CA2B-355BE0FEC206}"/>
              </a:ext>
            </a:extLst>
          </p:cNvPr>
          <p:cNvGraphicFramePr/>
          <p:nvPr>
            <p:extLst>
              <p:ext uri="{D42A27DB-BD31-4B8C-83A1-F6EECF244321}">
                <p14:modId xmlns:p14="http://schemas.microsoft.com/office/powerpoint/2010/main" val="2959435474"/>
              </p:ext>
            </p:extLst>
          </p:nvPr>
        </p:nvGraphicFramePr>
        <p:xfrm>
          <a:off x="5334002" y="1552242"/>
          <a:ext cx="6793344" cy="17197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2" name="Diagrama 11">
            <a:extLst>
              <a:ext uri="{FF2B5EF4-FFF2-40B4-BE49-F238E27FC236}">
                <a16:creationId xmlns:a16="http://schemas.microsoft.com/office/drawing/2014/main" id="{3048D816-2F32-86B7-4574-2F7BE8C140E9}"/>
              </a:ext>
            </a:extLst>
          </p:cNvPr>
          <p:cNvGraphicFramePr/>
          <p:nvPr>
            <p:extLst>
              <p:ext uri="{D42A27DB-BD31-4B8C-83A1-F6EECF244321}">
                <p14:modId xmlns:p14="http://schemas.microsoft.com/office/powerpoint/2010/main" val="3002677790"/>
              </p:ext>
            </p:extLst>
          </p:nvPr>
        </p:nvGraphicFramePr>
        <p:xfrm>
          <a:off x="164042" y="-768"/>
          <a:ext cx="5072323" cy="39417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082740FB-3AC1-494B-8D30-668A893F12A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A2DB962F-547C-422E-8FB0-F8FD50339F0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graphicEl>
                                              <a:dgm id="{5B815966-47CD-411E-8622-A9D311572101}"/>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graphicEl>
                                              <a:dgm id="{B5B979D6-9A95-4334-8192-27D4B6821665}"/>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Graphic spid="11" grpId="0">
        <p:bldSub>
          <a:bldDgm bld="one"/>
        </p:bldSub>
      </p:bldGraphic>
      <p:bldGraphic spid="1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B87A9941-E427-FFEA-7E4F-C4992F9808F9}"/>
              </a:ext>
            </a:extLst>
          </p:cNvPr>
          <p:cNvPicPr>
            <a:picLocks noChangeAspect="1"/>
          </p:cNvPicPr>
          <p:nvPr/>
        </p:nvPicPr>
        <p:blipFill>
          <a:blip r:embed="rId3"/>
          <a:srcRect l="5801" r="3772"/>
          <a:stretch>
            <a:fillRect/>
          </a:stretch>
        </p:blipFill>
        <p:spPr>
          <a:xfrm>
            <a:off x="-1" y="1602352"/>
            <a:ext cx="6254573" cy="416947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6759" y="0"/>
            <a:ext cx="12098481"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Describa el destino de todos los que rechazan la misericordia de Dios, recibiendo su furia, como ocurrió con Nínive en Asiria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escena moderna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1" name="Diagrama 10">
            <a:extLst>
              <a:ext uri="{FF2B5EF4-FFF2-40B4-BE49-F238E27FC236}">
                <a16:creationId xmlns:a16="http://schemas.microsoft.com/office/drawing/2014/main" id="{CE3925BF-3322-764F-5BB1-EAF83A2DA5CF}"/>
              </a:ext>
            </a:extLst>
          </p:cNvPr>
          <p:cNvGraphicFramePr/>
          <p:nvPr>
            <p:extLst>
              <p:ext uri="{D42A27DB-BD31-4B8C-83A1-F6EECF244321}">
                <p14:modId xmlns:p14="http://schemas.microsoft.com/office/powerpoint/2010/main" val="1449617656"/>
              </p:ext>
            </p:extLst>
          </p:nvPr>
        </p:nvGraphicFramePr>
        <p:xfrm>
          <a:off x="6567535" y="1219299"/>
          <a:ext cx="5330536" cy="44194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8211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2F4FDB3-474A-8C9D-765B-5C25FDAB5DCA}"/>
              </a:ext>
            </a:extLst>
          </p:cNvPr>
          <p:cNvPicPr>
            <a:picLocks noChangeAspect="1"/>
          </p:cNvPicPr>
          <p:nvPr/>
        </p:nvPicPr>
        <p:blipFill>
          <a:blip r:embed="rId3"/>
          <a:stretch>
            <a:fillRect/>
          </a:stretch>
        </p:blipFill>
        <p:spPr>
          <a:xfrm>
            <a:off x="0" y="2100230"/>
            <a:ext cx="5810250" cy="3671594"/>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36629" y="38127"/>
            <a:ext cx="6059371" cy="2062103"/>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se describe la caída de Asiria y por qué es especialmente relevante ahora?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historia se repite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0" name="Diagrama 9">
            <a:extLst>
              <a:ext uri="{FF2B5EF4-FFF2-40B4-BE49-F238E27FC236}">
                <a16:creationId xmlns:a16="http://schemas.microsoft.com/office/drawing/2014/main" id="{D8252999-D88D-AAD5-D2D4-059D5A95ABBA}"/>
              </a:ext>
            </a:extLst>
          </p:cNvPr>
          <p:cNvGraphicFramePr/>
          <p:nvPr>
            <p:extLst>
              <p:ext uri="{D42A27DB-BD31-4B8C-83A1-F6EECF244321}">
                <p14:modId xmlns:p14="http://schemas.microsoft.com/office/powerpoint/2010/main" val="687207597"/>
              </p:ext>
            </p:extLst>
          </p:nvPr>
        </p:nvGraphicFramePr>
        <p:xfrm>
          <a:off x="5963986" y="159690"/>
          <a:ext cx="6189516" cy="56652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8779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brá otro diluvio que destruya el mundo?">
            <a:extLst>
              <a:ext uri="{FF2B5EF4-FFF2-40B4-BE49-F238E27FC236}">
                <a16:creationId xmlns:a16="http://schemas.microsoft.com/office/drawing/2014/main" id="{6870FAF0-7A35-3A8A-A10C-07A022AA1A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62" t="57508" r="9047" b="1"/>
          <a:stretch>
            <a:fillRect/>
          </a:stretch>
        </p:blipFill>
        <p:spPr bwMode="auto">
          <a:xfrm>
            <a:off x="6429375" y="1114147"/>
            <a:ext cx="5764356" cy="478013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850082" y="3923"/>
            <a:ext cx="6295158"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ocurrirá pronto una escena similar?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historia se repite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9" name="Diagrama 8">
            <a:extLst>
              <a:ext uri="{FF2B5EF4-FFF2-40B4-BE49-F238E27FC236}">
                <a16:creationId xmlns:a16="http://schemas.microsoft.com/office/drawing/2014/main" id="{2BC78977-C10C-BD11-5D51-E40E6FCC41BE}"/>
              </a:ext>
            </a:extLst>
          </p:cNvPr>
          <p:cNvGraphicFramePr/>
          <p:nvPr>
            <p:extLst>
              <p:ext uri="{D42A27DB-BD31-4B8C-83A1-F6EECF244321}">
                <p14:modId xmlns:p14="http://schemas.microsoft.com/office/powerpoint/2010/main" val="1674075954"/>
              </p:ext>
            </p:extLst>
          </p:nvPr>
        </p:nvGraphicFramePr>
        <p:xfrm>
          <a:off x="188769" y="151447"/>
          <a:ext cx="6002481" cy="54492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5562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89853" y="381783"/>
            <a:ext cx="244447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La caída de Asiria y la futura destrucción de Babilonia revelan que el orgullo y la iniquidad llevan inevitablemente al juicio divino, mientras Dios vindica a su pueblo fiel.</a:t>
            </a:r>
            <a:endParaRPr lang="es-ES"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8" y="381783"/>
            <a:ext cx="242774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El verdadero deber cristiano consiste en vivir con justicia, misericordia e integridad, reflejando humildad ante Dios y pureza de corazón en toda acción.</a:t>
            </a:r>
            <a:endParaRPr lang="es-ES" sz="2000" dirty="0">
              <a:solidFill>
                <a:schemeClr val="tx1"/>
              </a:solidFill>
              <a:latin typeface="Eras Demi ITC" panose="020B0805030504020804" pitchFamily="34" charset="0"/>
            </a:endParaRP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2"/>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3"/>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02147" y="381783"/>
            <a:ext cx="2340706"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En medio de la corrupción humana, la esperanza y salvación se hallan en confiar plenamente en Dios, quien perdona, restaura y revela su gloria en la fe de los que esperan en Él.</a:t>
            </a:r>
          </a:p>
          <a:p>
            <a:pPr algn="ctr"/>
            <a:endParaRPr lang="es-ES" sz="2000" dirty="0">
              <a:solidFill>
                <a:schemeClr val="tx1"/>
              </a:solidFill>
              <a:latin typeface="Eras Demi ITC" panose="020B0805030504020804" pitchFamily="34" charset="0"/>
            </a:endParaRP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4"/>
          <a:srcRect t="28617" r="29360" b="12577"/>
          <a:stretch/>
        </p:blipFill>
        <p:spPr>
          <a:xfrm>
            <a:off x="2393376" y="6224"/>
            <a:ext cx="521095" cy="598715"/>
          </a:xfrm>
          <a:prstGeom prst="rect">
            <a:avLst/>
          </a:prstGeom>
        </p:spPr>
      </p:pic>
      <p:sp>
        <p:nvSpPr>
          <p:cNvPr id="24" name="Rectángulo: esquinas superiores redondeadas 23"/>
          <p:cNvSpPr/>
          <p:nvPr/>
        </p:nvSpPr>
        <p:spPr>
          <a:xfrm>
            <a:off x="4879850" y="381783"/>
            <a:ext cx="2375031"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El carácter de Dios revela un equilibrio perfecto entre justicia y misericordia, paciente pero firme, asegurando que el pecado será erradicado para siempre y nunca más resurgirá en la tierra nueva.</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5"/>
          <a:srcRect t="26439" r="396" b="13325"/>
          <a:stretch/>
        </p:blipFill>
        <p:spPr>
          <a:xfrm>
            <a:off x="4799276" y="-486"/>
            <a:ext cx="570800" cy="609601"/>
          </a:xfrm>
          <a:prstGeom prst="rect">
            <a:avLst/>
          </a:prstGeom>
        </p:spPr>
      </p:pic>
      <p:sp>
        <p:nvSpPr>
          <p:cNvPr id="25" name="Rectángulo: esquinas superiores redondeadas 24"/>
          <p:cNvSpPr/>
          <p:nvPr/>
        </p:nvSpPr>
        <p:spPr>
          <a:xfrm>
            <a:off x="7291878" y="381783"/>
            <a:ext cx="2375031"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En un mundo acelerado y cercano al fin, Dios llama a usar cada talento en la misión, pues quienes rechazan su misericordia enfrentarán su justa ira, mientras su pueblo se prepara para la venida de Cristo.</a:t>
            </a:r>
            <a:endParaRPr lang="es-ES"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6"/>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39753" y="3188401"/>
            <a:ext cx="6358318" cy="2062103"/>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dejar de postergar mi entrega, vivir en justicia y misericordia, y caminar cada día bajo la guía del Espíritu Santo!</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561527"/>
            <a:ext cx="6358318" cy="2554545"/>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Dios ya nos ha mostrado lo que es bueno: practicar justicia, amar misericordia y caminar humildemente con Él.</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1267302</TotalTime>
  <Words>1741</Words>
  <Application>Microsoft Office PowerPoint</Application>
  <PresentationFormat>Panorámica</PresentationFormat>
  <Paragraphs>146</Paragraphs>
  <Slides>22</Slides>
  <Notes>17</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22</vt:i4>
      </vt:variant>
    </vt:vector>
  </HeadingPairs>
  <TitlesOfParts>
    <vt:vector size="42"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Solórzano;Cesia Tomalá;Carlos Bazán</dc:creator>
  <cp:lastModifiedBy>user01</cp:lastModifiedBy>
  <cp:revision>9801</cp:revision>
  <dcterms:created xsi:type="dcterms:W3CDTF">2017-06-02T15:34:13Z</dcterms:created>
  <dcterms:modified xsi:type="dcterms:W3CDTF">2026-02-27T15:20:17Z</dcterms:modified>
</cp:coreProperties>
</file>