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395" r:id="rId2"/>
    <p:sldId id="256" r:id="rId3"/>
    <p:sldId id="340" r:id="rId4"/>
    <p:sldId id="544" r:id="rId5"/>
    <p:sldId id="392" r:id="rId6"/>
    <p:sldId id="274" r:id="rId7"/>
    <p:sldId id="551" r:id="rId8"/>
    <p:sldId id="557" r:id="rId9"/>
    <p:sldId id="550" r:id="rId10"/>
    <p:sldId id="558" r:id="rId11"/>
    <p:sldId id="538" r:id="rId12"/>
    <p:sldId id="565" r:id="rId13"/>
    <p:sldId id="566" r:id="rId14"/>
    <p:sldId id="567" r:id="rId15"/>
    <p:sldId id="568" r:id="rId16"/>
    <p:sldId id="569" r:id="rId17"/>
    <p:sldId id="570" r:id="rId18"/>
    <p:sldId id="276" r:id="rId19"/>
    <p:sldId id="265" r:id="rId20"/>
    <p:sldId id="393"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4" d="100"/>
          <a:sy n="74" d="100"/>
        </p:scale>
        <p:origin x="955" y="6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100" dirty="0">
              <a:latin typeface="Bw Modelica" panose="00000600000000000000" pitchFamily="50" charset="0"/>
            </a:rPr>
            <a:t>Habacuc clamó a Dios por la aparente injusticia de que los impíos prosperaban mientras los justos sufrían, y no entendiendo, cuestiona a Dios por su aparente silencio ante el pecado de Judá…</a:t>
          </a: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C" sz="2100" dirty="0">
              <a:latin typeface="Bw Modelica" panose="00000600000000000000" pitchFamily="50" charset="0"/>
            </a:rPr>
            <a:t>…e</a:t>
          </a:r>
          <a:r>
            <a:rPr lang="es-MX" sz="2100" dirty="0">
              <a:latin typeface="Bw Modelica" panose="00000600000000000000" pitchFamily="50" charset="0"/>
            </a:rPr>
            <a:t>l profeta expresó la angustia de un pueblo que veía amenazada su identidad espiritual y nacional, incluso con la posible destrucción del templo, símbolo de la presencia divina…</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C" sz="2100" dirty="0">
              <a:latin typeface="Bw Modelica" panose="00000600000000000000" pitchFamily="50" charset="0"/>
            </a:rPr>
            <a:t>…s</a:t>
          </a:r>
          <a:r>
            <a:rPr lang="es-MX" sz="2100" dirty="0">
              <a:latin typeface="Bw Modelica" panose="00000600000000000000" pitchFamily="50" charset="0"/>
            </a:rPr>
            <a:t>u oración refleja la lucha de la fe cuando parece que el mal triunfa, pero también prepara el camino para la respuesta divina.</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El Señor respondió anunciando que permitiría que Babilonia disciplinara a Judá debido a su persistente rebelión contra la ley divina...</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MX" sz="2200" dirty="0">
              <a:latin typeface="Bw Modelica" panose="00000600000000000000" pitchFamily="50" charset="0"/>
            </a:rPr>
            <a:t>…ellos vendrían con violencia, reunirían cautivos como arena y se burlarían de reyes y fortalezas, y aunque Dios los usaría como instrumentos, ellos mismos serían responsables por su maldad…</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C" sz="2200" dirty="0">
              <a:latin typeface="Bw Modelica" panose="00000600000000000000" pitchFamily="50" charset="0"/>
            </a:rPr>
            <a:t>…</a:t>
          </a:r>
          <a:r>
            <a:rPr lang="es-MX" sz="2200" dirty="0">
              <a:latin typeface="Bw Modelica" panose="00000600000000000000" pitchFamily="50" charset="0"/>
            </a:rPr>
            <a:t>.Dios nunca está indiferente ante el pecado, aunque parezca tardar, Él dirige la historia y permite eventos para disciplinar y purificar a su pueblo.</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7368">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6106">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5001">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MX" sz="2200" dirty="0">
              <a:latin typeface="Bw Modelica" panose="00000600000000000000" pitchFamily="50" charset="0"/>
            </a:rPr>
            <a:t>Porque reconocía que el Señor es eterno, santo y justo, y que, aun usando a los caldeos como instrumento de juicio, su propósito era disciplinar y salvar a su pueblo…</a:t>
          </a: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C" sz="2200" dirty="0">
              <a:latin typeface="Bw Modelica" panose="00000600000000000000" pitchFamily="50" charset="0"/>
            </a:rPr>
            <a:t>…</a:t>
          </a:r>
          <a:r>
            <a:rPr lang="es-MX" sz="2200" dirty="0">
              <a:latin typeface="Bw Modelica" panose="00000600000000000000" pitchFamily="50" charset="0"/>
            </a:rPr>
            <a:t>Habacuc entendió que la aparente prosperidad de los impíos no anulaba la soberanía divina, y que confiar en la justicia de Dios era la única esperanza para los fieles en medio de la crisis.</a:t>
          </a: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custScaleX="107312" custLinFactNeighborX="3377">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723">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B5389B-D9CE-49B7-8852-1F080F5744C8}"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es-MX"/>
        </a:p>
      </dgm:t>
    </dgm:pt>
    <dgm:pt modelId="{F395FA00-144F-42B1-9AD9-19B77BD5E96F}">
      <dgm:prSet phldrT="[Texto]" phldr="0" custT="1"/>
      <dgm:spPr/>
      <dgm:t>
        <a:bodyPr/>
        <a:lstStyle/>
        <a:p>
          <a:r>
            <a:rPr lang="es-MX" sz="2200" dirty="0">
              <a:latin typeface="Bw Modelica" panose="00000600000000000000" pitchFamily="50" charset="0"/>
            </a:rPr>
            <a:t>Habacuc entendió que, aunque la visión profética parezca tardar, se cumplirá en el tiempo de Dios, y su pueblo debe perseverar con fe…</a:t>
          </a:r>
        </a:p>
      </dgm:t>
    </dgm:pt>
    <dgm:pt modelId="{CC937A05-3FF9-46FB-BC46-B3ED1967EDE8}" type="parTrans" cxnId="{2C7DD932-A54B-471E-8605-DEEDE6DD4C45}">
      <dgm:prSet/>
      <dgm:spPr/>
      <dgm:t>
        <a:bodyPr/>
        <a:lstStyle/>
        <a:p>
          <a:endParaRPr lang="es-MX" sz="2200">
            <a:latin typeface="Bw Modelica" panose="00000600000000000000" pitchFamily="50" charset="0"/>
          </a:endParaRPr>
        </a:p>
      </dgm:t>
    </dgm:pt>
    <dgm:pt modelId="{FF4F8788-0BE5-4DBD-8876-DF65F4B02BC7}" type="sibTrans" cxnId="{2C7DD932-A54B-471E-8605-DEEDE6DD4C45}">
      <dgm:prSet custT="1"/>
      <dgm:spPr/>
      <dgm:t>
        <a:bodyPr/>
        <a:lstStyle/>
        <a:p>
          <a:endParaRPr lang="es-MX" sz="2200">
            <a:latin typeface="Bw Modelica" panose="00000600000000000000" pitchFamily="50" charset="0"/>
          </a:endParaRPr>
        </a:p>
      </dgm:t>
    </dgm:pt>
    <dgm:pt modelId="{C996520D-0154-4522-9447-EF9A2F371178}">
      <dgm:prSet phldrT="[Texto]" phldr="0" custT="1"/>
      <dgm:spPr/>
      <dgm:t>
        <a:bodyPr/>
        <a:lstStyle/>
        <a:p>
          <a:r>
            <a:rPr lang="es-MX" sz="2200" dirty="0">
              <a:latin typeface="Bw Modelica" panose="00000600000000000000" pitchFamily="50" charset="0"/>
            </a:rPr>
            <a:t>…esta lección fue aplicada a los pioneros Adventistas en el Gran Chasco de 1844 cuando esperaban la venida del Señor…  </a:t>
          </a:r>
        </a:p>
      </dgm:t>
    </dgm:pt>
    <dgm:pt modelId="{BE41E2DA-4F5D-424D-BB71-399CC692F2E8}" type="parTrans" cxnId="{3BC42819-73A8-4F89-9F42-84D34B35F13B}">
      <dgm:prSet/>
      <dgm:spPr/>
      <dgm:t>
        <a:bodyPr/>
        <a:lstStyle/>
        <a:p>
          <a:endParaRPr lang="es-MX" sz="2200">
            <a:latin typeface="Bw Modelica" panose="00000600000000000000" pitchFamily="50" charset="0"/>
          </a:endParaRPr>
        </a:p>
      </dgm:t>
    </dgm:pt>
    <dgm:pt modelId="{043EB6E2-C59D-4537-9337-0C426386D91F}" type="sibTrans" cxnId="{3BC42819-73A8-4F89-9F42-84D34B35F13B}">
      <dgm:prSet custT="1"/>
      <dgm:spPr/>
      <dgm:t>
        <a:bodyPr/>
        <a:lstStyle/>
        <a:p>
          <a:endParaRPr lang="es-MX" sz="2200">
            <a:latin typeface="Bw Modelica" panose="00000600000000000000" pitchFamily="50" charset="0"/>
          </a:endParaRPr>
        </a:p>
      </dgm:t>
    </dgm:pt>
    <dgm:pt modelId="{3694F98B-37E6-4E00-A1F5-2CD3E151F19B}">
      <dgm:prSet phldrT="[Texto]" phldr="0" custT="1"/>
      <dgm:spPr/>
      <dgm:t>
        <a:bodyPr/>
        <a:lstStyle/>
        <a:p>
          <a:r>
            <a:rPr lang="es-MX" sz="2200" dirty="0">
              <a:latin typeface="Bw Modelica" panose="00000600000000000000" pitchFamily="50" charset="0"/>
            </a:rPr>
            <a:t>…muchos experimentaron dudas, pero finalmente confiaron en que la Palabra de Dios aclararía lo que parecía oscuro. </a:t>
          </a:r>
        </a:p>
      </dgm:t>
    </dgm:pt>
    <dgm:pt modelId="{B30460A1-6295-48A8-8271-D8E518AA1578}" type="parTrans" cxnId="{55FD821E-3AD1-495E-902D-FE39A07ED5DB}">
      <dgm:prSet/>
      <dgm:spPr/>
      <dgm:t>
        <a:bodyPr/>
        <a:lstStyle/>
        <a:p>
          <a:endParaRPr lang="es-MX" sz="2200">
            <a:latin typeface="Bw Modelica" panose="00000600000000000000" pitchFamily="50" charset="0"/>
          </a:endParaRPr>
        </a:p>
      </dgm:t>
    </dgm:pt>
    <dgm:pt modelId="{4827A04F-9BF4-466C-BC43-AA72E8622827}" type="sibTrans" cxnId="{55FD821E-3AD1-495E-902D-FE39A07ED5DB}">
      <dgm:prSet/>
      <dgm:spPr/>
      <dgm:t>
        <a:bodyPr/>
        <a:lstStyle/>
        <a:p>
          <a:endParaRPr lang="es-MX" sz="2200">
            <a:latin typeface="Bw Modelica" panose="00000600000000000000" pitchFamily="50" charset="0"/>
          </a:endParaRPr>
        </a:p>
      </dgm:t>
    </dgm:pt>
    <dgm:pt modelId="{01F8BFAA-8918-4E41-BBF7-6D8C5F555770}" type="pres">
      <dgm:prSet presAssocID="{A6B5389B-D9CE-49B7-8852-1F080F5744C8}" presName="Name0" presStyleCnt="0">
        <dgm:presLayoutVars>
          <dgm:dir/>
          <dgm:resizeHandles val="exact"/>
        </dgm:presLayoutVars>
      </dgm:prSet>
      <dgm:spPr/>
    </dgm:pt>
    <dgm:pt modelId="{A34EA771-6FC4-4292-B3A0-E5D2BBE86CCA}" type="pres">
      <dgm:prSet presAssocID="{F395FA00-144F-42B1-9AD9-19B77BD5E96F}" presName="node" presStyleLbl="node1" presStyleIdx="0" presStyleCnt="3">
        <dgm:presLayoutVars>
          <dgm:bulletEnabled val="1"/>
        </dgm:presLayoutVars>
      </dgm:prSet>
      <dgm:spPr/>
    </dgm:pt>
    <dgm:pt modelId="{0614EA8E-535A-4A45-83F3-3905D92C81B9}" type="pres">
      <dgm:prSet presAssocID="{FF4F8788-0BE5-4DBD-8876-DF65F4B02BC7}" presName="sibTrans" presStyleLbl="sibTrans2D1" presStyleIdx="0" presStyleCnt="2"/>
      <dgm:spPr/>
    </dgm:pt>
    <dgm:pt modelId="{34745FDA-C562-4A15-90D5-B37B373F21E4}" type="pres">
      <dgm:prSet presAssocID="{FF4F8788-0BE5-4DBD-8876-DF65F4B02BC7}" presName="connectorText" presStyleLbl="sibTrans2D1" presStyleIdx="0" presStyleCnt="2"/>
      <dgm:spPr/>
    </dgm:pt>
    <dgm:pt modelId="{ED754FBA-CC2E-4708-B27C-84848E99E85C}" type="pres">
      <dgm:prSet presAssocID="{C996520D-0154-4522-9447-EF9A2F371178}" presName="node" presStyleLbl="node1" presStyleIdx="1" presStyleCnt="3">
        <dgm:presLayoutVars>
          <dgm:bulletEnabled val="1"/>
        </dgm:presLayoutVars>
      </dgm:prSet>
      <dgm:spPr/>
    </dgm:pt>
    <dgm:pt modelId="{C6FC51A1-533E-4209-B6EE-D7DECD504042}" type="pres">
      <dgm:prSet presAssocID="{043EB6E2-C59D-4537-9337-0C426386D91F}" presName="sibTrans" presStyleLbl="sibTrans2D1" presStyleIdx="1" presStyleCnt="2"/>
      <dgm:spPr/>
    </dgm:pt>
    <dgm:pt modelId="{8DD828F8-CB46-4171-B72B-70BC64040272}" type="pres">
      <dgm:prSet presAssocID="{043EB6E2-C59D-4537-9337-0C426386D91F}" presName="connectorText" presStyleLbl="sibTrans2D1" presStyleIdx="1" presStyleCnt="2"/>
      <dgm:spPr/>
    </dgm:pt>
    <dgm:pt modelId="{85813A53-0919-45E8-A4AA-8B2F81DF7274}" type="pres">
      <dgm:prSet presAssocID="{3694F98B-37E6-4E00-A1F5-2CD3E151F19B}" presName="node" presStyleLbl="node1" presStyleIdx="2" presStyleCnt="3">
        <dgm:presLayoutVars>
          <dgm:bulletEnabled val="1"/>
        </dgm:presLayoutVars>
      </dgm:prSet>
      <dgm:spPr/>
    </dgm:pt>
  </dgm:ptLst>
  <dgm:cxnLst>
    <dgm:cxn modelId="{3BC42819-73A8-4F89-9F42-84D34B35F13B}" srcId="{A6B5389B-D9CE-49B7-8852-1F080F5744C8}" destId="{C996520D-0154-4522-9447-EF9A2F371178}" srcOrd="1" destOrd="0" parTransId="{BE41E2DA-4F5D-424D-BB71-399CC692F2E8}" sibTransId="{043EB6E2-C59D-4537-9337-0C426386D91F}"/>
    <dgm:cxn modelId="{55FD821E-3AD1-495E-902D-FE39A07ED5DB}" srcId="{A6B5389B-D9CE-49B7-8852-1F080F5744C8}" destId="{3694F98B-37E6-4E00-A1F5-2CD3E151F19B}" srcOrd="2" destOrd="0" parTransId="{B30460A1-6295-48A8-8271-D8E518AA1578}" sibTransId="{4827A04F-9BF4-466C-BC43-AA72E8622827}"/>
    <dgm:cxn modelId="{0CC1251F-B64F-4C71-91EC-24FE383F3C3F}" type="presOf" srcId="{FF4F8788-0BE5-4DBD-8876-DF65F4B02BC7}" destId="{0614EA8E-535A-4A45-83F3-3905D92C81B9}" srcOrd="0" destOrd="0" presId="urn:microsoft.com/office/officeart/2005/8/layout/process1"/>
    <dgm:cxn modelId="{9009D828-9E5A-4091-AA17-B971A5F063F3}" type="presOf" srcId="{C996520D-0154-4522-9447-EF9A2F371178}" destId="{ED754FBA-CC2E-4708-B27C-84848E99E85C}" srcOrd="0" destOrd="0" presId="urn:microsoft.com/office/officeart/2005/8/layout/process1"/>
    <dgm:cxn modelId="{2C7DD932-A54B-471E-8605-DEEDE6DD4C45}" srcId="{A6B5389B-D9CE-49B7-8852-1F080F5744C8}" destId="{F395FA00-144F-42B1-9AD9-19B77BD5E96F}" srcOrd="0" destOrd="0" parTransId="{CC937A05-3FF9-46FB-BC46-B3ED1967EDE8}" sibTransId="{FF4F8788-0BE5-4DBD-8876-DF65F4B02BC7}"/>
    <dgm:cxn modelId="{1F29A53E-A4BA-48BF-B30C-C3CF7C823BDA}" type="presOf" srcId="{3694F98B-37E6-4E00-A1F5-2CD3E151F19B}" destId="{85813A53-0919-45E8-A4AA-8B2F81DF7274}" srcOrd="0" destOrd="0" presId="urn:microsoft.com/office/officeart/2005/8/layout/process1"/>
    <dgm:cxn modelId="{8E5F4F85-ECC8-4C9A-838E-D8A570AD5DC6}" type="presOf" srcId="{FF4F8788-0BE5-4DBD-8876-DF65F4B02BC7}" destId="{34745FDA-C562-4A15-90D5-B37B373F21E4}" srcOrd="1" destOrd="0" presId="urn:microsoft.com/office/officeart/2005/8/layout/process1"/>
    <dgm:cxn modelId="{F5A01F93-F7C1-43D6-AA41-FE8CDB28491E}" type="presOf" srcId="{043EB6E2-C59D-4537-9337-0C426386D91F}" destId="{C6FC51A1-533E-4209-B6EE-D7DECD504042}" srcOrd="0" destOrd="0" presId="urn:microsoft.com/office/officeart/2005/8/layout/process1"/>
    <dgm:cxn modelId="{7C1576B7-73B5-4FCA-B3E1-87E2601E6AA3}" type="presOf" srcId="{F395FA00-144F-42B1-9AD9-19B77BD5E96F}" destId="{A34EA771-6FC4-4292-B3A0-E5D2BBE86CCA}" srcOrd="0" destOrd="0" presId="urn:microsoft.com/office/officeart/2005/8/layout/process1"/>
    <dgm:cxn modelId="{D0CD19D3-7A50-4D29-A4B9-73A80CE7F74B}" type="presOf" srcId="{A6B5389B-D9CE-49B7-8852-1F080F5744C8}" destId="{01F8BFAA-8918-4E41-BBF7-6D8C5F555770}" srcOrd="0" destOrd="0" presId="urn:microsoft.com/office/officeart/2005/8/layout/process1"/>
    <dgm:cxn modelId="{275C7BDF-DDAD-45DF-B239-EDC5DA33E00E}" type="presOf" srcId="{043EB6E2-C59D-4537-9337-0C426386D91F}" destId="{8DD828F8-CB46-4171-B72B-70BC64040272}" srcOrd="1" destOrd="0" presId="urn:microsoft.com/office/officeart/2005/8/layout/process1"/>
    <dgm:cxn modelId="{BBA8109A-F202-4664-98BD-16AFCE615129}" type="presParOf" srcId="{01F8BFAA-8918-4E41-BBF7-6D8C5F555770}" destId="{A34EA771-6FC4-4292-B3A0-E5D2BBE86CCA}" srcOrd="0" destOrd="0" presId="urn:microsoft.com/office/officeart/2005/8/layout/process1"/>
    <dgm:cxn modelId="{BC694E34-DAB0-4DD8-AF2D-1C6FA1863D52}" type="presParOf" srcId="{01F8BFAA-8918-4E41-BBF7-6D8C5F555770}" destId="{0614EA8E-535A-4A45-83F3-3905D92C81B9}" srcOrd="1" destOrd="0" presId="urn:microsoft.com/office/officeart/2005/8/layout/process1"/>
    <dgm:cxn modelId="{41403547-40C5-47B5-BBA6-54A3564F77DB}" type="presParOf" srcId="{0614EA8E-535A-4A45-83F3-3905D92C81B9}" destId="{34745FDA-C562-4A15-90D5-B37B373F21E4}" srcOrd="0" destOrd="0" presId="urn:microsoft.com/office/officeart/2005/8/layout/process1"/>
    <dgm:cxn modelId="{DE87785E-FECA-4CC7-89C4-DB87AC243A48}" type="presParOf" srcId="{01F8BFAA-8918-4E41-BBF7-6D8C5F555770}" destId="{ED754FBA-CC2E-4708-B27C-84848E99E85C}" srcOrd="2" destOrd="0" presId="urn:microsoft.com/office/officeart/2005/8/layout/process1"/>
    <dgm:cxn modelId="{91116C03-B41B-4C2E-AB13-339A4DE22773}" type="presParOf" srcId="{01F8BFAA-8918-4E41-BBF7-6D8C5F555770}" destId="{C6FC51A1-533E-4209-B6EE-D7DECD504042}" srcOrd="3" destOrd="0" presId="urn:microsoft.com/office/officeart/2005/8/layout/process1"/>
    <dgm:cxn modelId="{84FAD898-1B74-443D-A05E-3CDBD0D24ECB}" type="presParOf" srcId="{C6FC51A1-533E-4209-B6EE-D7DECD504042}" destId="{8DD828F8-CB46-4171-B72B-70BC64040272}" srcOrd="0" destOrd="0" presId="urn:microsoft.com/office/officeart/2005/8/layout/process1"/>
    <dgm:cxn modelId="{BE4608FE-8918-4E1F-8125-3D0C9645CA72}" type="presParOf" srcId="{01F8BFAA-8918-4E41-BBF7-6D8C5F555770}" destId="{85813A53-0919-45E8-A4AA-8B2F81DF7274}"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MX" sz="2200" dirty="0">
              <a:latin typeface="Bw Modelica" panose="00000600000000000000" pitchFamily="50" charset="0"/>
            </a:rPr>
            <a:t>Porque enseña que la vida verdadera se sostiene únicamente por la fe en Dios, aun en medio de pruebas y aparentes demoras en el cumplimiento de sus promesas…</a:t>
          </a: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MX" sz="2200" dirty="0">
              <a:latin typeface="Bw Modelica" panose="00000600000000000000" pitchFamily="50" charset="0"/>
            </a:rPr>
            <a:t>…esta misma fe, proclamada por Pablo es la que sostiene al pueblo adventista hoy, quien puede renovar diariamente su esperanza confiando en las promesas divinas y esperando la liberación en el tiempo de Dios.</a:t>
          </a: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MX" sz="2200" dirty="0">
              <a:latin typeface="Bw Modelica" panose="00000600000000000000" pitchFamily="50" charset="0"/>
            </a:rPr>
            <a:t>En medio de la tentación de dudar o caer en la presunción, debemos recordar siempre que Jehová está en su santo templo, y sigue gobernando, aunque el ser humano no entienda plenamente sus caminos…</a:t>
          </a: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MX" sz="2200" dirty="0">
              <a:latin typeface="Bw Modelica" panose="00000600000000000000" pitchFamily="50" charset="0"/>
            </a:rPr>
            <a:t>…debemos reconocer su presencia constante y cultivar una actitud de reverencia hacia Él, reconociendo su soberanía, su infinita grandeza y su bondad para quienes confían pacientemente en Él.</a:t>
          </a: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LinFactNeighborX="-18042">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LinFactNeighborX="-18042">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MX" sz="2200" dirty="0">
              <a:latin typeface="Bw Modelica" panose="00000600000000000000" pitchFamily="50" charset="0"/>
            </a:rPr>
            <a:t>La oración de Habacuc nos enseña que, en momentos de crisis y apostasía, el pueblo de Dios debe clamar por un verdadero arrepentimiento y un reavivamiento espiritual en el corazón…</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MX" sz="2200" dirty="0">
              <a:latin typeface="Bw Modelica" panose="00000600000000000000" pitchFamily="50" charset="0"/>
            </a:rPr>
            <a:t>…esta súplica sigue siendo actual, pues solo al humillarnos individualmente ante el Señor y apartar nuestros ídolos, Él manifestará su salvación y renovará la fe de su iglesia en preparación para la venida de Cristo.</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0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La fe del creyente debe caracterizarse por una confianza constante y gozosa en Dios aun cuando las pruebas traigan privaciones, persecución o aparente derrota, pues Dios nunca los abandonará…</a:t>
          </a: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a:t>
          </a:r>
          <a:r>
            <a:rPr lang="es-MX" sz="2200" dirty="0">
              <a:latin typeface="Bw Modelica" panose="00000600000000000000" pitchFamily="50" charset="0"/>
            </a:rPr>
            <a:t>esta perseverancia se fundamenta en la certeza de que Cristo ya ha provisto salvación y que, en medio de la crisis final Él sostendrá a su pueblo…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MX" sz="2200" dirty="0">
              <a:latin typeface="Bw Modelica" panose="00000600000000000000" pitchFamily="50" charset="0"/>
            </a:rPr>
            <a:t>…los ángeles protegerán y suplirán las necesidades de los justos, confirmando que “el justo por la fe vivirá”.</a:t>
          </a:r>
          <a:endParaRPr lang="es-EC"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9439">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8580">
        <dgm:presLayoutVars>
          <dgm:chMax val="1"/>
          <dgm:bulletEnabled val="1"/>
        </dgm:presLayoutVars>
      </dgm:prSet>
      <dgm:spPr>
        <a:prstGeom prst="round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7253">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100" dirty="0">
              <a:latin typeface="Bw Modelica" panose="00000600000000000000" pitchFamily="50" charset="0"/>
            </a:rPr>
            <a:t>Sofonías, contemporáneo de Habacuc, fue llamado por Dios para anunciar los juicios sobre Judá y, al mismo tiempo, señalar las gloriosas promesas de esperanza para los fieles, mostrando que el mensaje divino incluía tanto corrección como consuelo…</a:t>
          </a: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MX" sz="2100" dirty="0">
              <a:latin typeface="Bw Modelica" panose="00000600000000000000" pitchFamily="50" charset="0"/>
            </a:rPr>
            <a:t>…sus profecías, aplicables también al tiempo del fin, recuerdan a la iglesia adventista que los juicios venideros sobre un mundo impenitente están inseparablemente ligados a la certeza del triunfo futuro en la segunda venida de Cristo.</a:t>
          </a: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322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l"/>
          <a:r>
            <a:rPr lang="es-MX" sz="2200" dirty="0">
              <a:latin typeface="Bw Modelica" panose="00000600000000000000" pitchFamily="50" charset="0"/>
            </a:rPr>
            <a:t>Sofonías revela que la ira de Dios se manifiesta contra toda forma de culto falso y contra quienes promueven la idolatría…</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pPr algn="l"/>
          <a:endParaRPr lang="es-EC"/>
        </a:p>
      </dgm:t>
    </dgm:pt>
    <dgm:pt modelId="{5A22EDB5-7A50-4513-A330-869B54527BF6}" type="sibTrans" cxnId="{1E70C8BA-34BA-4AAA-B514-A2F81077E86B}">
      <dgm:prSet/>
      <dgm:spPr/>
      <dgm:t>
        <a:bodyPr/>
        <a:lstStyle/>
        <a:p>
          <a:pPr algn="l"/>
          <a:endParaRPr lang="es-EC"/>
        </a:p>
      </dgm:t>
    </dgm:pt>
    <dgm:pt modelId="{9BFF9D80-2D0C-41CF-964B-E286A72FCC51}">
      <dgm:prSet phldrT="[Texto]" custT="1"/>
      <dgm:spPr/>
      <dgm:t>
        <a:bodyPr/>
        <a:lstStyle/>
        <a:p>
          <a:pPr algn="l"/>
          <a:r>
            <a:rPr lang="es-EC" sz="2200" dirty="0">
              <a:latin typeface="Bw Modelica" panose="00000600000000000000" pitchFamily="50" charset="0"/>
            </a:rPr>
            <a:t>…</a:t>
          </a:r>
          <a:r>
            <a:rPr lang="es-MX" sz="2200" dirty="0">
              <a:latin typeface="Bw Modelica" panose="00000600000000000000" pitchFamily="50" charset="0"/>
            </a:rPr>
            <a:t>y manifiesta que la apostasía trae inevitablemente juicio divino, por tanto, se nos enseña que, la verdadera adoración debe estar centrada en Dios…</a:t>
          </a:r>
        </a:p>
      </dgm:t>
    </dgm:pt>
    <dgm:pt modelId="{759648A7-BE2A-489B-83BC-6624FC028F99}" type="parTrans" cxnId="{92C16516-7478-4223-A803-09168DBB8A8F}">
      <dgm:prSet/>
      <dgm:spPr/>
      <dgm:t>
        <a:bodyPr/>
        <a:lstStyle/>
        <a:p>
          <a:pPr algn="l"/>
          <a:endParaRPr lang="es-EC"/>
        </a:p>
      </dgm:t>
    </dgm:pt>
    <dgm:pt modelId="{3A8B0B8F-F69F-4E1B-B1DC-2CBAA71E93C6}" type="sibTrans" cxnId="{92C16516-7478-4223-A803-09168DBB8A8F}">
      <dgm:prSet/>
      <dgm:spPr/>
      <dgm:t>
        <a:bodyPr/>
        <a:lstStyle/>
        <a:p>
          <a:pPr algn="l"/>
          <a:endParaRPr lang="es-EC"/>
        </a:p>
      </dgm:t>
    </dgm:pt>
    <dgm:pt modelId="{A5451605-FFCB-4F3A-B27F-BFE1F12EEB9E}">
      <dgm:prSet phldrT="[Texto]" custT="1"/>
      <dgm:spPr/>
      <dgm:t>
        <a:bodyPr/>
        <a:lstStyle/>
        <a:p>
          <a:pPr algn="l"/>
          <a:r>
            <a:rPr lang="es-EC" sz="2200" dirty="0">
              <a:latin typeface="Bw Modelica" panose="00000600000000000000" pitchFamily="50" charset="0"/>
            </a:rPr>
            <a:t>…</a:t>
          </a:r>
          <a:r>
            <a:rPr lang="es-MX" sz="2200" dirty="0">
              <a:latin typeface="Bw Modelica" panose="00000600000000000000" pitchFamily="50" charset="0"/>
            </a:rPr>
            <a:t>pues solo la fidelidad y la pureza espiritual preservan al pueblo de Dios en medio de la crisis final. </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pPr algn="l"/>
          <a:endParaRPr lang="es-EC"/>
        </a:p>
      </dgm:t>
    </dgm:pt>
    <dgm:pt modelId="{B07448D3-FBA3-4B31-9D6F-CEE99F2E0724}" type="sibTrans" cxnId="{2005D028-4621-4076-A4DB-134833029C5E}">
      <dgm:prSet/>
      <dgm:spPr/>
      <dgm:t>
        <a:bodyPr/>
        <a:lstStyle/>
        <a:p>
          <a:pPr algn="l"/>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332775" custScaleY="197653"/>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332775" custScaleY="197653"/>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332775" custScaleY="197653"/>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MX" sz="2200" dirty="0">
              <a:latin typeface="Bw Modelica" panose="00000600000000000000" pitchFamily="50" charset="0"/>
            </a:rPr>
            <a:t>Aunque muchos profesan seguir a Dios, la rebelión oculta se revela en actitudes de indiferencia espiritual, presunción ante la demora de la venida de Cristo y conformidad con las costumbres mundanas…</a:t>
          </a: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…estas actitudes, marcadas por orgullo, egoísmo y negligencia hacia los intereses eternos, muestran la necesidad urgente de un arrepentimiento genuino y de una fe viva que prepare al pueblo de Dios para el regreso del Señor.</a:t>
          </a: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339" y="25206"/>
          <a:ext cx="6837467" cy="135415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Habacuc clamó a Dios por la aparente injusticia de que los impíos prosperaban mientras los justos sufrían, y no entendiendo, cuestiona a Dios por su aparente silencio ante el pecado de Judá…</a:t>
          </a:r>
        </a:p>
      </dsp:txBody>
      <dsp:txXfrm>
        <a:off x="3339" y="25206"/>
        <a:ext cx="6837467" cy="1354158"/>
      </dsp:txXfrm>
    </dsp:sp>
    <dsp:sp modelId="{9D041828-6AD9-46A5-9720-92B6CDC6F09B}">
      <dsp:nvSpPr>
        <dsp:cNvPr id="0" name=""/>
        <dsp:cNvSpPr/>
      </dsp:nvSpPr>
      <dsp:spPr>
        <a:xfrm>
          <a:off x="3339" y="1611471"/>
          <a:ext cx="6837467" cy="136933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…e</a:t>
          </a:r>
          <a:r>
            <a:rPr lang="es-MX" sz="2100" kern="1200" dirty="0">
              <a:latin typeface="Bw Modelica" panose="00000600000000000000" pitchFamily="50" charset="0"/>
            </a:rPr>
            <a:t>l profeta expresó la angustia de un pueblo que veía amenazada su identidad espiritual y nacional, incluso con la posible destrucción del templo, símbolo de la presencia divina…</a:t>
          </a:r>
          <a:endParaRPr lang="es-EC" sz="2100" kern="1200" dirty="0">
            <a:latin typeface="Bw Modelica" panose="00000600000000000000" pitchFamily="50" charset="0"/>
          </a:endParaRPr>
        </a:p>
      </dsp:txBody>
      <dsp:txXfrm>
        <a:off x="3339" y="1611471"/>
        <a:ext cx="6837467" cy="1369337"/>
      </dsp:txXfrm>
    </dsp:sp>
    <dsp:sp modelId="{EBB866DD-D083-4ED5-84F5-2F33000EBA59}">
      <dsp:nvSpPr>
        <dsp:cNvPr id="0" name=""/>
        <dsp:cNvSpPr/>
      </dsp:nvSpPr>
      <dsp:spPr>
        <a:xfrm>
          <a:off x="3339" y="3212916"/>
          <a:ext cx="6837467" cy="140401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C" sz="2100" kern="1200" dirty="0">
              <a:latin typeface="Bw Modelica" panose="00000600000000000000" pitchFamily="50" charset="0"/>
            </a:rPr>
            <a:t>…s</a:t>
          </a:r>
          <a:r>
            <a:rPr lang="es-MX" sz="2100" kern="1200" dirty="0">
              <a:latin typeface="Bw Modelica" panose="00000600000000000000" pitchFamily="50" charset="0"/>
            </a:rPr>
            <a:t>u oración refleja la lucha de la fe cuando parece que el mal triunfa, pero también prepara el camino para la respuesta divina.</a:t>
          </a:r>
          <a:endParaRPr lang="es-EC" sz="2100" kern="1200" dirty="0">
            <a:latin typeface="Bw Modelica" panose="00000600000000000000" pitchFamily="50" charset="0"/>
          </a:endParaRPr>
        </a:p>
      </dsp:txBody>
      <dsp:txXfrm>
        <a:off x="3339" y="3212916"/>
        <a:ext cx="6837467" cy="1404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95" y="979"/>
          <a:ext cx="5928547" cy="168155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El Señor respondió anunciando que permitiría que Babilonia disciplinara a Judá debido a su persistente rebelión contra la ley divina...</a:t>
          </a:r>
          <a:endParaRPr lang="es-EC" sz="2200" kern="1200" dirty="0">
            <a:latin typeface="Bw Modelica" panose="00000600000000000000" pitchFamily="50" charset="0"/>
          </a:endParaRPr>
        </a:p>
      </dsp:txBody>
      <dsp:txXfrm>
        <a:off x="84982" y="83066"/>
        <a:ext cx="5764373" cy="1517379"/>
      </dsp:txXfrm>
    </dsp:sp>
    <dsp:sp modelId="{EBB866DD-D083-4ED5-84F5-2F33000EBA59}">
      <dsp:nvSpPr>
        <dsp:cNvPr id="0" name=""/>
        <dsp:cNvSpPr/>
      </dsp:nvSpPr>
      <dsp:spPr>
        <a:xfrm>
          <a:off x="2895" y="1907532"/>
          <a:ext cx="5928547" cy="162476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…ellos vendrían con violencia, reunirían cautivos como arena y se burlarían de reyes y fortalezas, y aunque Dios los usaría como instrumentos, ellos mismos serían responsables por su maldad…</a:t>
          </a:r>
          <a:endParaRPr lang="es-EC" sz="2200" kern="1200" dirty="0">
            <a:latin typeface="Bw Modelica" panose="00000600000000000000" pitchFamily="50" charset="0"/>
          </a:endParaRPr>
        </a:p>
      </dsp:txBody>
      <dsp:txXfrm>
        <a:off x="82209" y="1986846"/>
        <a:ext cx="5769919" cy="1466136"/>
      </dsp:txXfrm>
    </dsp:sp>
    <dsp:sp modelId="{DE88F729-003C-480C-B2C6-A764B77E9997}">
      <dsp:nvSpPr>
        <dsp:cNvPr id="0" name=""/>
        <dsp:cNvSpPr/>
      </dsp:nvSpPr>
      <dsp:spPr>
        <a:xfrm>
          <a:off x="2895" y="3757295"/>
          <a:ext cx="5928547" cy="15750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.Dios nunca está indiferente ante el pecado, aunque parezca tardar, Él dirige la historia y permite eventos para disciplinar y purificar a su pueblo.</a:t>
          </a:r>
          <a:endParaRPr lang="es-EC" sz="2200" kern="1200" dirty="0">
            <a:latin typeface="Bw Modelica" panose="00000600000000000000" pitchFamily="50" charset="0"/>
          </a:endParaRPr>
        </a:p>
      </dsp:txBody>
      <dsp:txXfrm>
        <a:off x="79782" y="3834182"/>
        <a:ext cx="5774773" cy="14212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717995" y="385391"/>
          <a:ext cx="2155335" cy="3586429"/>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349183" y="1456961"/>
          <a:ext cx="3474600" cy="2838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Porque reconocía que el Señor es eterno, santo y justo, y que, aun usando a los caldeos como instrumento de juicio, su propósito era disciplinar y salvar a su pueblo…</a:t>
          </a:r>
        </a:p>
      </dsp:txBody>
      <dsp:txXfrm>
        <a:off x="349183" y="1456961"/>
        <a:ext cx="3474600" cy="2838164"/>
      </dsp:txXfrm>
    </dsp:sp>
    <dsp:sp modelId="{6BC8B5A8-B0AD-44EF-966C-82EEF7D2AFDB}">
      <dsp:nvSpPr>
        <dsp:cNvPr id="0" name=""/>
        <dsp:cNvSpPr/>
      </dsp:nvSpPr>
      <dsp:spPr>
        <a:xfrm>
          <a:off x="2985150" y="121354"/>
          <a:ext cx="610914" cy="610914"/>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4800131" y="-595444"/>
          <a:ext cx="2155335" cy="3586429"/>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405528" y="476125"/>
          <a:ext cx="3260675" cy="2838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Habacuc entendió que la aparente prosperidad de los impíos no anulaba la soberanía divina, y que confiar en la justicia de Dios era la única esperanza para los fieles en medio de la crisis.</a:t>
          </a:r>
        </a:p>
      </dsp:txBody>
      <dsp:txXfrm>
        <a:off x="4405528" y="476125"/>
        <a:ext cx="3260675" cy="28381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4EA771-6FC4-4292-B3A0-E5D2BBE86CCA}">
      <dsp:nvSpPr>
        <dsp:cNvPr id="0" name=""/>
        <dsp:cNvSpPr/>
      </dsp:nvSpPr>
      <dsp:spPr>
        <a:xfrm>
          <a:off x="16530" y="0"/>
          <a:ext cx="3175110" cy="240806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Habacuc entendió que, aunque la visión profética parezca tardar, se cumplirá en el tiempo de Dios, y su pueblo debe perseverar con fe…</a:t>
          </a:r>
        </a:p>
      </dsp:txBody>
      <dsp:txXfrm>
        <a:off x="87060" y="70530"/>
        <a:ext cx="3034050" cy="2267003"/>
      </dsp:txXfrm>
    </dsp:sp>
    <dsp:sp modelId="{0614EA8E-535A-4A45-83F3-3905D92C81B9}">
      <dsp:nvSpPr>
        <dsp:cNvPr id="0" name=""/>
        <dsp:cNvSpPr/>
      </dsp:nvSpPr>
      <dsp:spPr>
        <a:xfrm>
          <a:off x="3509152" y="810318"/>
          <a:ext cx="673123" cy="78742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MX" sz="2200" kern="1200">
            <a:latin typeface="Bw Modelica" panose="00000600000000000000" pitchFamily="50" charset="0"/>
          </a:endParaRPr>
        </a:p>
      </dsp:txBody>
      <dsp:txXfrm>
        <a:off x="3509152" y="967803"/>
        <a:ext cx="471186" cy="472457"/>
      </dsp:txXfrm>
    </dsp:sp>
    <dsp:sp modelId="{ED754FBA-CC2E-4708-B27C-84848E99E85C}">
      <dsp:nvSpPr>
        <dsp:cNvPr id="0" name=""/>
        <dsp:cNvSpPr/>
      </dsp:nvSpPr>
      <dsp:spPr>
        <a:xfrm>
          <a:off x="4461685" y="0"/>
          <a:ext cx="3175110" cy="240806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…esta lección fue aplicada a los pioneros Adventistas en el Gran Chasco de 1844 cuando esperaban la venida del Señor…  </a:t>
          </a:r>
        </a:p>
      </dsp:txBody>
      <dsp:txXfrm>
        <a:off x="4532215" y="70530"/>
        <a:ext cx="3034050" cy="2267003"/>
      </dsp:txXfrm>
    </dsp:sp>
    <dsp:sp modelId="{C6FC51A1-533E-4209-B6EE-D7DECD504042}">
      <dsp:nvSpPr>
        <dsp:cNvPr id="0" name=""/>
        <dsp:cNvSpPr/>
      </dsp:nvSpPr>
      <dsp:spPr>
        <a:xfrm>
          <a:off x="7954306" y="810318"/>
          <a:ext cx="673123" cy="78742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MX" sz="2200" kern="1200">
            <a:latin typeface="Bw Modelica" panose="00000600000000000000" pitchFamily="50" charset="0"/>
          </a:endParaRPr>
        </a:p>
      </dsp:txBody>
      <dsp:txXfrm>
        <a:off x="7954306" y="967803"/>
        <a:ext cx="471186" cy="472457"/>
      </dsp:txXfrm>
    </dsp:sp>
    <dsp:sp modelId="{85813A53-0919-45E8-A4AA-8B2F81DF7274}">
      <dsp:nvSpPr>
        <dsp:cNvPr id="0" name=""/>
        <dsp:cNvSpPr/>
      </dsp:nvSpPr>
      <dsp:spPr>
        <a:xfrm>
          <a:off x="8906839" y="0"/>
          <a:ext cx="3175110" cy="2408063"/>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…muchos experimentaron dudas, pero finalmente confiaron en que la Palabra de Dios aclararía lo que parecía oscuro. </a:t>
          </a:r>
        </a:p>
      </dsp:txBody>
      <dsp:txXfrm>
        <a:off x="8977369" y="70530"/>
        <a:ext cx="3034050" cy="22670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46"/>
          <a:ext cx="5493604" cy="211651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Porque enseña que la vida verdadera se sostiene únicamente por la fe en Dios, aun en medio de pruebas y aparentes demoras en el cumplimiento de sus promesas…</a:t>
          </a:r>
        </a:p>
      </dsp:txBody>
      <dsp:txXfrm>
        <a:off x="61991" y="62637"/>
        <a:ext cx="5369622" cy="1992533"/>
      </dsp:txXfrm>
    </dsp:sp>
    <dsp:sp modelId="{382CD36A-3E34-4B81-8C4A-E26306AF1725}">
      <dsp:nvSpPr>
        <dsp:cNvPr id="0" name=""/>
        <dsp:cNvSpPr/>
      </dsp:nvSpPr>
      <dsp:spPr>
        <a:xfrm rot="5400000">
          <a:off x="2349955" y="2170074"/>
          <a:ext cx="793693" cy="95243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61072" y="2249443"/>
        <a:ext cx="571459" cy="555585"/>
      </dsp:txXfrm>
    </dsp:sp>
    <dsp:sp modelId="{A0E1A7E0-C695-4256-9F22-C68D3E88E48D}">
      <dsp:nvSpPr>
        <dsp:cNvPr id="0" name=""/>
        <dsp:cNvSpPr/>
      </dsp:nvSpPr>
      <dsp:spPr>
        <a:xfrm>
          <a:off x="0" y="3175419"/>
          <a:ext cx="5493604" cy="211651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…esta misma fe, proclamada por Pablo es la que sostiene al pueblo adventista hoy, quien puede renovar diariamente su esperanza confiando en las promesas divinas y esperando la liberación en el tiempo de Dios.</a:t>
          </a:r>
        </a:p>
      </dsp:txBody>
      <dsp:txXfrm>
        <a:off x="61991" y="3237410"/>
        <a:ext cx="5369622" cy="19925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956136"/>
          <a:ext cx="6105236"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50186" y="11495"/>
          <a:ext cx="5652007" cy="1889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534" tIns="0" rIns="161534"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En medio de la tentación de dudar o caer en la presunción, debemos recordar siempre que Jehová está en su santo templo, y sigue gobernando, aunque el ser humano no entienda plenamente sus caminos…</a:t>
          </a:r>
        </a:p>
      </dsp:txBody>
      <dsp:txXfrm>
        <a:off x="342413" y="103722"/>
        <a:ext cx="5467553" cy="1704826"/>
      </dsp:txXfrm>
    </dsp:sp>
    <dsp:sp modelId="{D1B4FAF6-A660-46EC-9959-3E14F539CFFA}">
      <dsp:nvSpPr>
        <dsp:cNvPr id="0" name=""/>
        <dsp:cNvSpPr/>
      </dsp:nvSpPr>
      <dsp:spPr>
        <a:xfrm>
          <a:off x="0" y="3859176"/>
          <a:ext cx="6105236"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50186" y="2914536"/>
          <a:ext cx="5652007" cy="1889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534" tIns="0" rIns="161534"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…debemos reconocer su presencia constante y cultivar una actitud de reverencia hacia Él, reconociendo su soberanía, su infinita grandeza y su bondad para quienes confían pacientemente en Él.</a:t>
          </a:r>
        </a:p>
      </dsp:txBody>
      <dsp:txXfrm>
        <a:off x="342413" y="3006763"/>
        <a:ext cx="5467553" cy="17048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107409"/>
          <a:ext cx="5546498" cy="212191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…esta súplica sigue siendo actual, pues solo al humillarnos individualmente ante el Señor y apartar nuestros ídolos, Él manifestará su salvación y renovará la fe de su iglesia en preparación para la venida de Cristo.</a:t>
          </a:r>
          <a:endParaRPr lang="es-EC" sz="2200" kern="1200" dirty="0">
            <a:latin typeface="Bw Modelica" panose="00000600000000000000" pitchFamily="50" charset="0"/>
          </a:endParaRPr>
        </a:p>
      </dsp:txBody>
      <dsp:txXfrm>
        <a:off x="0" y="3107409"/>
        <a:ext cx="5546498" cy="2121910"/>
      </dsp:txXfrm>
    </dsp:sp>
    <dsp:sp modelId="{EB05ED16-170E-4ABA-A9FC-1E534D3C8009}">
      <dsp:nvSpPr>
        <dsp:cNvPr id="0" name=""/>
        <dsp:cNvSpPr/>
      </dsp:nvSpPr>
      <dsp:spPr>
        <a:xfrm rot="10800000">
          <a:off x="0" y="27026"/>
          <a:ext cx="5546498" cy="3159151"/>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oración de Habacuc nos enseña que, en momentos de crisis y apostasía, el pueblo de Dios debe clamar por un verdadero arrepentimiento y un reavivamiento espiritual en el corazón…</a:t>
          </a:r>
          <a:endParaRPr lang="es-EC" sz="2200" kern="1200" dirty="0">
            <a:latin typeface="Bw Modelica" panose="00000600000000000000" pitchFamily="50" charset="0"/>
          </a:endParaRPr>
        </a:p>
      </dsp:txBody>
      <dsp:txXfrm rot="10800000">
        <a:off x="0" y="27026"/>
        <a:ext cx="5546498" cy="20527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631" y="1182"/>
          <a:ext cx="7436531" cy="14444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fe del creyente debe caracterizarse por una confianza constante y gozosa en Dios aun cuando las pruebas traigan privaciones, persecución o aparente derrota, pues Dios nunca los abandonará…</a:t>
          </a:r>
        </a:p>
      </dsp:txBody>
      <dsp:txXfrm>
        <a:off x="74144" y="71695"/>
        <a:ext cx="7295505" cy="1303432"/>
      </dsp:txXfrm>
    </dsp:sp>
    <dsp:sp modelId="{EBB866DD-D083-4ED5-84F5-2F33000EBA59}">
      <dsp:nvSpPr>
        <dsp:cNvPr id="0" name=""/>
        <dsp:cNvSpPr/>
      </dsp:nvSpPr>
      <dsp:spPr>
        <a:xfrm>
          <a:off x="3631" y="1628767"/>
          <a:ext cx="7436531" cy="14129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t>
          </a:r>
          <a:r>
            <a:rPr lang="es-MX" sz="2200" kern="1200" dirty="0">
              <a:latin typeface="Bw Modelica" panose="00000600000000000000" pitchFamily="50" charset="0"/>
            </a:rPr>
            <a:t>esta perseverancia se fundamenta en la certeza de que Cristo ya ha provisto salvación y que, en medio de la crisis final Él sostendrá a su pueblo…</a:t>
          </a:r>
          <a:endParaRPr lang="es-EC" sz="2200" kern="1200" dirty="0">
            <a:latin typeface="Bw Modelica" panose="00000600000000000000" pitchFamily="50" charset="0"/>
          </a:endParaRPr>
        </a:p>
      </dsp:txBody>
      <dsp:txXfrm>
        <a:off x="72608" y="1697744"/>
        <a:ext cx="7298577" cy="1275043"/>
      </dsp:txXfrm>
    </dsp:sp>
    <dsp:sp modelId="{DE88F729-003C-480C-B2C6-A764B77E9997}">
      <dsp:nvSpPr>
        <dsp:cNvPr id="0" name=""/>
        <dsp:cNvSpPr/>
      </dsp:nvSpPr>
      <dsp:spPr>
        <a:xfrm>
          <a:off x="3631" y="3224890"/>
          <a:ext cx="7436531" cy="136439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…los ángeles protegerán y suplirán las necesidades de los justos, confirmando que “el justo por la fe vivirá”.</a:t>
          </a:r>
          <a:endParaRPr lang="es-EC" sz="2200" kern="1200" dirty="0">
            <a:latin typeface="Bw Modelica" panose="00000600000000000000" pitchFamily="50" charset="0"/>
          </a:endParaRPr>
        </a:p>
      </dsp:txBody>
      <dsp:txXfrm>
        <a:off x="70235" y="3291494"/>
        <a:ext cx="7303323" cy="12311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36" y="121288"/>
          <a:ext cx="6626557" cy="179999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Sofonías, contemporáneo de Habacuc, fue llamado por Dios para anunciar los juicios sobre Judá y, al mismo tiempo, señalar las gloriosas promesas de esperanza para los fieles, mostrando que el mensaje divino incluía tanto corrección como consuelo…</a:t>
          </a:r>
        </a:p>
      </dsp:txBody>
      <dsp:txXfrm>
        <a:off x="3236" y="121288"/>
        <a:ext cx="6626557" cy="1799999"/>
      </dsp:txXfrm>
    </dsp:sp>
    <dsp:sp modelId="{9D041828-6AD9-46A5-9720-92B6CDC6F09B}">
      <dsp:nvSpPr>
        <dsp:cNvPr id="0" name=""/>
        <dsp:cNvSpPr/>
      </dsp:nvSpPr>
      <dsp:spPr>
        <a:xfrm>
          <a:off x="3236" y="2129481"/>
          <a:ext cx="6626557" cy="191717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…sus profecías, aplicables también al tiempo del fin, recuerdan a la iglesia adventista que los juicios venideros sobre un mundo impenitente están inseparablemente ligados a la certeza del triunfo futuro en la segunda venida de Cristo.</a:t>
          </a:r>
        </a:p>
      </dsp:txBody>
      <dsp:txXfrm>
        <a:off x="3236" y="2129481"/>
        <a:ext cx="6626557" cy="19171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67466" y="3352"/>
          <a:ext cx="6048001" cy="14368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MX" sz="2200" kern="1200" dirty="0">
              <a:latin typeface="Bw Modelica" panose="00000600000000000000" pitchFamily="50" charset="0"/>
            </a:rPr>
            <a:t>Sofonías revela que la ira de Dios se manifiesta contra toda forma de culto falso y contra quienes promueven la idolatría…</a:t>
          </a:r>
          <a:endParaRPr lang="es-EC" sz="2200" kern="1200" dirty="0">
            <a:latin typeface="Bw Modelica" panose="00000600000000000000" pitchFamily="50" charset="0"/>
          </a:endParaRPr>
        </a:p>
      </dsp:txBody>
      <dsp:txXfrm>
        <a:off x="67466" y="3352"/>
        <a:ext cx="5688778" cy="1436893"/>
      </dsp:txXfrm>
    </dsp:sp>
    <dsp:sp modelId="{A56FA087-F3E2-4A96-8037-C4ACABD84949}">
      <dsp:nvSpPr>
        <dsp:cNvPr id="0" name=""/>
        <dsp:cNvSpPr/>
      </dsp:nvSpPr>
      <dsp:spPr>
        <a:xfrm>
          <a:off x="67466" y="1542022"/>
          <a:ext cx="6048001" cy="14368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y manifiesta que la apostasía trae inevitablemente juicio divino, por tanto, se nos enseña que, la verdadera adoración debe estar centrada en Dios…</a:t>
          </a:r>
        </a:p>
      </dsp:txBody>
      <dsp:txXfrm>
        <a:off x="67466" y="1542022"/>
        <a:ext cx="5688778" cy="1436893"/>
      </dsp:txXfrm>
    </dsp:sp>
    <dsp:sp modelId="{EEABFEA6-5D8E-4B4B-B2C9-30FF763E556A}">
      <dsp:nvSpPr>
        <dsp:cNvPr id="0" name=""/>
        <dsp:cNvSpPr/>
      </dsp:nvSpPr>
      <dsp:spPr>
        <a:xfrm>
          <a:off x="67466" y="3080693"/>
          <a:ext cx="6048001" cy="143689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a:t>
          </a:r>
          <a:r>
            <a:rPr lang="es-MX" sz="2200" kern="1200" dirty="0">
              <a:latin typeface="Bw Modelica" panose="00000600000000000000" pitchFamily="50" charset="0"/>
            </a:rPr>
            <a:t>pues solo la fidelidad y la pureza espiritual preservan al pueblo de Dios en medio de la crisis final. </a:t>
          </a:r>
          <a:endParaRPr lang="es-EC" sz="2200" kern="1200" dirty="0">
            <a:latin typeface="Bw Modelica" panose="00000600000000000000" pitchFamily="50" charset="0"/>
          </a:endParaRPr>
        </a:p>
      </dsp:txBody>
      <dsp:txXfrm>
        <a:off x="67466" y="3080693"/>
        <a:ext cx="5688778" cy="143689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84" y="43107"/>
          <a:ext cx="5907137" cy="208378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Aunque muchos profesan seguir a Dios, la rebelión oculta se revela en actitudes de indiferencia espiritual, presunción ante la demora de la venida de Cristo y conformidad con las costumbres mundanas…</a:t>
          </a:r>
        </a:p>
      </dsp:txBody>
      <dsp:txXfrm>
        <a:off x="104606" y="144829"/>
        <a:ext cx="5703693" cy="1880343"/>
      </dsp:txXfrm>
    </dsp:sp>
    <dsp:sp modelId="{DE88F729-003C-480C-B2C6-A764B77E9997}">
      <dsp:nvSpPr>
        <dsp:cNvPr id="0" name=""/>
        <dsp:cNvSpPr/>
      </dsp:nvSpPr>
      <dsp:spPr>
        <a:xfrm>
          <a:off x="2884" y="2347649"/>
          <a:ext cx="5907137" cy="202864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…estas actitudes, marcadas por orgullo, egoísmo y negligencia hacia los intereses eternos, muestran la necesidad urgente de un arrepentimiento genuino y de una fe viva que prepare al pueblo de Dios para el regreso del Señor.</a:t>
          </a:r>
        </a:p>
      </dsp:txBody>
      <dsp:txXfrm>
        <a:off x="101914" y="2446679"/>
        <a:ext cx="5709077" cy="183058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6/3/2026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2472554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1759815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6/3/2026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6/3/2026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7.png"/><Relationship Id="rId7" Type="http://schemas.openxmlformats.org/officeDocument/2006/relationships/diagramData" Target="../diagrams/data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11" Type="http://schemas.microsoft.com/office/2007/relationships/diagramDrawing" Target="../diagrams/drawing3.xml"/><Relationship Id="rId5" Type="http://schemas.openxmlformats.org/officeDocument/2006/relationships/image" Target="../media/image29.png"/><Relationship Id="rId10" Type="http://schemas.openxmlformats.org/officeDocument/2006/relationships/diagramColors" Target="../diagrams/colors3.xml"/><Relationship Id="rId4" Type="http://schemas.openxmlformats.org/officeDocument/2006/relationships/image" Target="../media/image28.png"/><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0.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6.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2.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3.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4.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6.png"/><Relationship Id="rId7" Type="http://schemas.openxmlformats.org/officeDocument/2006/relationships/diagramColors" Target="../diagrams/colors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36.png"/><Relationship Id="rId7" Type="http://schemas.openxmlformats.org/officeDocument/2006/relationships/diagramLayout" Target="../diagrams/layout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16.png"/><Relationship Id="rId10" Type="http://schemas.microsoft.com/office/2007/relationships/diagramDrawing" Target="../diagrams/drawing10.xml"/><Relationship Id="rId4" Type="http://schemas.openxmlformats.org/officeDocument/2006/relationships/image" Target="../media/image37.pn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38.png"/><Relationship Id="rId7" Type="http://schemas.openxmlformats.org/officeDocument/2006/relationships/diagramQuickStyle" Target="../diagrams/quickStyle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16.pn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6.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7 de marzo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81788" y="3925750"/>
            <a:ext cx="9653228" cy="1938992"/>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Reverencia por el Omnisciente</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F8DA1138-3004-E0C7-6560-F16B8EA51B5B}"/>
              </a:ext>
            </a:extLst>
          </p:cNvPr>
          <p:cNvPicPr>
            <a:picLocks noChangeAspect="1"/>
          </p:cNvPicPr>
          <p:nvPr/>
        </p:nvPicPr>
        <p:blipFill>
          <a:blip r:embed="rId6"/>
          <a:stretch>
            <a:fillRect/>
          </a:stretch>
        </p:blipFill>
        <p:spPr>
          <a:xfrm>
            <a:off x="4772024" y="470862"/>
            <a:ext cx="5953125" cy="3403580"/>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6753A65-4ACA-2D61-F64D-B8751F2EBC33}"/>
              </a:ext>
            </a:extLst>
          </p:cNvPr>
          <p:cNvPicPr>
            <a:picLocks noChangeAspect="1"/>
          </p:cNvPicPr>
          <p:nvPr/>
        </p:nvPicPr>
        <p:blipFill>
          <a:blip r:embed="rId3"/>
          <a:srcRect b="15583"/>
          <a:stretch>
            <a:fillRect/>
          </a:stretch>
        </p:blipFill>
        <p:spPr>
          <a:xfrm>
            <a:off x="0" y="1"/>
            <a:ext cx="12191482" cy="6864468"/>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293675" y="2000666"/>
            <a:ext cx="5630229" cy="1754326"/>
          </a:xfrm>
          <a:prstGeom prst="rect">
            <a:avLst/>
          </a:prstGeom>
          <a:noFill/>
        </p:spPr>
        <p:txBody>
          <a:bodyPr wrap="square">
            <a:spAutoFit/>
          </a:bodyPr>
          <a:lstStyle/>
          <a:p>
            <a:pPr lvl="0" algn="ctr"/>
            <a:r>
              <a:rPr lang="es-ES" sz="5400" b="1" dirty="0">
                <a:ln w="38100">
                  <a:noFill/>
                </a:ln>
                <a:effectLst>
                  <a:glow rad="63500">
                    <a:schemeClr val="bg1">
                      <a:alpha val="40000"/>
                    </a:schemeClr>
                  </a:glow>
                </a:effectLst>
                <a:latin typeface="Bw Modelica ExtraBold" panose="00000900000000000000" pitchFamily="50" charset="0"/>
                <a:ea typeface="Noto Sans ExtBd" panose="020B0902040504020204" pitchFamily="34"/>
                <a:cs typeface="Noto Sans ExtBd" panose="020B0902040504020204" pitchFamily="34"/>
              </a:rPr>
              <a:t>Reverencia por el Omnisciente</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7 de marzo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10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200" b="1" dirty="0"/>
              <a:t>“</a:t>
            </a:r>
            <a:r>
              <a:rPr lang="es-MX" sz="3200" b="1" dirty="0"/>
              <a:t>La reverencia por la casa de Dios ha llegado casi a extinguirse... Tenemos abundantes razones para conservar un espíritu ferviente y consagrado en el culto de Dios. Tenemos motivos para ser aún más reflexivos y reverentes en nuestro culto que los judíos</a:t>
            </a:r>
            <a:r>
              <a:rPr lang="es-ES" sz="3200" b="1" dirty="0"/>
              <a:t>.”</a:t>
            </a:r>
            <a:endParaRPr lang="es-EC" sz="3200" b="1" dirty="0"/>
          </a:p>
          <a:p>
            <a:r>
              <a:rPr lang="es-MX" sz="1800" i="1" dirty="0"/>
              <a:t>Testimonios para la iglesia, tomo 5, p. 468</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a:t>
            </a:r>
            <a:r>
              <a:rPr lang="es-MX" sz="3600" b="1" dirty="0">
                <a:solidFill>
                  <a:schemeClr val="bg1"/>
                </a:solidFill>
              </a:rPr>
              <a:t>Mas Jehová está en su santo templo: calle delante de Él toda la tierra</a:t>
            </a:r>
            <a:r>
              <a:rPr lang="es-ES" sz="3600" b="1" dirty="0">
                <a:solidFill>
                  <a:schemeClr val="bg1"/>
                </a:solidFill>
              </a:rPr>
              <a:t>.</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(Habacuc 2:20)</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7 de marzo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D224E1F-09B9-8E07-DA59-516C50096B38}"/>
              </a:ext>
            </a:extLst>
          </p:cNvPr>
          <p:cNvPicPr>
            <a:picLocks noChangeAspect="1"/>
          </p:cNvPicPr>
          <p:nvPr/>
        </p:nvPicPr>
        <p:blipFill>
          <a:blip r:embed="rId3"/>
          <a:stretch>
            <a:fillRect/>
          </a:stretch>
        </p:blipFill>
        <p:spPr>
          <a:xfrm>
            <a:off x="0" y="0"/>
            <a:ext cx="4642138" cy="4642138"/>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102040" y="4773291"/>
            <a:ext cx="11931951" cy="1077218"/>
          </a:xfrm>
          <a:prstGeom prst="rect">
            <a:avLst/>
          </a:prstGeom>
          <a:noFill/>
        </p:spPr>
        <p:txBody>
          <a:bodyPr wrap="square">
            <a:spAutoFit/>
          </a:bodyPr>
          <a:lstStyle/>
          <a:p>
            <a:pPr lvl="0">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¿Qué expresó el profeta Habacuc en su oración inicial a Dios? </a:t>
            </a: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gran pregunta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10" name="Diagrama 9">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1406191752"/>
              </p:ext>
            </p:extLst>
          </p:nvPr>
        </p:nvGraphicFramePr>
        <p:xfrm>
          <a:off x="5053925" y="131153"/>
          <a:ext cx="6844146" cy="46421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340734-8A6C-0E82-C1CE-ACFFB5AB9E20}"/>
              </a:ext>
            </a:extLst>
          </p:cNvPr>
          <p:cNvSpPr txBox="1"/>
          <p:nvPr/>
        </p:nvSpPr>
        <p:spPr>
          <a:xfrm>
            <a:off x="6266897" y="5013199"/>
            <a:ext cx="5795662" cy="584775"/>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respondió el Señor?</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La gran pregunta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2" name="Diagrama 1">
            <a:extLst>
              <a:ext uri="{FF2B5EF4-FFF2-40B4-BE49-F238E27FC236}">
                <a16:creationId xmlns:a16="http://schemas.microsoft.com/office/drawing/2014/main" id="{11D74D38-13FD-DA69-563D-33023AA327E3}"/>
              </a:ext>
            </a:extLst>
          </p:cNvPr>
          <p:cNvGraphicFramePr/>
          <p:nvPr>
            <p:extLst>
              <p:ext uri="{D42A27DB-BD31-4B8C-83A1-F6EECF244321}">
                <p14:modId xmlns:p14="http://schemas.microsoft.com/office/powerpoint/2010/main" val="414623175"/>
              </p:ext>
            </p:extLst>
          </p:nvPr>
        </p:nvGraphicFramePr>
        <p:xfrm>
          <a:off x="235554" y="176346"/>
          <a:ext cx="5934338" cy="5333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94F1E884-7C9A-8619-5328-05D4827705EE}"/>
              </a:ext>
            </a:extLst>
          </p:cNvPr>
          <p:cNvPicPr>
            <a:picLocks noChangeAspect="1"/>
          </p:cNvPicPr>
          <p:nvPr/>
        </p:nvPicPr>
        <p:blipFill>
          <a:blip r:embed="rId9"/>
          <a:stretch>
            <a:fillRect/>
          </a:stretch>
        </p:blipFill>
        <p:spPr>
          <a:xfrm>
            <a:off x="6239384" y="9580"/>
            <a:ext cx="5952616" cy="4904165"/>
          </a:xfrm>
          <a:prstGeom prst="rect">
            <a:avLst/>
          </a:prstGeom>
        </p:spPr>
      </p:pic>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5614549-2FFB-F0DF-1E7C-8636CCA01F28}"/>
              </a:ext>
            </a:extLst>
          </p:cNvPr>
          <p:cNvPicPr>
            <a:picLocks noChangeAspect="1"/>
          </p:cNvPicPr>
          <p:nvPr/>
        </p:nvPicPr>
        <p:blipFill>
          <a:blip r:embed="rId3"/>
          <a:stretch>
            <a:fillRect/>
          </a:stretch>
        </p:blipFill>
        <p:spPr>
          <a:xfrm>
            <a:off x="8024245" y="1111579"/>
            <a:ext cx="4167755" cy="1714500"/>
          </a:xfrm>
          <a:prstGeom prst="rect">
            <a:avLst/>
          </a:prstGeom>
        </p:spPr>
      </p:pic>
      <p:pic>
        <p:nvPicPr>
          <p:cNvPr id="5" name="Imagen 4">
            <a:extLst>
              <a:ext uri="{FF2B5EF4-FFF2-40B4-BE49-F238E27FC236}">
                <a16:creationId xmlns:a16="http://schemas.microsoft.com/office/drawing/2014/main" id="{690AC0AC-9764-8A36-6053-9990AAC758D0}"/>
              </a:ext>
            </a:extLst>
          </p:cNvPr>
          <p:cNvPicPr>
            <a:picLocks noChangeAspect="1"/>
          </p:cNvPicPr>
          <p:nvPr/>
        </p:nvPicPr>
        <p:blipFill>
          <a:blip r:embed="rId4"/>
          <a:srcRect b="8144"/>
          <a:stretch>
            <a:fillRect/>
          </a:stretch>
        </p:blipFill>
        <p:spPr>
          <a:xfrm>
            <a:off x="8024245" y="4287967"/>
            <a:ext cx="4171236" cy="1579051"/>
          </a:xfrm>
          <a:prstGeom prst="rect">
            <a:avLst/>
          </a:prstGeom>
        </p:spPr>
      </p:pic>
      <p:pic>
        <p:nvPicPr>
          <p:cNvPr id="7" name="Imagen 6">
            <a:extLst>
              <a:ext uri="{FF2B5EF4-FFF2-40B4-BE49-F238E27FC236}">
                <a16:creationId xmlns:a16="http://schemas.microsoft.com/office/drawing/2014/main" id="{A41B996C-D6C8-15A3-2FA0-685CFAA7B367}"/>
              </a:ext>
            </a:extLst>
          </p:cNvPr>
          <p:cNvPicPr>
            <a:picLocks noChangeAspect="1"/>
          </p:cNvPicPr>
          <p:nvPr/>
        </p:nvPicPr>
        <p:blipFill>
          <a:blip r:embed="rId5"/>
          <a:stretch>
            <a:fillRect/>
          </a:stretch>
        </p:blipFill>
        <p:spPr>
          <a:xfrm>
            <a:off x="8024244" y="2838401"/>
            <a:ext cx="4167755" cy="1449565"/>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293929" y="85573"/>
            <a:ext cx="11704107" cy="584775"/>
          </a:xfrm>
          <a:prstGeom prst="rect">
            <a:avLst/>
          </a:prstGeom>
          <a:noFill/>
        </p:spPr>
        <p:txBody>
          <a:bodyPr wrap="square">
            <a:spAutoFit/>
          </a:bodyPr>
          <a:lstStyle/>
          <a:p>
            <a:pPr lvl="0">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¿Por qué deseaba Habacuc aceptar el plan de Dios? </a:t>
            </a:r>
            <a:r>
              <a:rPr lang="es-ES" sz="3200" b="1" dirty="0">
                <a:ln w="0"/>
                <a:latin typeface="Noto Sans ExtBd" panose="020B0902040504020204"/>
                <a:ea typeface="Noto Sans ExtBd" panose="020B0902040504020204" pitchFamily="34"/>
                <a:cs typeface="Noto Sans ExtBd" panose="020B0902040504020204" pitchFamily="34"/>
              </a:rPr>
              <a:t> </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Paciencia en la demora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6" name="Diagrama 5">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3288066027"/>
              </p:ext>
            </p:extLst>
          </p:nvPr>
        </p:nvGraphicFramePr>
        <p:xfrm>
          <a:off x="232737" y="1069031"/>
          <a:ext cx="7692063" cy="44152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CB7F3DD4-B914-485B-8D73-F737E38B94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249E6CD-66AA-5099-932D-A69483EF2A42}"/>
              </a:ext>
            </a:extLst>
          </p:cNvPr>
          <p:cNvPicPr>
            <a:picLocks noChangeAspect="1"/>
          </p:cNvPicPr>
          <p:nvPr/>
        </p:nvPicPr>
        <p:blipFill>
          <a:blip r:embed="rId3"/>
          <a:srcRect b="44477"/>
          <a:stretch>
            <a:fillRect/>
          </a:stretch>
        </p:blipFill>
        <p:spPr>
          <a:xfrm>
            <a:off x="0" y="-22112"/>
            <a:ext cx="12192000" cy="3107057"/>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93520" y="21852"/>
            <a:ext cx="11987644" cy="1077218"/>
          </a:xfrm>
          <a:prstGeom prst="rect">
            <a:avLst/>
          </a:prstGeom>
          <a:noFill/>
        </p:spPr>
        <p:txBody>
          <a:bodyPr wrap="square">
            <a:spAutoFit/>
          </a:bodyPr>
          <a:lstStyle/>
          <a:p>
            <a:pPr lvl="0">
              <a:tabLst>
                <a:tab pos="1435100" algn="l"/>
                <a:tab pos="3771900" algn="l"/>
              </a:tabLst>
            </a:pPr>
            <a:r>
              <a:rPr lang="es-MX" sz="3200" b="1" dirty="0">
                <a:ln w="0"/>
                <a:solidFill>
                  <a:schemeClr val="bg1"/>
                </a:solidFill>
                <a:effectLst>
                  <a:outerShdw blurRad="38100" dist="38100" dir="2700000" algn="tl">
                    <a:srgbClr val="000000">
                      <a:alpha val="43137"/>
                    </a:srgbClr>
                  </a:outerShdw>
                </a:effectLst>
                <a:latin typeface="Noto Sans ExtBd" panose="020B0902040504020204"/>
                <a:ea typeface="Noto Sans ExtBd" panose="020B0902040504020204" pitchFamily="34"/>
                <a:cs typeface="Noto Sans ExtBd" panose="020B0902040504020204" pitchFamily="34"/>
              </a:rPr>
              <a:t>¿Qué lección dada al profeta fue altamente aplicada a la experiencia de los pioneros Adventistas?</a:t>
            </a: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Paciencia en la demora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8" name="Diagrama 7">
            <a:extLst>
              <a:ext uri="{FF2B5EF4-FFF2-40B4-BE49-F238E27FC236}">
                <a16:creationId xmlns:a16="http://schemas.microsoft.com/office/drawing/2014/main" id="{5183B4E2-B549-3114-50B3-45B920A452C4}"/>
              </a:ext>
            </a:extLst>
          </p:cNvPr>
          <p:cNvGraphicFramePr/>
          <p:nvPr>
            <p:extLst>
              <p:ext uri="{D42A27DB-BD31-4B8C-83A1-F6EECF244321}">
                <p14:modId xmlns:p14="http://schemas.microsoft.com/office/powerpoint/2010/main" val="473436573"/>
              </p:ext>
            </p:extLst>
          </p:nvPr>
        </p:nvGraphicFramePr>
        <p:xfrm>
          <a:off x="46759" y="3223573"/>
          <a:ext cx="12098481" cy="24080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A34EA771-6FC4-4292-B3A0-E5D2BBE86CC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0614EA8E-535A-4A45-83F3-3905D92C81B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ED754FBA-CC2E-4708-B27C-84848E99E85C}"/>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graphicEl>
                                              <a:dgm id="{C6FC51A1-533E-4209-B6EE-D7DECD504042}"/>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graphicEl>
                                              <a:dgm id="{85813A53-0919-45E8-A4AA-8B2F81DF727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7B2C686-658D-FA1F-D695-7FDA23AA8129}"/>
              </a:ext>
            </a:extLst>
          </p:cNvPr>
          <p:cNvSpPr txBox="1"/>
          <p:nvPr/>
        </p:nvSpPr>
        <p:spPr>
          <a:xfrm>
            <a:off x="26815" y="4169346"/>
            <a:ext cx="6457681" cy="1569660"/>
          </a:xfrm>
          <a:prstGeom prst="rect">
            <a:avLst/>
          </a:prstGeom>
          <a:noFill/>
        </p:spPr>
        <p:txBody>
          <a:bodyPr wrap="square">
            <a:spAutoFit/>
          </a:bodyPr>
          <a:lstStyle/>
          <a:p>
            <a:pPr lvl="0">
              <a:tabLst>
                <a:tab pos="1435100" algn="l"/>
                <a:tab pos="3771900" algn="l"/>
              </a:tabLst>
            </a:pPr>
            <a:r>
              <a:rPr lang="es-MX" sz="3200" dirty="0">
                <a:ln w="0"/>
                <a:latin typeface="Noto Sans ExtBd" panose="020B0902040504020204"/>
              </a:rPr>
              <a:t>¿Como Habacuc 2:4 ha fortalecido a los creyentes en cada generación?</a:t>
            </a:r>
            <a:endParaRPr lang="es-ES" sz="3200" dirty="0">
              <a:ln w="0"/>
              <a:latin typeface="Noto Sans ExtBd" panose="020B090204050402020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Viviendo en la presencia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7" name="Diagrama 6">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1424704914"/>
              </p:ext>
            </p:extLst>
          </p:nvPr>
        </p:nvGraphicFramePr>
        <p:xfrm>
          <a:off x="6484496" y="166765"/>
          <a:ext cx="5493604" cy="52925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D42842F8-44D8-BC07-757D-B7F192CA4019}"/>
              </a:ext>
            </a:extLst>
          </p:cNvPr>
          <p:cNvPicPr>
            <a:picLocks noChangeAspect="1"/>
          </p:cNvPicPr>
          <p:nvPr/>
        </p:nvPicPr>
        <p:blipFill>
          <a:blip r:embed="rId9"/>
          <a:stretch>
            <a:fillRect/>
          </a:stretch>
        </p:blipFill>
        <p:spPr>
          <a:xfrm>
            <a:off x="-20260" y="-679"/>
            <a:ext cx="6319460" cy="4170025"/>
          </a:xfrm>
          <a:prstGeom prst="rect">
            <a:avLst/>
          </a:prstGeom>
        </p:spPr>
      </p:pic>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F13D1B0A-95EF-7BCD-B4DC-697BDEC0AE47}"/>
              </a:ext>
            </a:extLst>
          </p:cNvPr>
          <p:cNvPicPr>
            <a:picLocks noChangeAspect="1"/>
          </p:cNvPicPr>
          <p:nvPr/>
        </p:nvPicPr>
        <p:blipFill>
          <a:blip r:embed="rId3"/>
          <a:stretch>
            <a:fillRect/>
          </a:stretch>
        </p:blipFill>
        <p:spPr>
          <a:xfrm>
            <a:off x="0" y="2197364"/>
            <a:ext cx="5654442" cy="3791929"/>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0" y="52804"/>
            <a:ext cx="5809674" cy="2062103"/>
          </a:xfrm>
          <a:prstGeom prst="rect">
            <a:avLst/>
          </a:prstGeom>
          <a:noFill/>
        </p:spPr>
        <p:txBody>
          <a:bodyPr wrap="square">
            <a:spAutoFit/>
          </a:bodyPr>
          <a:lstStyle/>
          <a:p>
            <a:pPr>
              <a:tabLst>
                <a:tab pos="1435100" algn="l"/>
                <a:tab pos="3771900" algn="l"/>
              </a:tabLst>
            </a:pPr>
            <a:r>
              <a:rPr lang="es-MX" sz="3200" b="1" dirty="0">
                <a:ln w="0"/>
                <a:latin typeface="Noto Sans ExtBd" panose="020B0902040504020204"/>
                <a:ea typeface="Noto Sans ExtBd" panose="020B0902040504020204" pitchFamily="34"/>
                <a:cs typeface="Noto Sans ExtBd" panose="020B0902040504020204" pitchFamily="34"/>
              </a:rPr>
              <a:t>Al ser tentados a dudar o a caer en la presunción, ¿qué debemos tener en mente siempre? </a:t>
            </a: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Viviendo en la presencia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7" name="Diagrama 16">
            <a:extLst>
              <a:ext uri="{FF2B5EF4-FFF2-40B4-BE49-F238E27FC236}">
                <a16:creationId xmlns:a16="http://schemas.microsoft.com/office/drawing/2014/main" id="{C7B028EA-5711-1FD8-FA4F-BEC0DA006B1C}"/>
              </a:ext>
            </a:extLst>
          </p:cNvPr>
          <p:cNvGraphicFramePr/>
          <p:nvPr>
            <p:extLst>
              <p:ext uri="{D42A27DB-BD31-4B8C-83A1-F6EECF244321}">
                <p14:modId xmlns:p14="http://schemas.microsoft.com/office/powerpoint/2010/main" val="989072216"/>
              </p:ext>
            </p:extLst>
          </p:nvPr>
        </p:nvGraphicFramePr>
        <p:xfrm>
          <a:off x="5870603" y="166765"/>
          <a:ext cx="6105236" cy="54834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7"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74B17CE-D3B6-2F12-7B18-FB929F13D8A1}"/>
              </a:ext>
            </a:extLst>
          </p:cNvPr>
          <p:cNvPicPr>
            <a:picLocks noChangeAspect="1"/>
          </p:cNvPicPr>
          <p:nvPr/>
        </p:nvPicPr>
        <p:blipFill>
          <a:blip r:embed="rId3"/>
          <a:stretch>
            <a:fillRect/>
          </a:stretch>
        </p:blipFill>
        <p:spPr>
          <a:xfrm>
            <a:off x="5917761" y="1635230"/>
            <a:ext cx="6274240" cy="4137078"/>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5787736" y="52263"/>
            <a:ext cx="6274240" cy="1569660"/>
          </a:xfrm>
          <a:prstGeom prst="rect">
            <a:avLst/>
          </a:prstGeom>
          <a:noFill/>
        </p:spPr>
        <p:txBody>
          <a:bodyPr wrap="square">
            <a:spAutoFit/>
          </a:bodyPr>
          <a:lstStyle/>
          <a:p>
            <a:pPr algn="r">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¿Qué oración ferviente de Habacuc deberíamos repetir hoy?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Al arreciar las pruebas…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8" name="Diagrama 7">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4225002178"/>
              </p:ext>
            </p:extLst>
          </p:nvPr>
        </p:nvGraphicFramePr>
        <p:xfrm>
          <a:off x="175502" y="296311"/>
          <a:ext cx="5546498" cy="5256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Bocadillo: rectángulo 10">
            <a:extLst>
              <a:ext uri="{FF2B5EF4-FFF2-40B4-BE49-F238E27FC236}">
                <a16:creationId xmlns:a16="http://schemas.microsoft.com/office/drawing/2014/main" id="{8D88D05E-A31F-3EC4-9C0A-9AE6A0923CBA}"/>
              </a:ext>
            </a:extLst>
          </p:cNvPr>
          <p:cNvSpPr/>
          <p:nvPr/>
        </p:nvSpPr>
        <p:spPr>
          <a:xfrm>
            <a:off x="5949464" y="4452692"/>
            <a:ext cx="2982069" cy="1006654"/>
          </a:xfrm>
          <a:prstGeom prst="wedgeRectCallout">
            <a:avLst>
              <a:gd name="adj1" fmla="val 44782"/>
              <a:gd name="adj2" fmla="val -9474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200" dirty="0">
                <a:solidFill>
                  <a:schemeClr val="tx1"/>
                </a:solidFill>
                <a:latin typeface="Bw Modelica" panose="00000600000000000000" pitchFamily="50" charset="0"/>
              </a:rPr>
              <a:t>Oh Jehová, he oído tu palabra, y temí.</a:t>
            </a:r>
          </a:p>
          <a:p>
            <a:pPr algn="ctr"/>
            <a:r>
              <a:rPr lang="es-MX" sz="1200" dirty="0">
                <a:solidFill>
                  <a:schemeClr val="tx1"/>
                </a:solidFill>
                <a:latin typeface="Bw Modelica" panose="00000600000000000000" pitchFamily="50" charset="0"/>
              </a:rPr>
              <a:t>Oh Jehová, aviva tu obra en medio de los tiempos, En medio de los tiempos hazla conocer; En la ira acuérdate de la misericordia. </a:t>
            </a:r>
          </a:p>
        </p:txBody>
      </p:sp>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8" grpId="0">
        <p:bldSub>
          <a:bldDgm bld="one"/>
        </p:bldSub>
      </p:bldGraphic>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D15E758-BA87-9D53-65D3-E34EA773BF83}"/>
              </a:ext>
            </a:extLst>
          </p:cNvPr>
          <p:cNvPicPr>
            <a:picLocks noChangeAspect="1"/>
          </p:cNvPicPr>
          <p:nvPr/>
        </p:nvPicPr>
        <p:blipFill>
          <a:blip r:embed="rId3"/>
          <a:srcRect r="4696"/>
          <a:stretch>
            <a:fillRect/>
          </a:stretch>
        </p:blipFill>
        <p:spPr>
          <a:xfrm>
            <a:off x="-20259" y="1"/>
            <a:ext cx="4499895" cy="4721622"/>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30024" y="4721622"/>
            <a:ext cx="12061976" cy="1077218"/>
          </a:xfrm>
          <a:prstGeom prst="rect">
            <a:avLst/>
          </a:prstGeom>
          <a:noFill/>
        </p:spPr>
        <p:txBody>
          <a:bodyPr wrap="square">
            <a:spAutoFit/>
          </a:bodyPr>
          <a:lstStyle/>
          <a:p>
            <a:pPr lvl="0">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Aún frente a serias pruebas y dificultades, ¿qué debería caracterizar consistentemente nuestra fe, y por qué?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Al arreciar las pruebas…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25" name="Diagrama 24">
            <a:extLst>
              <a:ext uri="{FF2B5EF4-FFF2-40B4-BE49-F238E27FC236}">
                <a16:creationId xmlns:a16="http://schemas.microsoft.com/office/drawing/2014/main" id="{6030CD6A-D43B-1DA4-798A-9B24D5C05F14}"/>
              </a:ext>
            </a:extLst>
          </p:cNvPr>
          <p:cNvGraphicFramePr/>
          <p:nvPr>
            <p:extLst>
              <p:ext uri="{D42A27DB-BD31-4B8C-83A1-F6EECF244321}">
                <p14:modId xmlns:p14="http://schemas.microsoft.com/office/powerpoint/2010/main" val="2811582325"/>
              </p:ext>
            </p:extLst>
          </p:nvPr>
        </p:nvGraphicFramePr>
        <p:xfrm>
          <a:off x="4618182" y="114501"/>
          <a:ext cx="7443795" cy="459046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2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11771" y="4176517"/>
            <a:ext cx="11968457" cy="1569660"/>
          </a:xfrm>
          <a:prstGeom prst="rect">
            <a:avLst/>
          </a:prstGeom>
          <a:noFill/>
        </p:spPr>
        <p:txBody>
          <a:bodyPr wrap="square">
            <a:spAutoFit/>
          </a:bodyPr>
          <a:lstStyle/>
          <a:p>
            <a:pPr lvl="0">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¿Qué otro profeta fue llamado durante el mismo período para dar mensajes también relevantes para nuestro tiempo? </a:t>
            </a: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Al arreciar las pruebas…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5" name="Diagrama 4">
            <a:extLst>
              <a:ext uri="{FF2B5EF4-FFF2-40B4-BE49-F238E27FC236}">
                <a16:creationId xmlns:a16="http://schemas.microsoft.com/office/drawing/2014/main" id="{3048D816-2F32-86B7-4574-2F7BE8C140E9}"/>
              </a:ext>
            </a:extLst>
          </p:cNvPr>
          <p:cNvGraphicFramePr/>
          <p:nvPr>
            <p:extLst>
              <p:ext uri="{D42A27DB-BD31-4B8C-83A1-F6EECF244321}">
                <p14:modId xmlns:p14="http://schemas.microsoft.com/office/powerpoint/2010/main" val="3741812347"/>
              </p:ext>
            </p:extLst>
          </p:nvPr>
        </p:nvGraphicFramePr>
        <p:xfrm>
          <a:off x="155697" y="82468"/>
          <a:ext cx="6633030" cy="41679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EB316322-843A-BBD4-8509-F1DE7166C17D}"/>
              </a:ext>
            </a:extLst>
          </p:cNvPr>
          <p:cNvPicPr>
            <a:picLocks noChangeAspect="1"/>
          </p:cNvPicPr>
          <p:nvPr/>
        </p:nvPicPr>
        <p:blipFill>
          <a:blip r:embed="rId9"/>
          <a:srcRect l="10296" r="17875"/>
          <a:stretch>
            <a:fillRect/>
          </a:stretch>
        </p:blipFill>
        <p:spPr>
          <a:xfrm>
            <a:off x="6862619" y="-1"/>
            <a:ext cx="5329382" cy="4173467"/>
          </a:xfrm>
          <a:prstGeom prst="rect">
            <a:avLst/>
          </a:prstGeom>
        </p:spPr>
      </p:pic>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31869767-B39E-DCC4-3D98-B553345F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3326" y="3443710"/>
            <a:ext cx="5971141" cy="2330997"/>
          </a:xfrm>
          <a:prstGeom prst="rect">
            <a:avLst/>
          </a:prstGeom>
        </p:spPr>
      </p:pic>
      <p:pic>
        <p:nvPicPr>
          <p:cNvPr id="21" name="Imagen 20">
            <a:extLst>
              <a:ext uri="{FF2B5EF4-FFF2-40B4-BE49-F238E27FC236}">
                <a16:creationId xmlns:a16="http://schemas.microsoft.com/office/drawing/2014/main" id="{FAC2644B-6465-C5CC-F6C5-C2BC0051ABA6}"/>
              </a:ext>
            </a:extLst>
          </p:cNvPr>
          <p:cNvPicPr>
            <a:picLocks noChangeAspect="1"/>
          </p:cNvPicPr>
          <p:nvPr/>
        </p:nvPicPr>
        <p:blipFill>
          <a:blip r:embed="rId4"/>
          <a:stretch>
            <a:fillRect/>
          </a:stretch>
        </p:blipFill>
        <p:spPr>
          <a:xfrm>
            <a:off x="6233326" y="1191715"/>
            <a:ext cx="5971141" cy="2256336"/>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1" y="0"/>
            <a:ext cx="12191999" cy="1077218"/>
          </a:xfrm>
          <a:prstGeom prst="rect">
            <a:avLst/>
          </a:prstGeom>
          <a:noFill/>
        </p:spPr>
        <p:txBody>
          <a:bodyPr wrap="square">
            <a:spAutoFit/>
          </a:bodyPr>
          <a:lstStyle/>
          <a:p>
            <a:pPr lvl="0">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¿Qué aleccionador mensaje desvela la realidad de la ira de Dios contra el culto falso y con quienes lo promueven?</a:t>
            </a:r>
            <a:r>
              <a:rPr lang="es-ES" sz="3200" dirty="0">
                <a:latin typeface="Noto Sans ExtBd" panose="020B0902040504020204" pitchFamily="34"/>
                <a:ea typeface="Noto Sans ExtBd" panose="020B0902040504020204" pitchFamily="34"/>
                <a:cs typeface="Noto Sans ExtBd" panose="020B0902040504020204" pitchFamily="34"/>
              </a:rPr>
              <a:t>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trampa trágica y sutil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358737"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3" name="Diagrama 12">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2826908616"/>
              </p:ext>
            </p:extLst>
          </p:nvPr>
        </p:nvGraphicFramePr>
        <p:xfrm>
          <a:off x="-20260" y="1093869"/>
          <a:ext cx="6182935" cy="452093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5302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E64C91A-DA5C-6BE7-4B1C-D99294BFFFAB}"/>
              </a:ext>
            </a:extLst>
          </p:cNvPr>
          <p:cNvPicPr>
            <a:picLocks noChangeAspect="1"/>
          </p:cNvPicPr>
          <p:nvPr/>
        </p:nvPicPr>
        <p:blipFill>
          <a:blip r:embed="rId3"/>
          <a:stretch>
            <a:fillRect/>
          </a:stretch>
        </p:blipFill>
        <p:spPr>
          <a:xfrm>
            <a:off x="-20260" y="1221754"/>
            <a:ext cx="6001049" cy="4550070"/>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6759" y="0"/>
            <a:ext cx="12098481" cy="1077218"/>
          </a:xfrm>
          <a:prstGeom prst="rect">
            <a:avLst/>
          </a:prstGeom>
          <a:noFill/>
        </p:spPr>
        <p:txBody>
          <a:bodyPr wrap="square">
            <a:spAutoFit/>
          </a:bodyPr>
          <a:lstStyle/>
          <a:p>
            <a:pPr lvl="0">
              <a:tabLst>
                <a:tab pos="1435100" algn="l"/>
                <a:tab pos="3771900" algn="l"/>
              </a:tabLst>
            </a:pPr>
            <a:r>
              <a:rPr lang="es-MX" sz="3200" dirty="0">
                <a:latin typeface="Noto Sans ExtBd" panose="020B0902040504020204" pitchFamily="34"/>
                <a:ea typeface="Noto Sans ExtBd" panose="020B0902040504020204" pitchFamily="34"/>
                <a:cs typeface="Noto Sans ExtBd" panose="020B0902040504020204" pitchFamily="34"/>
              </a:rPr>
              <a:t>Mientras uno puede presumir seguir a Dios, ¿qué actitudes revelan grave rebelión oculta en el corazón?</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trampa trágica y sutil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1" name="Diagrama 10">
            <a:extLst>
              <a:ext uri="{FF2B5EF4-FFF2-40B4-BE49-F238E27FC236}">
                <a16:creationId xmlns:a16="http://schemas.microsoft.com/office/drawing/2014/main" id="{CE3925BF-3322-764F-5BB1-EAF83A2DA5CF}"/>
              </a:ext>
            </a:extLst>
          </p:cNvPr>
          <p:cNvGraphicFramePr/>
          <p:nvPr>
            <p:extLst>
              <p:ext uri="{D42A27DB-BD31-4B8C-83A1-F6EECF244321}">
                <p14:modId xmlns:p14="http://schemas.microsoft.com/office/powerpoint/2010/main" val="1723598767"/>
              </p:ext>
            </p:extLst>
          </p:nvPr>
        </p:nvGraphicFramePr>
        <p:xfrm>
          <a:off x="6131365" y="1191720"/>
          <a:ext cx="5912907" cy="44194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8211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89853" y="381783"/>
            <a:ext cx="2444477"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Sofonías advierte que la idolatría y la presunción revelan rebelión oculta, y que solo la fidelidad y el arrepentimiento preservan al pueblo de Dios ante el juicio.</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08" y="381783"/>
            <a:ext cx="2427741"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Habacuc expresó la angustia de ver prosperar a los impíos mientras los justos sufrían, pero aprendió que Dios mantiene su plan de salvación para los fieles.</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2"/>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3"/>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02147" y="381783"/>
            <a:ext cx="2340706"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El profeta comprendió que la visión divina puede parecer tardar, pero se cumplirá en el tiempo señalado, llamando al pueblo a vivir por la fe.</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4"/>
          <a:srcRect t="28617" r="29360" b="12577"/>
          <a:stretch/>
        </p:blipFill>
        <p:spPr>
          <a:xfrm>
            <a:off x="2393376" y="6224"/>
            <a:ext cx="521095" cy="598715"/>
          </a:xfrm>
          <a:prstGeom prst="rect">
            <a:avLst/>
          </a:prstGeom>
        </p:spPr>
      </p:pic>
      <p:sp>
        <p:nvSpPr>
          <p:cNvPr id="24" name="Rectángulo: esquinas superiores redondeadas 23"/>
          <p:cNvSpPr/>
          <p:nvPr/>
        </p:nvSpPr>
        <p:spPr>
          <a:xfrm>
            <a:off x="4879850" y="381783"/>
            <a:ext cx="2375031"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La fe en la justicia y soberanía de Dios sostiene a los creyentes en cada generación, renovando esperanza y reverencia hacia su Palabra y su santuario.</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5"/>
          <a:srcRect t="26439" r="396" b="13325"/>
          <a:stretch/>
        </p:blipFill>
        <p:spPr>
          <a:xfrm>
            <a:off x="4799276" y="-486"/>
            <a:ext cx="570800" cy="609601"/>
          </a:xfrm>
          <a:prstGeom prst="rect">
            <a:avLst/>
          </a:prstGeom>
        </p:spPr>
      </p:pic>
      <p:sp>
        <p:nvSpPr>
          <p:cNvPr id="25" name="Rectángulo: esquinas superiores redondeadas 24"/>
          <p:cNvSpPr/>
          <p:nvPr/>
        </p:nvSpPr>
        <p:spPr>
          <a:xfrm>
            <a:off x="7291878" y="381783"/>
            <a:ext cx="2375031"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MX" sz="2000" dirty="0">
                <a:solidFill>
                  <a:schemeClr val="tx1"/>
                </a:solidFill>
                <a:latin typeface="Eras Demi ITC" panose="020B0805030504020804" pitchFamily="34" charset="0"/>
              </a:rPr>
              <a:t>Aun en medio de privaciones y persecuciones, el justo confía en que Dios nunca abandona a sus hijos y les da fortaleza para perseverar en la fe.</a:t>
            </a:r>
            <a:endParaRPr lang="es-ES"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6"/>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39753" y="3188401"/>
            <a:ext cx="6358318" cy="2062103"/>
          </a:xfrm>
          <a:prstGeom prst="rect">
            <a:avLst/>
          </a:prstGeom>
        </p:spPr>
        <p:txBody>
          <a:bodyPr wrap="square">
            <a:spAutoFit/>
          </a:bodyPr>
          <a:lstStyle/>
          <a:p>
            <a:pPr algn="ctr"/>
            <a:r>
              <a:rPr lang="es-ES" sz="3200" dirty="0">
                <a:solidFill>
                  <a:schemeClr val="accent4">
                    <a:lumMod val="75000"/>
                  </a:schemeClr>
                </a:solidFill>
                <a:latin typeface="Eras Demi ITC" panose="020B0805030504020804" pitchFamily="34" charset="0"/>
              </a:rPr>
              <a:t>¡Decido vivir con temor reverente, ser transparente ante Dios y cultivar un carácter íntegro en público y en privado!</a:t>
            </a:r>
            <a:endParaRPr lang="es-MX" sz="32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7" y="561527"/>
            <a:ext cx="6448123" cy="2554545"/>
          </a:xfrm>
          <a:prstGeom prst="rect">
            <a:avLst/>
          </a:prstGeom>
        </p:spPr>
        <p:txBody>
          <a:bodyPr wrap="square">
            <a:spAutoFit/>
          </a:bodyPr>
          <a:lstStyle/>
          <a:p>
            <a:pPr algn="ctr"/>
            <a:r>
              <a:rPr lang="es-ES" sz="3200" dirty="0">
                <a:solidFill>
                  <a:schemeClr val="accent2">
                    <a:lumMod val="75000"/>
                  </a:schemeClr>
                </a:solidFill>
                <a:latin typeface="Eras Bold ITC" panose="020B0907030504020204" pitchFamily="34" charset="0"/>
              </a:rPr>
              <a:t>Creo que Dios lo ve todo, conoce todo y juzga con justicia perfecta. Nada está oculto ante sus ojos, y su santidad demanda reverencia.</a:t>
            </a:r>
            <a:endParaRPr lang="es-MX" sz="32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1267642</TotalTime>
  <Words>1569</Words>
  <Application>Microsoft Office PowerPoint</Application>
  <PresentationFormat>Panorámica</PresentationFormat>
  <Paragraphs>131</Paragraphs>
  <Slides>20</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20</vt:i4>
      </vt:variant>
    </vt:vector>
  </HeadingPairs>
  <TitlesOfParts>
    <vt:vector size="40"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 Solórzano;Cesia Tomalá;Carlos Bazán</dc:creator>
  <cp:lastModifiedBy>Secretaría Unión Ecuatoriana</cp:lastModifiedBy>
  <cp:revision>9835</cp:revision>
  <dcterms:created xsi:type="dcterms:W3CDTF">2017-06-02T15:34:13Z</dcterms:created>
  <dcterms:modified xsi:type="dcterms:W3CDTF">2026-03-06T13:39:10Z</dcterms:modified>
</cp:coreProperties>
</file>