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50" r:id="rId10"/>
    <p:sldId id="558" r:id="rId11"/>
    <p:sldId id="538" r:id="rId12"/>
    <p:sldId id="565" r:id="rId13"/>
    <p:sldId id="566" r:id="rId14"/>
    <p:sldId id="567" r:id="rId15"/>
    <p:sldId id="568" r:id="rId16"/>
    <p:sldId id="569" r:id="rId17"/>
    <p:sldId id="570" r:id="rId18"/>
    <p:sldId id="276" r:id="rId19"/>
    <p:sldId id="265" r:id="rId20"/>
    <p:sldId id="393" r:id="rId2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725" autoAdjust="0"/>
  </p:normalViewPr>
  <p:slideViewPr>
    <p:cSldViewPr snapToGrid="0">
      <p:cViewPr varScale="1">
        <p:scale>
          <a:sx n="83" d="100"/>
          <a:sy n="83" d="100"/>
        </p:scale>
        <p:origin x="1650" y="5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-6" y="-18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Podríamos ser culpables de la tendencia de reservar lo mejor para nosotros mismos y ofrecer a Dios solo lo que sobra, manifestando así una codicia egoísta centrada en el yo…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C" sz="2100" dirty="0">
              <a:latin typeface="Bw Modelica" panose="00000600000000000000" pitchFamily="50" charset="0"/>
            </a:rPr>
            <a:t>…t</a:t>
          </a:r>
          <a:r>
            <a:rPr lang="es-MX" sz="2100" dirty="0">
              <a:latin typeface="Bw Modelica" panose="00000600000000000000" pitchFamily="50" charset="0"/>
            </a:rPr>
            <a:t>al actitud contradice el espíritu de sacrificio y servicio que Cristo demanda, pues descuida las necesidades de los hermanos y de la misión evangélica…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C" sz="2100" dirty="0">
              <a:latin typeface="Bw Modelica" panose="00000600000000000000" pitchFamily="50" charset="0"/>
            </a:rPr>
            <a:t>…l</a:t>
          </a:r>
          <a:r>
            <a:rPr lang="es-MX" sz="2100" dirty="0">
              <a:latin typeface="Bw Modelica" panose="00000600000000000000" pitchFamily="50" charset="0"/>
            </a:rPr>
            <a:t>a amonestación divina recuerda que el tiempo de trabajar es breve, y que la fidelidad en el uso de los bienes es una prueba de nuestra lealtad al Señor.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98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24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Dios considera el matrimonio como un pacto sagrado y honorable, diseñado para reflejar la unión inseparable establecida desde la creación…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…en contraste con las prácticas culturales que trivializan el compromiso, la Biblia enseña que el amor mutuo, el respeto y la fidelidad son la base de la verdadera felicidad conyugal…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…</a:t>
          </a:r>
          <a:r>
            <a:rPr lang="es-MX" sz="2200" dirty="0">
              <a:latin typeface="Bw Modelica" panose="00000600000000000000" pitchFamily="50" charset="0"/>
            </a:rPr>
            <a:t>.cuando los cónyuges se esfuerzan por favorecer la dicha del otro, el matrimonio se convierte en el inicio de un amor más profundo que glorifica a Dios y fortalece la vida espiritual.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73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3610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3500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 La purificación del templo realizada por Cristo simboliza su obra profética de limpiar el corazón humano de todo pecado, preparando a su pueblo para reflejar la santidad divina…</a:t>
          </a: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…</a:t>
          </a:r>
          <a:r>
            <a:rPr lang="es-MX" sz="2200" dirty="0">
              <a:latin typeface="Bw Modelica" panose="00000600000000000000" pitchFamily="50" charset="0"/>
            </a:rPr>
            <a:t> Dios permite las pruebas y aflicciones como un proceso refinador, donde el fuego de la adversidad consume la escoria del carácter y revela la pureza de una fe genuina que resistirá en el tiempo de angustia.</a:t>
          </a: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3"/>
      <dgm:spPr/>
    </dgm:pt>
    <dgm:pt modelId="{C16FA311-1A6B-41BD-8920-954F5966D096}" type="pres">
      <dgm:prSet presAssocID="{CCDB600E-6853-400B-9F3A-E1C9CB4AB78F}" presName="ParentText" presStyleLbl="revTx" presStyleIdx="0" presStyleCnt="2" custScaleX="107312" custLinFactNeighborX="3377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3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3"/>
      <dgm:spPr/>
    </dgm:pt>
    <dgm:pt modelId="{05920144-7703-48CD-9EF6-A3C34B616019}" type="pres">
      <dgm:prSet presAssocID="{B1530D3C-0750-46D8-AAE7-A2C0F840A60D}" presName="ParentText" presStyleLbl="revTx" presStyleIdx="1" presStyleCnt="2" custScaleX="100705" custLinFactNeighborX="-723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Dios reprocha a su pueblo por la injusticia, la falta de amor hacia los necesitados, el materialismo y la negligencia en honrarle con sus bienes…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…robar a Dios significa retener los diezmos y ofrendas que le pertenecen, privando así a la obra divina de los recursos necesarios para avanzar…</a:t>
          </a: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…esta infidelidad no solo deshonra al Señor, sino que también priva al creyente de las bendiciones prometidas, pues la prosperidad y la protección divina dependen de la fidelidad.</a:t>
          </a: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943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3858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3725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A9295A01-7D41-4E7E-9825-9150B891ED3C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La devolución fiel y generosa del diezmo y las ofrendas asegura la bendición de Dios, quien promete abrir las ventanas del cielo y prosperar tanto la vida espiritual como material de su pueblo…</a:t>
          </a: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…no debemos demorar en cumplir este deber sagrado, pues la dilación expone nuestros recursos a pérdidas y tentaciones, mientras que la fidelidad inmediata fortalece la obra de Dios y protege nuestras posesiones bajo su mano providente.</a:t>
          </a: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2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1"/>
      <dgm:spPr/>
    </dgm:pt>
    <dgm:pt modelId="{32BDF438-5245-4F68-8BCB-807E45575FAE}" type="pres">
      <dgm:prSet presAssocID="{343914D3-E47F-45EF-BF4F-0C5DF582FEFC}" presName="connectorText" presStyleLbl="sibTrans2D1" presStyleIdx="0" presStyleCnt="1"/>
      <dgm:spPr/>
    </dgm:pt>
    <dgm:pt modelId="{A0E1A7E0-C695-4256-9F22-C68D3E88E48D}" type="pres">
      <dgm:prSet presAssocID="{159E62B6-13E0-4869-BB70-EEFE61533C75}" presName="node" presStyleLbl="node1" presStyleIdx="1" presStyleCnt="2" custScaleX="168784">
        <dgm:presLayoutVars>
          <dgm:bulletEnabled val="1"/>
        </dgm:presLayoutVars>
      </dgm:prSet>
      <dgm:spPr/>
    </dgm:pt>
  </dgm:ptLst>
  <dgm:cxnLst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El registro dolorosamente exacto que debe ser borrado es el de nuestros pecados y rebeliones, los cuales serán revelados en el juicio si no han sido confesados y cubiertos por la sangre de Cristo…</a:t>
          </a: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…solo mediante el arrepentimiento genuino y la gracia divina podemos ser limpiados, de modo que nuestro nombre permanezca en el libro de la vida y no en el memorial de las transgresiones.</a:t>
          </a: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LinFactNeighborX="-18042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LinFactNeighborX="-18042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Los registros divinos revelan las palabras de fe, los actos de amor y las obras de justicia de los hijos fieles, inmortalizando cada sacrificio y cada compasión mostrada en nombre de Cristo…</a:t>
          </a: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…estos testimonios escritos en el “libro de memoria” son evidencia celestial de la fidelidad del creyente, y constituyen un recordatorio de que nada hecho por amor a Dios y al prójimo pasa desapercibido ante su presencia.</a:t>
          </a: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BBBD7528-98DF-44D9-89CD-6BA262865B3C}" type="pres">
      <dgm:prSet presAssocID="{BE85463C-2CC5-4D93-97AE-BD01D6BBFA82}" presName="boxAndChildren" presStyleCnt="0"/>
      <dgm:spPr/>
    </dgm:pt>
    <dgm:pt modelId="{64406F9E-8032-48B2-A5A9-66A0B019D8AB}" type="pres">
      <dgm:prSet presAssocID="{BE85463C-2CC5-4D93-97AE-BD01D6BBFA82}" presName="parentTextBox" presStyleLbl="node1" presStyleIdx="0" presStyleCnt="2" custScaleY="40408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116"/>
      <dgm:spPr/>
    </dgm:pt>
  </dgm:ptLst>
  <dgm:cxnLst>
    <dgm:cxn modelId="{67D61328-F686-4704-A2BB-CCB64D06A9C8}" type="presOf" srcId="{BE85463C-2CC5-4D93-97AE-BD01D6BBFA82}" destId="{64406F9E-8032-48B2-A5A9-66A0B019D8AB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EBA04516-FEEE-4203-9ACC-11221D922591}" type="presParOf" srcId="{2B7FF8AF-14BD-4327-8786-242039EF62B1}" destId="{BBBD7528-98DF-44D9-89CD-6BA262865B3C}" srcOrd="0" destOrd="0" presId="urn:microsoft.com/office/officeart/2005/8/layout/process4"/>
    <dgm:cxn modelId="{3ACA28B8-01B9-4F30-AFA4-3101C77CCA88}" type="presParOf" srcId="{BBBD7528-98DF-44D9-89CD-6BA262865B3C}" destId="{64406F9E-8032-48B2-A5A9-66A0B019D8AB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Dios se goza en su pueblo fiel porque lo considera su “tesoro especial”, y ese gozo se refleja cuando los creyentes practican la misericordia y la justicia en favor de los necesitados…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…cada acto de compasión y servicio es una manifestación del carácter de Cristo en nosotros, y constituye una melodía de adoración que une la tierra con el cielo.</a:t>
          </a: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594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La diferencia entre justos y malvados se hará evidente cuando Cristo regrese, pues la ley de Dios será la norma del juicio y cada uno recibirá conforme a sus obras…</a:t>
          </a: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MX" sz="2100" dirty="0">
              <a:latin typeface="Bw Modelica" panose="00000600000000000000" pitchFamily="50" charset="0"/>
            </a:rPr>
            <a:t>…los fieles que guardaron los mandamientos serán vindicados, mientras que los que despreciaron la ley enfrentarán la condenación, no habrá más oportunidad de cambio después del cierre de la gracia.</a:t>
          </a: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322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604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l"/>
          <a:r>
            <a:rPr lang="es-MX" sz="2200" dirty="0">
              <a:latin typeface="Bw Modelica" panose="00000600000000000000" pitchFamily="50" charset="0"/>
            </a:rPr>
            <a:t>El destino final de los malvados es la destrucción completa en el fuego del juicio de Dios, sin dejar raíz ni rama…</a:t>
          </a: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l"/>
          <a:r>
            <a:rPr lang="es-EC" sz="2200" dirty="0">
              <a:latin typeface="Bw Modelica" panose="00000600000000000000" pitchFamily="50" charset="0"/>
            </a:rPr>
            <a:t>…</a:t>
          </a:r>
          <a:r>
            <a:rPr lang="es-MX" sz="2200" dirty="0">
              <a:latin typeface="Bw Modelica" panose="00000600000000000000" pitchFamily="50" charset="0"/>
            </a:rPr>
            <a:t>esto revela que tanto el pecado como los impíos serán erradicados definitivamente, dando lugar al triunfo pleno de la justicia…</a:t>
          </a: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l"/>
          <a:r>
            <a:rPr lang="es-MX" sz="2200" dirty="0">
              <a:latin typeface="Bw Modelica" panose="00000600000000000000" pitchFamily="50" charset="0"/>
            </a:rPr>
            <a:t>…mientras que los justos vivirán en paz y disfrutarán la victoria en el reino renovado de Cristo.</a:t>
          </a: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376899" custScaleY="197653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376899" custScaleY="197653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376899" custScaleY="197653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6B5389B-D9CE-49B7-8852-1F080F5744C8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MX"/>
        </a:p>
      </dgm:t>
    </dgm:pt>
    <dgm:pt modelId="{F395FA00-144F-42B1-9AD9-19B77BD5E96F}">
      <dgm:prSet phldrT="[Texto]" phldr="0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El llamado final que Dios envía es un mensaje de reforma y arrepentimiento, representado en la obra de Elías…</a:t>
          </a:r>
        </a:p>
      </dgm:t>
    </dgm:pt>
    <dgm:pt modelId="{CC937A05-3FF9-46FB-BC46-B3ED1967EDE8}" type="parTrans" cxnId="{2C7DD932-A54B-471E-8605-DEEDE6DD4C45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FF4F8788-0BE5-4DBD-8876-DF65F4B02BC7}" type="sibTrans" cxnId="{2C7DD932-A54B-471E-8605-DEEDE6DD4C45}">
      <dgm:prSet custT="1"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C996520D-0154-4522-9447-EF9A2F371178}">
      <dgm:prSet phldrT="[Texto]" phldr="0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…que invita a volver a Dios, restaurar las relaciones familiares y vivir en armonía con su ley, porque un hogar reformado…  </a:t>
          </a:r>
        </a:p>
      </dgm:t>
    </dgm:pt>
    <dgm:pt modelId="{BE41E2DA-4F5D-424D-BB71-399CC692F2E8}" type="parTrans" cxnId="{3BC42819-73A8-4F89-9F42-84D34B35F13B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043EB6E2-C59D-4537-9337-0C426386D91F}" type="sibTrans" cxnId="{3BC42819-73A8-4F89-9F42-84D34B35F13B}">
      <dgm:prSet custT="1"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3694F98B-37E6-4E00-A1F5-2CD3E151F19B}">
      <dgm:prSet phldrT="[Texto]" phldr="0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…se convierte en un testimonio vivo y poderoso de la gracia transformadora de Cristo. </a:t>
          </a:r>
        </a:p>
      </dgm:t>
    </dgm:pt>
    <dgm:pt modelId="{B30460A1-6295-48A8-8271-D8E518AA1578}" type="parTrans" cxnId="{55FD821E-3AD1-495E-902D-FE39A07ED5DB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4827A04F-9BF4-466C-BC43-AA72E8622827}" type="sibTrans" cxnId="{55FD821E-3AD1-495E-902D-FE39A07ED5DB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01F8BFAA-8918-4E41-BBF7-6D8C5F555770}" type="pres">
      <dgm:prSet presAssocID="{A6B5389B-D9CE-49B7-8852-1F080F5744C8}" presName="Name0" presStyleCnt="0">
        <dgm:presLayoutVars>
          <dgm:dir/>
          <dgm:resizeHandles val="exact"/>
        </dgm:presLayoutVars>
      </dgm:prSet>
      <dgm:spPr/>
    </dgm:pt>
    <dgm:pt modelId="{A34EA771-6FC4-4292-B3A0-E5D2BBE86CCA}" type="pres">
      <dgm:prSet presAssocID="{F395FA00-144F-42B1-9AD9-19B77BD5E96F}" presName="node" presStyleLbl="node1" presStyleIdx="0" presStyleCnt="3">
        <dgm:presLayoutVars>
          <dgm:bulletEnabled val="1"/>
        </dgm:presLayoutVars>
      </dgm:prSet>
      <dgm:spPr/>
    </dgm:pt>
    <dgm:pt modelId="{0614EA8E-535A-4A45-83F3-3905D92C81B9}" type="pres">
      <dgm:prSet presAssocID="{FF4F8788-0BE5-4DBD-8876-DF65F4B02BC7}" presName="sibTrans" presStyleLbl="sibTrans2D1" presStyleIdx="0" presStyleCnt="2"/>
      <dgm:spPr/>
    </dgm:pt>
    <dgm:pt modelId="{34745FDA-C562-4A15-90D5-B37B373F21E4}" type="pres">
      <dgm:prSet presAssocID="{FF4F8788-0BE5-4DBD-8876-DF65F4B02BC7}" presName="connectorText" presStyleLbl="sibTrans2D1" presStyleIdx="0" presStyleCnt="2"/>
      <dgm:spPr/>
    </dgm:pt>
    <dgm:pt modelId="{ED754FBA-CC2E-4708-B27C-84848E99E85C}" type="pres">
      <dgm:prSet presAssocID="{C996520D-0154-4522-9447-EF9A2F371178}" presName="node" presStyleLbl="node1" presStyleIdx="1" presStyleCnt="3">
        <dgm:presLayoutVars>
          <dgm:bulletEnabled val="1"/>
        </dgm:presLayoutVars>
      </dgm:prSet>
      <dgm:spPr/>
    </dgm:pt>
    <dgm:pt modelId="{C6FC51A1-533E-4209-B6EE-D7DECD504042}" type="pres">
      <dgm:prSet presAssocID="{043EB6E2-C59D-4537-9337-0C426386D91F}" presName="sibTrans" presStyleLbl="sibTrans2D1" presStyleIdx="1" presStyleCnt="2"/>
      <dgm:spPr/>
    </dgm:pt>
    <dgm:pt modelId="{8DD828F8-CB46-4171-B72B-70BC64040272}" type="pres">
      <dgm:prSet presAssocID="{043EB6E2-C59D-4537-9337-0C426386D91F}" presName="connectorText" presStyleLbl="sibTrans2D1" presStyleIdx="1" presStyleCnt="2"/>
      <dgm:spPr/>
    </dgm:pt>
    <dgm:pt modelId="{85813A53-0919-45E8-A4AA-8B2F81DF7274}" type="pres">
      <dgm:prSet presAssocID="{3694F98B-37E6-4E00-A1F5-2CD3E151F19B}" presName="node" presStyleLbl="node1" presStyleIdx="2" presStyleCnt="3">
        <dgm:presLayoutVars>
          <dgm:bulletEnabled val="1"/>
        </dgm:presLayoutVars>
      </dgm:prSet>
      <dgm:spPr/>
    </dgm:pt>
  </dgm:ptLst>
  <dgm:cxnLst>
    <dgm:cxn modelId="{3BC42819-73A8-4F89-9F42-84D34B35F13B}" srcId="{A6B5389B-D9CE-49B7-8852-1F080F5744C8}" destId="{C996520D-0154-4522-9447-EF9A2F371178}" srcOrd="1" destOrd="0" parTransId="{BE41E2DA-4F5D-424D-BB71-399CC692F2E8}" sibTransId="{043EB6E2-C59D-4537-9337-0C426386D91F}"/>
    <dgm:cxn modelId="{55FD821E-3AD1-495E-902D-FE39A07ED5DB}" srcId="{A6B5389B-D9CE-49B7-8852-1F080F5744C8}" destId="{3694F98B-37E6-4E00-A1F5-2CD3E151F19B}" srcOrd="2" destOrd="0" parTransId="{B30460A1-6295-48A8-8271-D8E518AA1578}" sibTransId="{4827A04F-9BF4-466C-BC43-AA72E8622827}"/>
    <dgm:cxn modelId="{0CC1251F-B64F-4C71-91EC-24FE383F3C3F}" type="presOf" srcId="{FF4F8788-0BE5-4DBD-8876-DF65F4B02BC7}" destId="{0614EA8E-535A-4A45-83F3-3905D92C81B9}" srcOrd="0" destOrd="0" presId="urn:microsoft.com/office/officeart/2005/8/layout/process1"/>
    <dgm:cxn modelId="{9009D828-9E5A-4091-AA17-B971A5F063F3}" type="presOf" srcId="{C996520D-0154-4522-9447-EF9A2F371178}" destId="{ED754FBA-CC2E-4708-B27C-84848E99E85C}" srcOrd="0" destOrd="0" presId="urn:microsoft.com/office/officeart/2005/8/layout/process1"/>
    <dgm:cxn modelId="{2C7DD932-A54B-471E-8605-DEEDE6DD4C45}" srcId="{A6B5389B-D9CE-49B7-8852-1F080F5744C8}" destId="{F395FA00-144F-42B1-9AD9-19B77BD5E96F}" srcOrd="0" destOrd="0" parTransId="{CC937A05-3FF9-46FB-BC46-B3ED1967EDE8}" sibTransId="{FF4F8788-0BE5-4DBD-8876-DF65F4B02BC7}"/>
    <dgm:cxn modelId="{1F29A53E-A4BA-48BF-B30C-C3CF7C823BDA}" type="presOf" srcId="{3694F98B-37E6-4E00-A1F5-2CD3E151F19B}" destId="{85813A53-0919-45E8-A4AA-8B2F81DF7274}" srcOrd="0" destOrd="0" presId="urn:microsoft.com/office/officeart/2005/8/layout/process1"/>
    <dgm:cxn modelId="{8E5F4F85-ECC8-4C9A-838E-D8A570AD5DC6}" type="presOf" srcId="{FF4F8788-0BE5-4DBD-8876-DF65F4B02BC7}" destId="{34745FDA-C562-4A15-90D5-B37B373F21E4}" srcOrd="1" destOrd="0" presId="urn:microsoft.com/office/officeart/2005/8/layout/process1"/>
    <dgm:cxn modelId="{F5A01F93-F7C1-43D6-AA41-FE8CDB28491E}" type="presOf" srcId="{043EB6E2-C59D-4537-9337-0C426386D91F}" destId="{C6FC51A1-533E-4209-B6EE-D7DECD504042}" srcOrd="0" destOrd="0" presId="urn:microsoft.com/office/officeart/2005/8/layout/process1"/>
    <dgm:cxn modelId="{7C1576B7-73B5-4FCA-B3E1-87E2601E6AA3}" type="presOf" srcId="{F395FA00-144F-42B1-9AD9-19B77BD5E96F}" destId="{A34EA771-6FC4-4292-B3A0-E5D2BBE86CCA}" srcOrd="0" destOrd="0" presId="urn:microsoft.com/office/officeart/2005/8/layout/process1"/>
    <dgm:cxn modelId="{D0CD19D3-7A50-4D29-A4B9-73A80CE7F74B}" type="presOf" srcId="{A6B5389B-D9CE-49B7-8852-1F080F5744C8}" destId="{01F8BFAA-8918-4E41-BBF7-6D8C5F555770}" srcOrd="0" destOrd="0" presId="urn:microsoft.com/office/officeart/2005/8/layout/process1"/>
    <dgm:cxn modelId="{275C7BDF-DDAD-45DF-B239-EDC5DA33E00E}" type="presOf" srcId="{043EB6E2-C59D-4537-9337-0C426386D91F}" destId="{8DD828F8-CB46-4171-B72B-70BC64040272}" srcOrd="1" destOrd="0" presId="urn:microsoft.com/office/officeart/2005/8/layout/process1"/>
    <dgm:cxn modelId="{BBA8109A-F202-4664-98BD-16AFCE615129}" type="presParOf" srcId="{01F8BFAA-8918-4E41-BBF7-6D8C5F555770}" destId="{A34EA771-6FC4-4292-B3A0-E5D2BBE86CCA}" srcOrd="0" destOrd="0" presId="urn:microsoft.com/office/officeart/2005/8/layout/process1"/>
    <dgm:cxn modelId="{BC694E34-DAB0-4DD8-AF2D-1C6FA1863D52}" type="presParOf" srcId="{01F8BFAA-8918-4E41-BBF7-6D8C5F555770}" destId="{0614EA8E-535A-4A45-83F3-3905D92C81B9}" srcOrd="1" destOrd="0" presId="urn:microsoft.com/office/officeart/2005/8/layout/process1"/>
    <dgm:cxn modelId="{41403547-40C5-47B5-BBA6-54A3564F77DB}" type="presParOf" srcId="{0614EA8E-535A-4A45-83F3-3905D92C81B9}" destId="{34745FDA-C562-4A15-90D5-B37B373F21E4}" srcOrd="0" destOrd="0" presId="urn:microsoft.com/office/officeart/2005/8/layout/process1"/>
    <dgm:cxn modelId="{DE87785E-FECA-4CC7-89C4-DB87AC243A48}" type="presParOf" srcId="{01F8BFAA-8918-4E41-BBF7-6D8C5F555770}" destId="{ED754FBA-CC2E-4708-B27C-84848E99E85C}" srcOrd="2" destOrd="0" presId="urn:microsoft.com/office/officeart/2005/8/layout/process1"/>
    <dgm:cxn modelId="{91116C03-B41B-4C2E-AB13-339A4DE22773}" type="presParOf" srcId="{01F8BFAA-8918-4E41-BBF7-6D8C5F555770}" destId="{C6FC51A1-533E-4209-B6EE-D7DECD504042}" srcOrd="3" destOrd="0" presId="urn:microsoft.com/office/officeart/2005/8/layout/process1"/>
    <dgm:cxn modelId="{84FAD898-1B74-443D-A05E-3CDBD0D24ECB}" type="presParOf" srcId="{C6FC51A1-533E-4209-B6EE-D7DECD504042}" destId="{8DD828F8-CB46-4171-B72B-70BC64040272}" srcOrd="0" destOrd="0" presId="urn:microsoft.com/office/officeart/2005/8/layout/process1"/>
    <dgm:cxn modelId="{BE4608FE-8918-4E1F-8125-3D0C9645CA72}" type="presParOf" srcId="{01F8BFAA-8918-4E41-BBF7-6D8C5F555770}" destId="{85813A53-0919-45E8-A4AA-8B2F81DF727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95" y="29684"/>
          <a:ext cx="5314679" cy="159472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Podríamos ser culpables de la tendencia de reservar lo mejor para nosotros mismos y ofrecer a Dios solo lo que sobra, manifestando así una codicia egoísta centrada en el yo…</a:t>
          </a:r>
        </a:p>
      </dsp:txBody>
      <dsp:txXfrm>
        <a:off x="2595" y="29684"/>
        <a:ext cx="5314679" cy="1594726"/>
      </dsp:txXfrm>
    </dsp:sp>
    <dsp:sp modelId="{9D041828-6AD9-46A5-9720-92B6CDC6F09B}">
      <dsp:nvSpPr>
        <dsp:cNvPr id="0" name=""/>
        <dsp:cNvSpPr/>
      </dsp:nvSpPr>
      <dsp:spPr>
        <a:xfrm>
          <a:off x="2595" y="1897752"/>
          <a:ext cx="5314679" cy="16126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kern="1200" dirty="0">
              <a:latin typeface="Bw Modelica" panose="00000600000000000000" pitchFamily="50" charset="0"/>
            </a:rPr>
            <a:t>…t</a:t>
          </a:r>
          <a:r>
            <a:rPr lang="es-MX" sz="2100" kern="1200" dirty="0">
              <a:latin typeface="Bw Modelica" panose="00000600000000000000" pitchFamily="50" charset="0"/>
            </a:rPr>
            <a:t>al actitud contradice el espíritu de sacrificio y servicio que Cristo demanda, pues descuida las necesidades de los hermanos y de la misión evangélica…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595" y="1897752"/>
        <a:ext cx="5314679" cy="1612602"/>
      </dsp:txXfrm>
    </dsp:sp>
    <dsp:sp modelId="{EBB866DD-D083-4ED5-84F5-2F33000EBA59}">
      <dsp:nvSpPr>
        <dsp:cNvPr id="0" name=""/>
        <dsp:cNvSpPr/>
      </dsp:nvSpPr>
      <dsp:spPr>
        <a:xfrm>
          <a:off x="2595" y="3783696"/>
          <a:ext cx="5314679" cy="165344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100" kern="1200" dirty="0">
              <a:latin typeface="Bw Modelica" panose="00000600000000000000" pitchFamily="50" charset="0"/>
            </a:rPr>
            <a:t>…l</a:t>
          </a:r>
          <a:r>
            <a:rPr lang="es-MX" sz="2100" kern="1200" dirty="0">
              <a:latin typeface="Bw Modelica" panose="00000600000000000000" pitchFamily="50" charset="0"/>
            </a:rPr>
            <a:t>a amonestación divina recuerda que el tiempo de trabajar es breve, y que la fidelidad en el uso de los bienes es una prueba de nuestra lealtad al Señor.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2595" y="3783696"/>
        <a:ext cx="5314679" cy="16534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26" y="994"/>
          <a:ext cx="5787736" cy="170799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Dios considera el matrimonio como un pacto sagrado y honorable, diseñado para reflejar la unión inseparable establecida desde la creación…</a:t>
          </a:r>
        </a:p>
      </dsp:txBody>
      <dsp:txXfrm>
        <a:off x="86204" y="84372"/>
        <a:ext cx="5620980" cy="1541241"/>
      </dsp:txXfrm>
    </dsp:sp>
    <dsp:sp modelId="{EBB866DD-D083-4ED5-84F5-2F33000EBA59}">
      <dsp:nvSpPr>
        <dsp:cNvPr id="0" name=""/>
        <dsp:cNvSpPr/>
      </dsp:nvSpPr>
      <dsp:spPr>
        <a:xfrm>
          <a:off x="2826" y="1937529"/>
          <a:ext cx="5787736" cy="16503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…en contraste con las prácticas culturales que trivializan el compromiso, la Biblia enseña que el amor mutuo, el respeto y la fidelidad son la base de la verdadera felicidad conyugal…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3388" y="2018091"/>
        <a:ext cx="5626612" cy="1489190"/>
      </dsp:txXfrm>
    </dsp:sp>
    <dsp:sp modelId="{DE88F729-003C-480C-B2C6-A764B77E9997}">
      <dsp:nvSpPr>
        <dsp:cNvPr id="0" name=""/>
        <dsp:cNvSpPr/>
      </dsp:nvSpPr>
      <dsp:spPr>
        <a:xfrm>
          <a:off x="2826" y="3816380"/>
          <a:ext cx="5787736" cy="159980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</a:t>
          </a:r>
          <a:r>
            <a:rPr lang="es-MX" sz="2200" kern="1200" dirty="0">
              <a:latin typeface="Bw Modelica" panose="00000600000000000000" pitchFamily="50" charset="0"/>
            </a:rPr>
            <a:t>.cuando los cónyuges se esfuerzan por favorecer la dicha del otro, el matrimonio se convierte en el inicio de un amor más profundo que glorifica a Dios y fortalece la vida espiritual.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0922" y="3894476"/>
        <a:ext cx="5631544" cy="14436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902215" y="281856"/>
          <a:ext cx="2277797" cy="3790204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512447" y="1414311"/>
          <a:ext cx="3672020" cy="2999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 La purificación del templo realizada por Cristo simboliza su obra profética de limpiar el corazón humano de todo pecado, preparando a su pueblo para reflejar la santidad divina…</a:t>
          </a:r>
        </a:p>
      </dsp:txBody>
      <dsp:txXfrm>
        <a:off x="512447" y="1414311"/>
        <a:ext cx="3672020" cy="2999423"/>
      </dsp:txXfrm>
    </dsp:sp>
    <dsp:sp modelId="{6BC8B5A8-B0AD-44EF-966C-82EEF7D2AFDB}">
      <dsp:nvSpPr>
        <dsp:cNvPr id="0" name=""/>
        <dsp:cNvSpPr/>
      </dsp:nvSpPr>
      <dsp:spPr>
        <a:xfrm>
          <a:off x="3298186" y="2817"/>
          <a:ext cx="645625" cy="645625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5216290" y="-754709"/>
          <a:ext cx="2277797" cy="3790204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4799267" y="377745"/>
          <a:ext cx="3445941" cy="2999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</a:t>
          </a:r>
          <a:r>
            <a:rPr lang="es-MX" sz="2200" kern="1200" dirty="0">
              <a:latin typeface="Bw Modelica" panose="00000600000000000000" pitchFamily="50" charset="0"/>
            </a:rPr>
            <a:t> Dios permite las pruebas y aflicciones como un proceso refinador, donde el fuego de la adversidad consume la escoria del carácter y revela la pureza de una fe genuina que resistirá en el tiempo de angustia.</a:t>
          </a:r>
        </a:p>
      </dsp:txBody>
      <dsp:txXfrm>
        <a:off x="4799267" y="377745"/>
        <a:ext cx="3445941" cy="29994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295" y="1087"/>
          <a:ext cx="6748886" cy="132791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Dios reprocha a su pueblo por la injusticia, la falta de amor hacia los necesitados, el materialismo y la negligencia en honrarle con sus bienes…</a:t>
          </a:r>
        </a:p>
      </dsp:txBody>
      <dsp:txXfrm>
        <a:off x="3295" y="1087"/>
        <a:ext cx="6748886" cy="1327917"/>
      </dsp:txXfrm>
    </dsp:sp>
    <dsp:sp modelId="{EBB866DD-D083-4ED5-84F5-2F33000EBA59}">
      <dsp:nvSpPr>
        <dsp:cNvPr id="0" name=""/>
        <dsp:cNvSpPr/>
      </dsp:nvSpPr>
      <dsp:spPr>
        <a:xfrm>
          <a:off x="3295" y="1497355"/>
          <a:ext cx="6748886" cy="129899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…robar a Dios significa retener los diezmos y ofrendas que le pertenecen, privando así a la obra divina de los recursos necesarios para avanzar…</a:t>
          </a:r>
        </a:p>
      </dsp:txBody>
      <dsp:txXfrm>
        <a:off x="3295" y="1497355"/>
        <a:ext cx="6748886" cy="1298994"/>
      </dsp:txXfrm>
    </dsp:sp>
    <dsp:sp modelId="{DE88F729-003C-480C-B2C6-A764B77E9997}">
      <dsp:nvSpPr>
        <dsp:cNvPr id="0" name=""/>
        <dsp:cNvSpPr/>
      </dsp:nvSpPr>
      <dsp:spPr>
        <a:xfrm>
          <a:off x="3295" y="2964701"/>
          <a:ext cx="6748886" cy="125431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…esta infidelidad no solo deshonra al Señor, sino que también priva al creyente de las bendiciones prometidas, pues la prosperidad y la protección divina dependen de la fidelidad.</a:t>
          </a:r>
        </a:p>
      </dsp:txBody>
      <dsp:txXfrm>
        <a:off x="3295" y="2964701"/>
        <a:ext cx="6748886" cy="12543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3314"/>
          <a:ext cx="5543833" cy="216983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La devolución fiel y generosa del diezmo y las ofrendas asegura la bendición de Dios, quien promete abrir las ventanas del cielo y prosperar tanto la vida espiritual como material de su pueblo…</a:t>
          </a:r>
        </a:p>
      </dsp:txBody>
      <dsp:txXfrm>
        <a:off x="63552" y="66866"/>
        <a:ext cx="5416729" cy="2042728"/>
      </dsp:txXfrm>
    </dsp:sp>
    <dsp:sp modelId="{382CD36A-3E34-4B81-8C4A-E26306AF1725}">
      <dsp:nvSpPr>
        <dsp:cNvPr id="0" name=""/>
        <dsp:cNvSpPr/>
      </dsp:nvSpPr>
      <dsp:spPr>
        <a:xfrm rot="5400000">
          <a:off x="2365072" y="2227392"/>
          <a:ext cx="813687" cy="976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478989" y="2308760"/>
        <a:ext cx="585854" cy="569581"/>
      </dsp:txXfrm>
    </dsp:sp>
    <dsp:sp modelId="{A0E1A7E0-C695-4256-9F22-C68D3E88E48D}">
      <dsp:nvSpPr>
        <dsp:cNvPr id="0" name=""/>
        <dsp:cNvSpPr/>
      </dsp:nvSpPr>
      <dsp:spPr>
        <a:xfrm>
          <a:off x="0" y="3258062"/>
          <a:ext cx="5543833" cy="216983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…no debemos demorar en cumplir este deber sagrado, pues la dilación expone nuestros recursos a pérdidas y tentaciones, mientras que la fidelidad inmediata fortalece la obra de Dios y protege nuestras posesiones bajo su mano providente.</a:t>
          </a:r>
        </a:p>
      </dsp:txBody>
      <dsp:txXfrm>
        <a:off x="63552" y="3321614"/>
        <a:ext cx="5416729" cy="20427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956136"/>
          <a:ext cx="610523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50186" y="11495"/>
          <a:ext cx="5652007" cy="1889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534" tIns="0" rIns="161534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El registro dolorosamente exacto que debe ser borrado es el de nuestros pecados y rebeliones, los cuales serán revelados en el juicio si no han sido confesados y cubiertos por la sangre de Cristo…</a:t>
          </a:r>
        </a:p>
      </dsp:txBody>
      <dsp:txXfrm>
        <a:off x="342413" y="103722"/>
        <a:ext cx="5467553" cy="1704826"/>
      </dsp:txXfrm>
    </dsp:sp>
    <dsp:sp modelId="{D1B4FAF6-A660-46EC-9959-3E14F539CFFA}">
      <dsp:nvSpPr>
        <dsp:cNvPr id="0" name=""/>
        <dsp:cNvSpPr/>
      </dsp:nvSpPr>
      <dsp:spPr>
        <a:xfrm>
          <a:off x="0" y="3859176"/>
          <a:ext cx="6105236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50186" y="2914536"/>
          <a:ext cx="5652007" cy="1889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534" tIns="0" rIns="161534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…solo mediante el arrepentimiento genuino y la gracia divina podemos ser limpiados, de modo que nuestro nombre permanezca en el libro de la vida y no en el memorial de las transgresiones.</a:t>
          </a:r>
        </a:p>
      </dsp:txBody>
      <dsp:txXfrm>
        <a:off x="342413" y="3006763"/>
        <a:ext cx="5467553" cy="17048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06F9E-8032-48B2-A5A9-66A0B019D8AB}">
      <dsp:nvSpPr>
        <dsp:cNvPr id="0" name=""/>
        <dsp:cNvSpPr/>
      </dsp:nvSpPr>
      <dsp:spPr>
        <a:xfrm>
          <a:off x="0" y="3199395"/>
          <a:ext cx="5823222" cy="218652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…estos testimonios escritos en el “libro de memoria” son evidencia celestial de la fidelidad del creyente, y constituyen un recordatorio de que nada hecho por amor a Dios y al prójimo pasa desapercibido ante su presencia.</a:t>
          </a:r>
        </a:p>
      </dsp:txBody>
      <dsp:txXfrm>
        <a:off x="0" y="3199395"/>
        <a:ext cx="5823222" cy="2186529"/>
      </dsp:txXfrm>
    </dsp:sp>
    <dsp:sp modelId="{EB05ED16-170E-4ABA-A9FC-1E534D3C8009}">
      <dsp:nvSpPr>
        <dsp:cNvPr id="0" name=""/>
        <dsp:cNvSpPr/>
      </dsp:nvSpPr>
      <dsp:spPr>
        <a:xfrm rot="10800000">
          <a:off x="0" y="25204"/>
          <a:ext cx="5823222" cy="325535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Los registros divinos revelan las palabras de fe, los actos de amor y las obras de justicia de los hijos fieles, inmortalizando cada sacrificio y cada compasión mostrada en nombre de Cristo…</a:t>
          </a:r>
        </a:p>
      </dsp:txBody>
      <dsp:txXfrm rot="10800000">
        <a:off x="0" y="25204"/>
        <a:ext cx="5823222" cy="21152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98" y="37714"/>
          <a:ext cx="5730666" cy="19191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Dios se goza en su pueblo fiel porque lo considera su “tesoro especial”, y ese gozo se refleja cuando los creyentes practican la misericordia y la justicia en favor de los necesitados…</a:t>
          </a:r>
        </a:p>
      </dsp:txBody>
      <dsp:txXfrm>
        <a:off x="96484" y="131400"/>
        <a:ext cx="5543294" cy="1731793"/>
      </dsp:txXfrm>
    </dsp:sp>
    <dsp:sp modelId="{DE88F729-003C-480C-B2C6-A764B77E9997}">
      <dsp:nvSpPr>
        <dsp:cNvPr id="0" name=""/>
        <dsp:cNvSpPr/>
      </dsp:nvSpPr>
      <dsp:spPr>
        <a:xfrm>
          <a:off x="2798" y="2160194"/>
          <a:ext cx="5730666" cy="186837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…cada acto de compasión y servicio es una manifestación del carácter de Cristo en nosotros, y constituye una melodía de adoración que une la tierra con el cielo.</a:t>
          </a:r>
        </a:p>
      </dsp:txBody>
      <dsp:txXfrm>
        <a:off x="94005" y="2251401"/>
        <a:ext cx="5548252" cy="168596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71" y="115644"/>
          <a:ext cx="6493402" cy="1745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La diferencia entre justos y malvados se hará evidente cuando Cristo regrese, pues la ley de Dios será la norma del juicio y cada uno recibirá conforme a sus obras…</a:t>
          </a:r>
        </a:p>
      </dsp:txBody>
      <dsp:txXfrm>
        <a:off x="3171" y="115644"/>
        <a:ext cx="6493402" cy="1745534"/>
      </dsp:txXfrm>
    </dsp:sp>
    <dsp:sp modelId="{9D041828-6AD9-46A5-9720-92B6CDC6F09B}">
      <dsp:nvSpPr>
        <dsp:cNvPr id="0" name=""/>
        <dsp:cNvSpPr/>
      </dsp:nvSpPr>
      <dsp:spPr>
        <a:xfrm>
          <a:off x="3171" y="2063073"/>
          <a:ext cx="6493402" cy="185916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Bw Modelica" panose="00000600000000000000" pitchFamily="50" charset="0"/>
            </a:rPr>
            <a:t>…los fieles que guardaron los mandamientos serán vindicados, mientras que los que despreciaron la ley enfrentarán la condenación, no habrá más oportunidad de cambio después del cierre de la gracia.</a:t>
          </a:r>
        </a:p>
      </dsp:txBody>
      <dsp:txXfrm>
        <a:off x="3171" y="2063073"/>
        <a:ext cx="6493402" cy="185916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2328" y="221215"/>
          <a:ext cx="6626716" cy="139007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El destino final de los malvados es la destrucción completa en el fuego del juicio de Dios, sin dejar raíz ni rama…</a:t>
          </a:r>
        </a:p>
      </dsp:txBody>
      <dsp:txXfrm>
        <a:off x="2328" y="221215"/>
        <a:ext cx="6279199" cy="1390070"/>
      </dsp:txXfrm>
    </dsp:sp>
    <dsp:sp modelId="{A56FA087-F3E2-4A96-8037-C4ACABD84949}">
      <dsp:nvSpPr>
        <dsp:cNvPr id="0" name=""/>
        <dsp:cNvSpPr/>
      </dsp:nvSpPr>
      <dsp:spPr>
        <a:xfrm>
          <a:off x="2328" y="1709745"/>
          <a:ext cx="6626716" cy="139007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…</a:t>
          </a:r>
          <a:r>
            <a:rPr lang="es-MX" sz="2200" kern="1200" dirty="0">
              <a:latin typeface="Bw Modelica" panose="00000600000000000000" pitchFamily="50" charset="0"/>
            </a:rPr>
            <a:t>esto revela que tanto el pecado como los impíos serán erradicados definitivamente, dando lugar al triunfo pleno de la justicia…</a:t>
          </a:r>
        </a:p>
      </dsp:txBody>
      <dsp:txXfrm>
        <a:off x="2328" y="1709745"/>
        <a:ext cx="6279199" cy="1390070"/>
      </dsp:txXfrm>
    </dsp:sp>
    <dsp:sp modelId="{EEABFEA6-5D8E-4B4B-B2C9-30FF763E556A}">
      <dsp:nvSpPr>
        <dsp:cNvPr id="0" name=""/>
        <dsp:cNvSpPr/>
      </dsp:nvSpPr>
      <dsp:spPr>
        <a:xfrm>
          <a:off x="2328" y="3198276"/>
          <a:ext cx="6626716" cy="139007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…mientras que los justos vivirán en paz y disfrutarán la victoria en el reino renovado de Cristo.</a:t>
          </a:r>
        </a:p>
      </dsp:txBody>
      <dsp:txXfrm>
        <a:off x="2328" y="3198276"/>
        <a:ext cx="6279199" cy="139007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EA771-6FC4-4292-B3A0-E5D2BBE86CCA}">
      <dsp:nvSpPr>
        <dsp:cNvPr id="0" name=""/>
        <dsp:cNvSpPr/>
      </dsp:nvSpPr>
      <dsp:spPr>
        <a:xfrm>
          <a:off x="10416" y="0"/>
          <a:ext cx="3113284" cy="2425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El llamado final que Dios envía es un mensaje de reforma y arrepentimiento, representado en la obra de Elías…</a:t>
          </a:r>
        </a:p>
      </dsp:txBody>
      <dsp:txXfrm>
        <a:off x="81455" y="71039"/>
        <a:ext cx="2971206" cy="2283372"/>
      </dsp:txXfrm>
    </dsp:sp>
    <dsp:sp modelId="{0614EA8E-535A-4A45-83F3-3905D92C81B9}">
      <dsp:nvSpPr>
        <dsp:cNvPr id="0" name=""/>
        <dsp:cNvSpPr/>
      </dsp:nvSpPr>
      <dsp:spPr>
        <a:xfrm>
          <a:off x="3435028" y="826677"/>
          <a:ext cx="660016" cy="77209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200" kern="1200">
            <a:latin typeface="Bw Modelica" panose="00000600000000000000" pitchFamily="50" charset="0"/>
          </a:endParaRPr>
        </a:p>
      </dsp:txBody>
      <dsp:txXfrm>
        <a:off x="3435028" y="981096"/>
        <a:ext cx="462011" cy="463256"/>
      </dsp:txXfrm>
    </dsp:sp>
    <dsp:sp modelId="{ED754FBA-CC2E-4708-B27C-84848E99E85C}">
      <dsp:nvSpPr>
        <dsp:cNvPr id="0" name=""/>
        <dsp:cNvSpPr/>
      </dsp:nvSpPr>
      <dsp:spPr>
        <a:xfrm>
          <a:off x="4369013" y="0"/>
          <a:ext cx="3113284" cy="2425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…que invita a volver a Dios, restaurar las relaciones familiares y vivir en armonía con su ley, porque un hogar reformado…  </a:t>
          </a:r>
        </a:p>
      </dsp:txBody>
      <dsp:txXfrm>
        <a:off x="4440052" y="71039"/>
        <a:ext cx="2971206" cy="2283372"/>
      </dsp:txXfrm>
    </dsp:sp>
    <dsp:sp modelId="{C6FC51A1-533E-4209-B6EE-D7DECD504042}">
      <dsp:nvSpPr>
        <dsp:cNvPr id="0" name=""/>
        <dsp:cNvSpPr/>
      </dsp:nvSpPr>
      <dsp:spPr>
        <a:xfrm>
          <a:off x="7793626" y="826677"/>
          <a:ext cx="660016" cy="77209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200" kern="1200">
            <a:latin typeface="Bw Modelica" panose="00000600000000000000" pitchFamily="50" charset="0"/>
          </a:endParaRPr>
        </a:p>
      </dsp:txBody>
      <dsp:txXfrm>
        <a:off x="7793626" y="981096"/>
        <a:ext cx="462011" cy="463256"/>
      </dsp:txXfrm>
    </dsp:sp>
    <dsp:sp modelId="{85813A53-0919-45E8-A4AA-8B2F81DF7274}">
      <dsp:nvSpPr>
        <dsp:cNvPr id="0" name=""/>
        <dsp:cNvSpPr/>
      </dsp:nvSpPr>
      <dsp:spPr>
        <a:xfrm>
          <a:off x="8727611" y="0"/>
          <a:ext cx="3113284" cy="242545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…se convierte en un testimonio vivo y poderoso de la gracia transformadora de Cristo. </a:t>
          </a:r>
        </a:p>
      </dsp:txBody>
      <dsp:txXfrm>
        <a:off x="8798650" y="71039"/>
        <a:ext cx="2971206" cy="2283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27/3/2026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80883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2554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9815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27/3/2026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28.png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6.png"/><Relationship Id="rId10" Type="http://schemas.microsoft.com/office/2007/relationships/diagramDrawing" Target="../diagrams/drawing9.xml"/><Relationship Id="rId4" Type="http://schemas.openxmlformats.org/officeDocument/2006/relationships/image" Target="../media/image35.pn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6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28 de marzo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581788" y="3925750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llamado final de Malaquías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A6346F-18CF-BF6F-2C9C-BD80CE5A58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2029" y="624660"/>
            <a:ext cx="4625081" cy="303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A82AD19B-0601-AF44-BCEE-75B1F11EFE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019"/>
          <a:stretch>
            <a:fillRect/>
          </a:stretch>
        </p:blipFill>
        <p:spPr>
          <a:xfrm>
            <a:off x="0" y="0"/>
            <a:ext cx="12191482" cy="687465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6267842" y="601935"/>
            <a:ext cx="563022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5400" b="1" dirty="0">
                <a:ln w="38100">
                  <a:noFill/>
                </a:ln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El llamado final de Malaquías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28 de marzo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13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/>
              <a:t>“Solemnemente los que obraban mal fueron avisados de que vendría el día del juicio y que Jehová se proponía castigar a todo transgresor con una presta destrucción. No obstante, nadie era dejado sin esperanza; las profecías de juicio que emitía Malaquías iban acompañadas de invitaciones a los impenitentes para que hicieran la paz con Dios.”</a:t>
            </a:r>
            <a:endParaRPr lang="es-EC" b="1" dirty="0"/>
          </a:p>
          <a:p>
            <a:r>
              <a:rPr lang="es-MX" sz="1400" i="1" dirty="0"/>
              <a:t>Profetas y Reyes, pág. 521</a:t>
            </a:r>
            <a:r>
              <a:rPr lang="en-US" sz="1400" i="1" dirty="0"/>
              <a:t>.</a:t>
            </a:r>
            <a:endParaRPr lang="es-EC" sz="14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MX" sz="3200" b="1" dirty="0">
                <a:solidFill>
                  <a:schemeClr val="bg1"/>
                </a:solidFill>
              </a:rPr>
              <a:t>“Y Él se sentará como refinador y purificador de plata y purificará a los hijos de Leví, y los refinará como a oro y como a plata, para que ofrezcan a Jehová ofrenda en justicia.”</a:t>
            </a:r>
            <a:endParaRPr lang="es-ES" sz="32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800" b="1" dirty="0">
                <a:solidFill>
                  <a:schemeClr val="bg1"/>
                </a:solidFill>
              </a:rPr>
              <a:t>(Malaquías 3:3)</a:t>
            </a:r>
            <a:endParaRPr lang="es-EC" sz="18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5141591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28 de marzo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0" y="4108360"/>
            <a:ext cx="67421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¿De qué tendencia de codicia egoísta podríamos ser culpables? 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Fallas a menudo ignoradas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5221191"/>
              </p:ext>
            </p:extLst>
          </p:nvPr>
        </p:nvGraphicFramePr>
        <p:xfrm>
          <a:off x="6742106" y="131152"/>
          <a:ext cx="5319870" cy="5466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45BB6530-50A6-0DFF-DE01-E156C79A748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337" r="9263" b="13486"/>
          <a:stretch>
            <a:fillRect/>
          </a:stretch>
        </p:blipFill>
        <p:spPr>
          <a:xfrm>
            <a:off x="0" y="0"/>
            <a:ext cx="6622473" cy="409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0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1456F23-26B4-C7A0-0A75-995243F378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546" b="18049"/>
          <a:stretch>
            <a:fillRect/>
          </a:stretch>
        </p:blipFill>
        <p:spPr>
          <a:xfrm>
            <a:off x="5959999" y="2540506"/>
            <a:ext cx="6232000" cy="3429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911272" y="0"/>
            <a:ext cx="628072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 marcado contraste con las prácticas culturales de la sociedad actual, ¿cómo ve Dios el tierno y sagrado compromiso del matrimonio?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Fallas a menudo ignoradas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1D74D38-13FD-DA69-563D-33023AA327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578933"/>
              </p:ext>
            </p:extLst>
          </p:nvPr>
        </p:nvGraphicFramePr>
        <p:xfrm>
          <a:off x="93519" y="180975"/>
          <a:ext cx="5793389" cy="5417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5CAB169-E022-CFEC-7931-935791F243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195" b="22394"/>
          <a:stretch>
            <a:fillRect/>
          </a:stretch>
        </p:blipFill>
        <p:spPr>
          <a:xfrm>
            <a:off x="8608290" y="3625387"/>
            <a:ext cx="3583709" cy="214643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293929" y="85573"/>
            <a:ext cx="1170410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Explique el cumplimiento profético de Malaquías 3:1–3; Juan 2:13–16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proceso refinador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8859917"/>
              </p:ext>
            </p:extLst>
          </p:nvPr>
        </p:nvGraphicFramePr>
        <p:xfrm>
          <a:off x="99965" y="1094431"/>
          <a:ext cx="8415961" cy="4415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65D4AFE8-FA05-DBBE-3F80-8CEAEE9BF92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23481"/>
          <a:stretch>
            <a:fillRect/>
          </a:stretch>
        </p:blipFill>
        <p:spPr>
          <a:xfrm>
            <a:off x="8608291" y="990982"/>
            <a:ext cx="3583709" cy="263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5A0E8A1-8AA0-F30F-55C8-23D7FBFC6C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18" r="7310"/>
          <a:stretch>
            <a:fillRect/>
          </a:stretch>
        </p:blipFill>
        <p:spPr>
          <a:xfrm>
            <a:off x="0" y="0"/>
            <a:ext cx="5229225" cy="422010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93519" y="4255311"/>
            <a:ext cx="120153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Nombre algunas formas en que el pueblo de Dios es reprochado por olvidarle, y ¿qué implica realmente robar a Dios? 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proceso refinador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5441E09-6B66-9D0D-841F-442F44B48A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199115"/>
              </p:ext>
            </p:extLst>
          </p:nvPr>
        </p:nvGraphicFramePr>
        <p:xfrm>
          <a:off x="5343004" y="93880"/>
          <a:ext cx="6755478" cy="4220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EFCA241-C41C-787D-7F6A-46B248A5D9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452"/>
          <a:stretch>
            <a:fillRect/>
          </a:stretch>
        </p:blipFill>
        <p:spPr>
          <a:xfrm>
            <a:off x="0" y="3143945"/>
            <a:ext cx="6433518" cy="319738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42541" y="96957"/>
            <a:ext cx="639097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dirty="0">
                <a:ln w="0"/>
                <a:latin typeface="Noto Sans ExtBd" panose="020B0902040504020204"/>
              </a:rPr>
              <a:t>Nombre algunas bendiciones que resultan de devolver un diezmo fiel y ofrendas generosas, y explique nuestra necesidad de no demorar </a:t>
            </a:r>
          </a:p>
          <a:p>
            <a:pPr lvl="0">
              <a:tabLst>
                <a:tab pos="1435100" algn="l"/>
                <a:tab pos="3771900" algn="l"/>
              </a:tabLst>
            </a:pPr>
            <a:r>
              <a:rPr lang="es-MX" sz="3200" dirty="0">
                <a:ln w="0"/>
                <a:latin typeface="Noto Sans ExtBd" panose="020B0902040504020204"/>
              </a:rPr>
              <a:t>en esto</a:t>
            </a:r>
            <a:endParaRPr lang="es-ES" sz="3200" dirty="0">
              <a:ln w="0"/>
              <a:latin typeface="Noto Sans ExtBd" panose="020B090204050402020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Registros minuciosos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5761992-BBC5-9F6D-2FDE-EF9C36D77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5639143"/>
              </p:ext>
            </p:extLst>
          </p:nvPr>
        </p:nvGraphicFramePr>
        <p:xfrm>
          <a:off x="6530873" y="166765"/>
          <a:ext cx="5543833" cy="5431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C3E1EFC-8276-2B3F-59C0-8F7BB933E3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54"/>
          <a:stretch>
            <a:fillRect/>
          </a:stretch>
        </p:blipFill>
        <p:spPr>
          <a:xfrm>
            <a:off x="6354501" y="2563746"/>
            <a:ext cx="5846736" cy="32683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198755" y="42470"/>
            <a:ext cx="600248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MX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registro dolorosamente exacto de nosotros mismos deberíamos determinar que sea borrado?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Registros minuciosos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C7B028EA-5711-1FD8-FA4F-BEC0DA006B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0613541"/>
              </p:ext>
            </p:extLst>
          </p:nvPr>
        </p:nvGraphicFramePr>
        <p:xfrm>
          <a:off x="93519" y="226597"/>
          <a:ext cx="6105236" cy="5483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7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536F749-5C77-1291-D6DB-29FDEB1223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1" r="21039" b="8662"/>
          <a:stretch>
            <a:fillRect/>
          </a:stretch>
        </p:blipFill>
        <p:spPr>
          <a:xfrm>
            <a:off x="0" y="2632728"/>
            <a:ext cx="6096000" cy="326155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107671" y="86987"/>
            <a:ext cx="62742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MX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Aparte de tener los nombres inscritos en el libro de la vida, ¿qué revelan las acciones en los registros divinos de sus hijos fieles?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justicia revelada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9003064"/>
              </p:ext>
            </p:extLst>
          </p:nvPr>
        </p:nvGraphicFramePr>
        <p:xfrm>
          <a:off x="6238755" y="239107"/>
          <a:ext cx="5823222" cy="5411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4406F9E-8032-48B2-A5A9-66A0B019D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8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93518" y="4235827"/>
            <a:ext cx="120619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gozo expresa Dios hacia su pueblo fiel y cómo podemos reflejar ese gozo en nuestro carácter y acciones?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99364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justicia revelada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234045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E3925BF-3322-764F-5BB1-EAF83A2DA5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5992413"/>
              </p:ext>
            </p:extLst>
          </p:nvPr>
        </p:nvGraphicFramePr>
        <p:xfrm>
          <a:off x="166826" y="169541"/>
          <a:ext cx="5736264" cy="4066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7A858D6B-6CB5-5B92-75EC-F872F0AB3C4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7051"/>
          <a:stretch>
            <a:fillRect/>
          </a:stretch>
        </p:blipFill>
        <p:spPr>
          <a:xfrm>
            <a:off x="6096001" y="-8506"/>
            <a:ext cx="6096000" cy="424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1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BC39FC30-1ED5-1B99-E4B1-D18201B66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27" y="2690430"/>
            <a:ext cx="5380859" cy="315362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23FDCEB-2DDA-0533-BE3F-8D802DE2A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26" y="0"/>
            <a:ext cx="5380858" cy="269043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5467143" y="4114583"/>
            <a:ext cx="66453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MX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sabemos que pronto se manifestará la diferencia entre los malvados y los justos? 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6070393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justicia revelada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9639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048D816-2F32-86B7-4574-2F7BE8C140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5028329"/>
              </p:ext>
            </p:extLst>
          </p:nvPr>
        </p:nvGraphicFramePr>
        <p:xfrm>
          <a:off x="5539931" y="-61924"/>
          <a:ext cx="6499745" cy="4037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2366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EE24D7D-31DD-0A3A-B841-9C662A09B4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6223"/>
          <a:stretch>
            <a:fillRect/>
          </a:stretch>
        </p:blipFill>
        <p:spPr>
          <a:xfrm>
            <a:off x="7082803" y="700098"/>
            <a:ext cx="5109198" cy="52464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93518" y="98672"/>
            <a:ext cx="119183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Describa el destino final de los malvados.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último capítulo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5873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3297485"/>
              </p:ext>
            </p:extLst>
          </p:nvPr>
        </p:nvGraphicFramePr>
        <p:xfrm>
          <a:off x="313438" y="823097"/>
          <a:ext cx="6631374" cy="4809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3027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21256" y="25237"/>
            <a:ext cx="306203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MX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apelo final envía Dios a través de los profetas menores?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El último capítulo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389908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5183B4E2-B549-3114-50B3-45B920A452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3474525"/>
              </p:ext>
            </p:extLst>
          </p:nvPr>
        </p:nvGraphicFramePr>
        <p:xfrm>
          <a:off x="210664" y="3180093"/>
          <a:ext cx="11851312" cy="2425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637436FA-F862-ED87-6F06-7B162D2E4F8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8903" b="30970"/>
          <a:stretch>
            <a:fillRect/>
          </a:stretch>
        </p:blipFill>
        <p:spPr>
          <a:xfrm>
            <a:off x="3085658" y="-8682"/>
            <a:ext cx="9106342" cy="304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1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34EA771-6FC4-4292-B3A0-E5D2BBE86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614EA8E-535A-4A45-83F3-3905D92C8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D754FBA-CC2E-4708-B27C-84848E99E8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6FC51A1-533E-4209-B6EE-D7DECD5040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5813A53-0919-45E8-A4AA-8B2F81DF7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39087" y="381783"/>
            <a:ext cx="249524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1900" dirty="0">
                <a:solidFill>
                  <a:schemeClr val="tx1"/>
                </a:solidFill>
                <a:latin typeface="Eras Demi ITC" panose="020B0805030504020804" pitchFamily="34" charset="0"/>
              </a:rPr>
              <a:t> El último capítulo de Malaquías revela el destino final de los malvados y el llamado urgente a una reforma profunda en los hogares y corazones, preparando al pueblo de Dios mediante la fidelidad y la enseñanza de su Palabra para la venida de Cristo.</a:t>
            </a:r>
            <a:endParaRPr lang="es-EC" sz="19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264700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 nos llama a abandonar el egoísmo y la codicia, a valorar el matrimonio como un pacto sagrado de amor y fidelidad, y a vivir en justicia y entrega, reflejando en nuestra vida el carácter puro y refinado de Cristo.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39105" y="381783"/>
            <a:ext cx="241854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Cristo actúa como refinador, purificando nuestro corazón mediante pruebas y disciplina, llamándonos a honrarle con fidelidad en nuestros bienes y nuestra vida, para reflejar su santidad y recibir su bendición.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799277" y="381783"/>
            <a:ext cx="2375032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 registra fielmente nuestras obras y corazones, prometiendo bendiciones a quienes le honran con fidelidad y asegurando que sólo los actos de justicia y amor permanecerán en su “libro de memoria”.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22432" y="381783"/>
            <a:ext cx="2375033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MX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 considera a su pueblo fiel como su tesoro especial, y pronto revelará la diferencia entre justos y malvados, llamándonos a reflejar su justicia en actos de misericordia y fidelidad.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39753" y="3466997"/>
            <a:ext cx="6358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honrar el pacto con Dios, vivir en fidelidad y responder al llamado final con entrega total!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382012"/>
            <a:ext cx="64481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envía un mensaje final para restaurar corazones, purificar vidas y preparar a un pueblo que refleje plenamente la imagen de Jesús.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1267895</TotalTime>
  <Words>1592</Words>
  <Application>Microsoft Office PowerPoint</Application>
  <PresentationFormat>Panorámica</PresentationFormat>
  <Paragraphs>130</Paragraphs>
  <Slides>20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Roberto Solórzano;Cesia Tomalá;Carlos Bazán</dc:creator>
  <cp:lastModifiedBy>user01</cp:lastModifiedBy>
  <cp:revision>9861</cp:revision>
  <dcterms:created xsi:type="dcterms:W3CDTF">2017-06-02T15:34:13Z</dcterms:created>
  <dcterms:modified xsi:type="dcterms:W3CDTF">2026-03-27T16:52:28Z</dcterms:modified>
</cp:coreProperties>
</file>