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50" r:id="rId10"/>
    <p:sldId id="558" r:id="rId11"/>
    <p:sldId id="538" r:id="rId12"/>
    <p:sldId id="565" r:id="rId13"/>
    <p:sldId id="566" r:id="rId14"/>
    <p:sldId id="567" r:id="rId15"/>
    <p:sldId id="568" r:id="rId16"/>
    <p:sldId id="569" r:id="rId17"/>
    <p:sldId id="570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725" autoAdjust="0"/>
  </p:normalViewPr>
  <p:slideViewPr>
    <p:cSldViewPr snapToGrid="0">
      <p:cViewPr varScale="1">
        <p:scale>
          <a:sx n="74" d="100"/>
          <a:sy n="74" d="100"/>
        </p:scale>
        <p:origin x="955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r"/>
          <a:r>
            <a:rPr lang="es-MX" sz="2200" dirty="0">
              <a:latin typeface="Bw Modelica" panose="00000600000000000000" pitchFamily="50" charset="0"/>
            </a:rPr>
            <a:t>Dios, en su eternidad, contempla el pasado, el presente y el futuro como un solo panorama, revelando que nada escapa a su conocimiento soberano…</a:t>
          </a: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r"/>
          <a:r>
            <a:rPr lang="es-EC" sz="2200" dirty="0">
              <a:latin typeface="Bw Modelica" panose="00000600000000000000" pitchFamily="50" charset="0"/>
            </a:rPr>
            <a:t>…</a:t>
          </a:r>
          <a:r>
            <a:rPr lang="es-MX" sz="2200" dirty="0">
              <a:latin typeface="Bw Modelica" panose="00000600000000000000" pitchFamily="50" charset="0"/>
            </a:rPr>
            <a:t>y esto solo nos recuerda que Dios dirige la historia con propósito y que sus planes no pueden ser frustrados; por tanto, como pueblo remanente…</a:t>
          </a: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r"/>
          <a:r>
            <a:rPr lang="es-MX" sz="2200" dirty="0">
              <a:latin typeface="Bw Modelica" panose="00000600000000000000" pitchFamily="50" charset="0"/>
            </a:rPr>
            <a:t>…debemos confiar en su providencia, descansando en la certeza de que el Dios que ve el fin desde el principio también guía nuestra vida hacia la esperanza eterna.</a:t>
          </a: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376899" custScaleY="197653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376899" custScaleY="197653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376899" custScaleY="197653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Dios actúa soberanamente con este conocimiento, Él dirige los acontecimientos de acuerdo con su voluntad a fin de cumplir sus propósitos eternos…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…aunque en la superficie vemos conflictos, ambiciones y decisiones humanas, detrás de todo ello Dios está obrando en silencio, con paciencia y misericordia…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…</a:t>
          </a:r>
          <a:r>
            <a:rPr lang="es-MX" sz="2200" dirty="0">
              <a:latin typeface="Bw Modelica" panose="00000600000000000000" pitchFamily="50" charset="0"/>
            </a:rPr>
            <a:t>.además, Dios utiliza su conocimiento perfecto para revelar su voluntad a sus siervos, a fin de que estén preparados espiritualmente en todo tiempo.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73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3610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3500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Dios revela sus propósitos a través de los profetas, Él no desea que nadie sea tomado por sorpresa, sino que todos tengan oportunidad de comprender, decidir y prepararse…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…a</a:t>
          </a:r>
          <a:r>
            <a:rPr lang="es-ES" sz="2200" dirty="0">
              <a:latin typeface="Bw Modelica" panose="00000600000000000000" pitchFamily="50" charset="0"/>
            </a:rPr>
            <a:t>sí, las profecías dadas en las Escrituras son un don divino para la iglesia, destinadas a fortalecer la fe y guiar con seguridad a los creyentes hacia la esperanza eterna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LinFactNeighborX="-18042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LinFactNeighborX="-18042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nos envía tales mensajes porque nos ama y desea que seamos sus hijos, llevándonos a conocer a Cristo, aceptar la salvación y ser preparados para la vida eterna…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…l</a:t>
          </a:r>
          <a:r>
            <a:rPr lang="es-ES" sz="2200" dirty="0">
              <a:latin typeface="Bw Modelica" panose="00000600000000000000" pitchFamily="50" charset="0"/>
            </a:rPr>
            <a:t>a Biblia, como Palabra inspirada, ilumina esta verdad, nos libra de la ignorancia espiritual y nos muestra el camino hacia la restauración y la vida eterna.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3"/>
      <dgm:spPr/>
    </dgm:pt>
    <dgm:pt modelId="{C16FA311-1A6B-41BD-8920-954F5966D096}" type="pres">
      <dgm:prSet presAssocID="{CCDB600E-6853-400B-9F3A-E1C9CB4AB78F}" presName="ParentText" presStyleLbl="revTx" presStyleIdx="0" presStyleCnt="2" custScaleX="107312" custLinFactNeighborX="3377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3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3"/>
      <dgm:spPr/>
    </dgm:pt>
    <dgm:pt modelId="{05920144-7703-48CD-9EF6-A3C34B616019}" type="pres">
      <dgm:prSet presAssocID="{B1530D3C-0750-46D8-AAE7-A2C0F840A60D}" presName="ParentText" presStyleLbl="revTx" presStyleIdx="1" presStyleCnt="2" custScaleX="100705" custLinFactNeighborX="-723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06905A-D51F-4D70-8826-4F1455362041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07146A19-E513-4BCA-97EF-329097B660E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buscar  conocer a Dios y a Jesucristo de manera personal y experiencial…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1CF2F96-3F08-439D-B7BC-C6022F06D080}" type="parTrans" cxnId="{2F6D3469-BFD4-46D0-9582-F9375EC00EB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069EFA-EA76-45B6-9425-6D5A4B927477}" type="sibTrans" cxnId="{2F6D3469-BFD4-46D0-9582-F9375EC00EB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23ABBA0-22AC-44C3-9D7F-505B7B2ECF9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…comprendiendo su carácter y su amor, lo cual nos transforma y nos conduce a la vida eterna.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B28FE8B-1BE6-4CB9-A9F7-5262404C3683}" type="parTrans" cxnId="{561D270E-09C7-43DA-A4BA-10FBDBC8455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B6278D0-C41A-4033-BF10-A4F9645CE484}" type="sibTrans" cxnId="{561D270E-09C7-43DA-A4BA-10FBDBC8455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BDF8C56-4AA1-47C8-94D5-C82F0C5BF968}" type="pres">
      <dgm:prSet presAssocID="{1F06905A-D51F-4D70-8826-4F1455362041}" presName="CompostProcess" presStyleCnt="0">
        <dgm:presLayoutVars>
          <dgm:dir/>
          <dgm:resizeHandles val="exact"/>
        </dgm:presLayoutVars>
      </dgm:prSet>
      <dgm:spPr/>
    </dgm:pt>
    <dgm:pt modelId="{7875CDD9-E7B3-420B-B8DE-2580B5B3AE42}" type="pres">
      <dgm:prSet presAssocID="{1F06905A-D51F-4D70-8826-4F1455362041}" presName="arrow" presStyleLbl="bgShp" presStyleIdx="0" presStyleCnt="1"/>
      <dgm:spPr/>
    </dgm:pt>
    <dgm:pt modelId="{2A2F575B-7903-400E-AC74-565450363174}" type="pres">
      <dgm:prSet presAssocID="{1F06905A-D51F-4D70-8826-4F1455362041}" presName="linearProcess" presStyleCnt="0"/>
      <dgm:spPr/>
    </dgm:pt>
    <dgm:pt modelId="{882D9825-72AB-4B44-9375-DA25B9F4DA98}" type="pres">
      <dgm:prSet presAssocID="{07146A19-E513-4BCA-97EF-329097B660E1}" presName="textNode" presStyleLbl="node1" presStyleIdx="0" presStyleCnt="2">
        <dgm:presLayoutVars>
          <dgm:bulletEnabled val="1"/>
        </dgm:presLayoutVars>
      </dgm:prSet>
      <dgm:spPr/>
    </dgm:pt>
    <dgm:pt modelId="{40664889-16C7-42F6-A83F-5C932E11E44F}" type="pres">
      <dgm:prSet presAssocID="{9C069EFA-EA76-45B6-9425-6D5A4B927477}" presName="sibTrans" presStyleCnt="0"/>
      <dgm:spPr/>
    </dgm:pt>
    <dgm:pt modelId="{0A32BCC6-E3DA-470C-8728-6A1B13F78EDE}" type="pres">
      <dgm:prSet presAssocID="{223ABBA0-22AC-44C3-9D7F-505B7B2ECF97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A147AE0D-6288-4F49-BA50-CB75C1A88AAD}" type="presOf" srcId="{07146A19-E513-4BCA-97EF-329097B660E1}" destId="{882D9825-72AB-4B44-9375-DA25B9F4DA98}" srcOrd="0" destOrd="0" presId="urn:microsoft.com/office/officeart/2005/8/layout/hProcess9"/>
    <dgm:cxn modelId="{561D270E-09C7-43DA-A4BA-10FBDBC84555}" srcId="{1F06905A-D51F-4D70-8826-4F1455362041}" destId="{223ABBA0-22AC-44C3-9D7F-505B7B2ECF97}" srcOrd="1" destOrd="0" parTransId="{9B28FE8B-1BE6-4CB9-A9F7-5262404C3683}" sibTransId="{7B6278D0-C41A-4033-BF10-A4F9645CE484}"/>
    <dgm:cxn modelId="{757FA72D-B208-44B0-A94E-D381EDC4AFBB}" type="presOf" srcId="{1F06905A-D51F-4D70-8826-4F1455362041}" destId="{8BDF8C56-4AA1-47C8-94D5-C82F0C5BF968}" srcOrd="0" destOrd="0" presId="urn:microsoft.com/office/officeart/2005/8/layout/hProcess9"/>
    <dgm:cxn modelId="{2F6D3469-BFD4-46D0-9582-F9375EC00EB5}" srcId="{1F06905A-D51F-4D70-8826-4F1455362041}" destId="{07146A19-E513-4BCA-97EF-329097B660E1}" srcOrd="0" destOrd="0" parTransId="{E1CF2F96-3F08-439D-B7BC-C6022F06D080}" sibTransId="{9C069EFA-EA76-45B6-9425-6D5A4B927477}"/>
    <dgm:cxn modelId="{D64A5775-C495-45D6-85F6-96E793D2BED3}" type="presOf" srcId="{223ABBA0-22AC-44C3-9D7F-505B7B2ECF97}" destId="{0A32BCC6-E3DA-470C-8728-6A1B13F78EDE}" srcOrd="0" destOrd="0" presId="urn:microsoft.com/office/officeart/2005/8/layout/hProcess9"/>
    <dgm:cxn modelId="{7BC0D28C-5B26-4479-A1F0-CF3EB14587BA}" type="presParOf" srcId="{8BDF8C56-4AA1-47C8-94D5-C82F0C5BF968}" destId="{7875CDD9-E7B3-420B-B8DE-2580B5B3AE42}" srcOrd="0" destOrd="0" presId="urn:microsoft.com/office/officeart/2005/8/layout/hProcess9"/>
    <dgm:cxn modelId="{3E41D3CC-3F8C-45A6-B93E-5824AEA6B6FA}" type="presParOf" srcId="{8BDF8C56-4AA1-47C8-94D5-C82F0C5BF968}" destId="{2A2F575B-7903-400E-AC74-565450363174}" srcOrd="1" destOrd="0" presId="urn:microsoft.com/office/officeart/2005/8/layout/hProcess9"/>
    <dgm:cxn modelId="{17BA061E-DBA4-4937-9A4D-1D3B6A45395D}" type="presParOf" srcId="{2A2F575B-7903-400E-AC74-565450363174}" destId="{882D9825-72AB-4B44-9375-DA25B9F4DA98}" srcOrd="0" destOrd="0" presId="urn:microsoft.com/office/officeart/2005/8/layout/hProcess9"/>
    <dgm:cxn modelId="{FC4F5B8B-23B3-448C-9D29-70F48F2509A6}" type="presParOf" srcId="{2A2F575B-7903-400E-AC74-565450363174}" destId="{40664889-16C7-42F6-A83F-5C932E11E44F}" srcOrd="1" destOrd="0" presId="urn:microsoft.com/office/officeart/2005/8/layout/hProcess9"/>
    <dgm:cxn modelId="{2B7FF108-3BBD-4359-8204-1D472E8CD32F}" type="presParOf" srcId="{2A2F575B-7903-400E-AC74-565450363174}" destId="{0A32BCC6-E3DA-470C-8728-6A1B13F78EDE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comprensión de las Escrituras, especialmente de las profecías, solo es posible mediante la iluminación del Espíritu Santo, quien inspiró la Palabra y guía a los creyentes a toda verdad…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por eso, el estudio bíblico debe ir acompañado de oración humilde, pues en respuesta Dios concede luz y dirección, fortaleciendo la fe y purificando el corazón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profecía no es producto de interpretación humana, sino que fue dada por Dios a través del Espíritu Santo, por tanto, no puede ser entendida correctamente si se estudia desde opiniones propias o prejuicios…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…más bien, se nos llama a dejar a la puerta de la investigación las propias opiniones </a:t>
          </a:r>
          <a:r>
            <a:rPr lang="es-ES" sz="2200" dirty="0">
              <a:latin typeface="Bw Modelica" panose="00000600000000000000" pitchFamily="50" charset="0"/>
            </a:rPr>
            <a:t>y con corazón con contrito oír lo que el Señor tiene que decir, permitiendo que la Palabra corrija nuestras ideas y no al revés.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BBBD7528-98DF-44D9-89CD-6BA262865B3C}" type="pres">
      <dgm:prSet presAssocID="{BE85463C-2CC5-4D93-97AE-BD01D6BBFA82}" presName="boxAndChildren" presStyleCnt="0"/>
      <dgm:spPr/>
    </dgm:pt>
    <dgm:pt modelId="{64406F9E-8032-48B2-A5A9-66A0B019D8AB}" type="pres">
      <dgm:prSet presAssocID="{BE85463C-2CC5-4D93-97AE-BD01D6BBFA82}" presName="parentTextBox" presStyleLbl="node1" presStyleIdx="0" presStyleCnt="2" custScaleY="40408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116"/>
      <dgm:spPr/>
    </dgm:pt>
  </dgm:ptLst>
  <dgm:cxnLst>
    <dgm:cxn modelId="{67D61328-F686-4704-A2BB-CCB64D06A9C8}" type="presOf" srcId="{BE85463C-2CC5-4D93-97AE-BD01D6BBFA82}" destId="{64406F9E-8032-48B2-A5A9-66A0B019D8AB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EBA04516-FEEE-4203-9ACC-11221D922591}" type="presParOf" srcId="{2B7FF8AF-14BD-4327-8786-242039EF62B1}" destId="{BBBD7528-98DF-44D9-89CD-6BA262865B3C}" srcOrd="0" destOrd="0" presId="urn:microsoft.com/office/officeart/2005/8/layout/process4"/>
    <dgm:cxn modelId="{3ACA28B8-01B9-4F30-AFA4-3101C77CCA88}" type="presParOf" srcId="{BBBD7528-98DF-44D9-89CD-6BA262865B3C}" destId="{64406F9E-8032-48B2-A5A9-66A0B019D8AB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no presenta toda la verdad en un solo pasaje o de manera superficial, sino que la distribuye a lo largo de las Escrituras, por eso ella requiere un estudio diligente, constante y guiado por el Espíritu Santo…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Biblia debe estudiarse como un todo armonioso, ningún texto debe aislarse, sino que debe compararse con otros pasajes relacionados, así, la Escritura se convierte en su propio intérprete.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6B5389B-D9CE-49B7-8852-1F080F5744C8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C996520D-0154-4522-9447-EF9A2F371178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Cada pasaje de la Biblia es vital porque constituye el alimento espiritual que sostiene la vida del creyente y revela a Cristo como el centro de toda la Escritura…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E41E2DA-4F5D-424D-BB71-399CC692F2E8}" type="parTrans" cxnId="{3BC42819-73A8-4F89-9F42-84D34B35F13B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043EB6E2-C59D-4537-9337-0C426386D91F}" type="sibTrans" cxnId="{3BC42819-73A8-4F89-9F42-84D34B35F13B}">
      <dgm:prSet custT="1"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3694F98B-37E6-4E00-A1F5-2CD3E151F19B}">
      <dgm:prSet phldrT="[Texto]" phldr="0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…al comparar texto con texto y escudriñar con oración, el estudiante fiel descubre tesoros ocultos de verdad que enriquecen la mente y fortalecen la fe en la Palabra viva de Dios.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30460A1-6295-48A8-8271-D8E518AA1578}" type="parTrans" cxnId="{55FD821E-3AD1-495E-902D-FE39A07ED5DB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4827A04F-9BF4-466C-BC43-AA72E8622827}" type="sibTrans" cxnId="{55FD821E-3AD1-495E-902D-FE39A07ED5DB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01F8BFAA-8918-4E41-BBF7-6D8C5F555770}" type="pres">
      <dgm:prSet presAssocID="{A6B5389B-D9CE-49B7-8852-1F080F5744C8}" presName="Name0" presStyleCnt="0">
        <dgm:presLayoutVars>
          <dgm:dir/>
          <dgm:resizeHandles val="exact"/>
        </dgm:presLayoutVars>
      </dgm:prSet>
      <dgm:spPr/>
    </dgm:pt>
    <dgm:pt modelId="{ED754FBA-CC2E-4708-B27C-84848E99E85C}" type="pres">
      <dgm:prSet presAssocID="{C996520D-0154-4522-9447-EF9A2F371178}" presName="node" presStyleLbl="node1" presStyleIdx="0" presStyleCnt="2">
        <dgm:presLayoutVars>
          <dgm:bulletEnabled val="1"/>
        </dgm:presLayoutVars>
      </dgm:prSet>
      <dgm:spPr/>
    </dgm:pt>
    <dgm:pt modelId="{C6FC51A1-533E-4209-B6EE-D7DECD504042}" type="pres">
      <dgm:prSet presAssocID="{043EB6E2-C59D-4537-9337-0C426386D91F}" presName="sibTrans" presStyleLbl="sibTrans2D1" presStyleIdx="0" presStyleCnt="1"/>
      <dgm:spPr/>
    </dgm:pt>
    <dgm:pt modelId="{8DD828F8-CB46-4171-B72B-70BC64040272}" type="pres">
      <dgm:prSet presAssocID="{043EB6E2-C59D-4537-9337-0C426386D91F}" presName="connectorText" presStyleLbl="sibTrans2D1" presStyleIdx="0" presStyleCnt="1"/>
      <dgm:spPr/>
    </dgm:pt>
    <dgm:pt modelId="{85813A53-0919-45E8-A4AA-8B2F81DF7274}" type="pres">
      <dgm:prSet presAssocID="{3694F98B-37E6-4E00-A1F5-2CD3E151F19B}" presName="node" presStyleLbl="node1" presStyleIdx="1" presStyleCnt="2">
        <dgm:presLayoutVars>
          <dgm:bulletEnabled val="1"/>
        </dgm:presLayoutVars>
      </dgm:prSet>
      <dgm:spPr/>
    </dgm:pt>
  </dgm:ptLst>
  <dgm:cxnLst>
    <dgm:cxn modelId="{3BC42819-73A8-4F89-9F42-84D34B35F13B}" srcId="{A6B5389B-D9CE-49B7-8852-1F080F5744C8}" destId="{C996520D-0154-4522-9447-EF9A2F371178}" srcOrd="0" destOrd="0" parTransId="{BE41E2DA-4F5D-424D-BB71-399CC692F2E8}" sibTransId="{043EB6E2-C59D-4537-9337-0C426386D91F}"/>
    <dgm:cxn modelId="{55FD821E-3AD1-495E-902D-FE39A07ED5DB}" srcId="{A6B5389B-D9CE-49B7-8852-1F080F5744C8}" destId="{3694F98B-37E6-4E00-A1F5-2CD3E151F19B}" srcOrd="1" destOrd="0" parTransId="{B30460A1-6295-48A8-8271-D8E518AA1578}" sibTransId="{4827A04F-9BF4-466C-BC43-AA72E8622827}"/>
    <dgm:cxn modelId="{9009D828-9E5A-4091-AA17-B971A5F063F3}" type="presOf" srcId="{C996520D-0154-4522-9447-EF9A2F371178}" destId="{ED754FBA-CC2E-4708-B27C-84848E99E85C}" srcOrd="0" destOrd="0" presId="urn:microsoft.com/office/officeart/2005/8/layout/process1"/>
    <dgm:cxn modelId="{1F29A53E-A4BA-48BF-B30C-C3CF7C823BDA}" type="presOf" srcId="{3694F98B-37E6-4E00-A1F5-2CD3E151F19B}" destId="{85813A53-0919-45E8-A4AA-8B2F81DF7274}" srcOrd="0" destOrd="0" presId="urn:microsoft.com/office/officeart/2005/8/layout/process1"/>
    <dgm:cxn modelId="{F5A01F93-F7C1-43D6-AA41-FE8CDB28491E}" type="presOf" srcId="{043EB6E2-C59D-4537-9337-0C426386D91F}" destId="{C6FC51A1-533E-4209-B6EE-D7DECD504042}" srcOrd="0" destOrd="0" presId="urn:microsoft.com/office/officeart/2005/8/layout/process1"/>
    <dgm:cxn modelId="{D0CD19D3-7A50-4D29-A4B9-73A80CE7F74B}" type="presOf" srcId="{A6B5389B-D9CE-49B7-8852-1F080F5744C8}" destId="{01F8BFAA-8918-4E41-BBF7-6D8C5F555770}" srcOrd="0" destOrd="0" presId="urn:microsoft.com/office/officeart/2005/8/layout/process1"/>
    <dgm:cxn modelId="{275C7BDF-DDAD-45DF-B239-EDC5DA33E00E}" type="presOf" srcId="{043EB6E2-C59D-4537-9337-0C426386D91F}" destId="{8DD828F8-CB46-4171-B72B-70BC64040272}" srcOrd="1" destOrd="0" presId="urn:microsoft.com/office/officeart/2005/8/layout/process1"/>
    <dgm:cxn modelId="{DE87785E-FECA-4CC7-89C4-DB87AC243A48}" type="presParOf" srcId="{01F8BFAA-8918-4E41-BBF7-6D8C5F555770}" destId="{ED754FBA-CC2E-4708-B27C-84848E99E85C}" srcOrd="0" destOrd="0" presId="urn:microsoft.com/office/officeart/2005/8/layout/process1"/>
    <dgm:cxn modelId="{91116C03-B41B-4C2E-AB13-339A4DE22773}" type="presParOf" srcId="{01F8BFAA-8918-4E41-BBF7-6D8C5F555770}" destId="{C6FC51A1-533E-4209-B6EE-D7DECD504042}" srcOrd="1" destOrd="0" presId="urn:microsoft.com/office/officeart/2005/8/layout/process1"/>
    <dgm:cxn modelId="{84FAD898-1B74-443D-A05E-3CDBD0D24ECB}" type="presParOf" srcId="{C6FC51A1-533E-4209-B6EE-D7DECD504042}" destId="{8DD828F8-CB46-4171-B72B-70BC64040272}" srcOrd="0" destOrd="0" presId="urn:microsoft.com/office/officeart/2005/8/layout/process1"/>
    <dgm:cxn modelId="{BE4608FE-8918-4E1F-8125-3D0C9645CA72}" type="presParOf" srcId="{01F8BFAA-8918-4E41-BBF7-6D8C5F555770}" destId="{85813A53-0919-45E8-A4AA-8B2F81DF7274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El discernimiento profético no depende solo de la inteligencia, sino de la condición moral y espiritual de la persona, por eso, quienes buscan a Dios con sinceridad, humildad y obediencia reciben entendimiento…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…</a:t>
          </a:r>
          <a:r>
            <a:rPr lang="es-ES" sz="2100" dirty="0">
              <a:latin typeface="Bw Modelica" panose="00000600000000000000" pitchFamily="50" charset="0"/>
            </a:rPr>
            <a:t>en cambio, quienes persisten en el pecado o la autosuficiencia permanecen en oscuridad espiritual, pues una vida desconectada de Dios bloquea la comprensión espiritual</a:t>
          </a:r>
          <a:r>
            <a:rPr lang="es-MX" sz="2100" dirty="0">
              <a:latin typeface="Bw Modelica" panose="00000600000000000000" pitchFamily="50" charset="0"/>
            </a:rPr>
            <a:t>.</a:t>
          </a: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322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04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La aplicación personal de la verdad es lo que forma el carácter, fortalece la fe y prepara al creyente para para permanecer firme en cualquier circunstancia…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C" sz="2100" dirty="0">
              <a:latin typeface="Bw Modelica" panose="00000600000000000000" pitchFamily="50" charset="0"/>
            </a:rPr>
            <a:t>…</a:t>
          </a:r>
          <a:r>
            <a:rPr lang="es-ES" sz="2100" dirty="0">
              <a:latin typeface="Bw Modelica" panose="00000600000000000000" pitchFamily="50" charset="0"/>
            </a:rPr>
            <a:t>no fue dada solo para ser entendida, sino para ser vivida, es por eso que, sin aplicación práctica, incluso el conocimiento correcto pierde valor y no sostiene en tiempos de prueba…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C" sz="2100" dirty="0">
              <a:latin typeface="Bw Modelica" panose="00000600000000000000" pitchFamily="50" charset="0"/>
            </a:rPr>
            <a:t>…también, </a:t>
          </a:r>
          <a:r>
            <a:rPr lang="es-ES" sz="2100" dirty="0">
              <a:latin typeface="Bw Modelica" panose="00000600000000000000" pitchFamily="50" charset="0"/>
            </a:rPr>
            <a:t>la Biblia revela que la comprensión de la verdad depende de la disposición a obedecer, pues al estar dispuestos a hacer la voluntad de Dios, recibimos mayor claridad sobre esta</a:t>
          </a:r>
          <a:r>
            <a:rPr lang="es-MX" sz="2100" dirty="0">
              <a:latin typeface="Bw Modelica" panose="00000600000000000000" pitchFamily="50" charset="0"/>
            </a:rPr>
            <a:t>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2360" y="14533"/>
          <a:ext cx="6718195" cy="14092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Dios, en su eternidad, contempla el pasado, el presente y el futuro como un solo panorama, revelando que nada escapa a su conocimiento soberano…</a:t>
          </a:r>
        </a:p>
      </dsp:txBody>
      <dsp:txXfrm rot="10800000">
        <a:off x="354675" y="14533"/>
        <a:ext cx="6365880" cy="1409259"/>
      </dsp:txXfrm>
    </dsp:sp>
    <dsp:sp modelId="{A56FA087-F3E2-4A96-8037-C4ACABD84949}">
      <dsp:nvSpPr>
        <dsp:cNvPr id="0" name=""/>
        <dsp:cNvSpPr/>
      </dsp:nvSpPr>
      <dsp:spPr>
        <a:xfrm rot="10800000">
          <a:off x="2360" y="1523612"/>
          <a:ext cx="6718195" cy="14092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</a:t>
          </a:r>
          <a:r>
            <a:rPr lang="es-MX" sz="2200" kern="1200" dirty="0">
              <a:latin typeface="Bw Modelica" panose="00000600000000000000" pitchFamily="50" charset="0"/>
            </a:rPr>
            <a:t>y esto solo nos recuerda que Dios dirige la historia con propósito y que sus planes no pueden ser frustrados; por tanto, como pueblo remanente…</a:t>
          </a:r>
        </a:p>
      </dsp:txBody>
      <dsp:txXfrm rot="10800000">
        <a:off x="354675" y="1523612"/>
        <a:ext cx="6365880" cy="1409259"/>
      </dsp:txXfrm>
    </dsp:sp>
    <dsp:sp modelId="{EEABFEA6-5D8E-4B4B-B2C9-30FF763E556A}">
      <dsp:nvSpPr>
        <dsp:cNvPr id="0" name=""/>
        <dsp:cNvSpPr/>
      </dsp:nvSpPr>
      <dsp:spPr>
        <a:xfrm rot="10800000">
          <a:off x="2360" y="3032691"/>
          <a:ext cx="6718195" cy="140925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…debemos confiar en su providencia, descansando en la certeza de que el Dios que ve el fin desde el principio también guía nuestra vida hacia la esperanza eterna.</a:t>
          </a:r>
        </a:p>
      </dsp:txBody>
      <dsp:txXfrm rot="10800000">
        <a:off x="354675" y="3032691"/>
        <a:ext cx="6365880" cy="1409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61" y="994"/>
          <a:ext cx="5655212" cy="170799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Dios actúa soberanamente con este conocimiento, Él dirige los acontecimientos de acuerdo con su voluntad a fin de cumplir sus propósitos eternos…</a:t>
          </a:r>
        </a:p>
      </dsp:txBody>
      <dsp:txXfrm>
        <a:off x="86139" y="84372"/>
        <a:ext cx="5488456" cy="1541241"/>
      </dsp:txXfrm>
    </dsp:sp>
    <dsp:sp modelId="{EBB866DD-D083-4ED5-84F5-2F33000EBA59}">
      <dsp:nvSpPr>
        <dsp:cNvPr id="0" name=""/>
        <dsp:cNvSpPr/>
      </dsp:nvSpPr>
      <dsp:spPr>
        <a:xfrm>
          <a:off x="2761" y="1937529"/>
          <a:ext cx="5655212" cy="16503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…aunque en la superficie vemos conflictos, ambiciones y decisiones humanas, detrás de todo ello Dios está obrando en silencio, con paciencia y misericordia…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323" y="2018091"/>
        <a:ext cx="5494088" cy="1489190"/>
      </dsp:txXfrm>
    </dsp:sp>
    <dsp:sp modelId="{DE88F729-003C-480C-B2C6-A764B77E9997}">
      <dsp:nvSpPr>
        <dsp:cNvPr id="0" name=""/>
        <dsp:cNvSpPr/>
      </dsp:nvSpPr>
      <dsp:spPr>
        <a:xfrm>
          <a:off x="2761" y="3816380"/>
          <a:ext cx="5655212" cy="159980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</a:t>
          </a:r>
          <a:r>
            <a:rPr lang="es-MX" sz="2200" kern="1200" dirty="0">
              <a:latin typeface="Bw Modelica" panose="00000600000000000000" pitchFamily="50" charset="0"/>
            </a:rPr>
            <a:t>.además, Dios utiliza su conocimiento perfecto para revelar su voluntad a sus siervos, a fin de que estén preparados espiritualmente en todo tiempo.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0857" y="3894476"/>
        <a:ext cx="5499020" cy="14436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956136"/>
          <a:ext cx="610523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50186" y="11495"/>
          <a:ext cx="5652007" cy="1889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534" tIns="0" rIns="161534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revela sus propósitos a través de los profetas, Él no desea que nadie sea tomado por sorpresa, sino que todos tengan oportunidad de comprender, decidir y prepararse…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2413" y="103722"/>
        <a:ext cx="5467553" cy="1704826"/>
      </dsp:txXfrm>
    </dsp:sp>
    <dsp:sp modelId="{D1B4FAF6-A660-46EC-9959-3E14F539CFFA}">
      <dsp:nvSpPr>
        <dsp:cNvPr id="0" name=""/>
        <dsp:cNvSpPr/>
      </dsp:nvSpPr>
      <dsp:spPr>
        <a:xfrm>
          <a:off x="0" y="3859176"/>
          <a:ext cx="610523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50186" y="2914536"/>
          <a:ext cx="5652007" cy="1889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534" tIns="0" rIns="161534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…a</a:t>
          </a:r>
          <a:r>
            <a:rPr lang="es-ES" sz="2200" kern="1200" dirty="0">
              <a:latin typeface="Bw Modelica" panose="00000600000000000000" pitchFamily="50" charset="0"/>
            </a:rPr>
            <a:t>sí, las profecías dadas en las Escrituras son un don divino para la iglesia, destinadas a fortalecer la fe y guiar con seguridad a los creyentes hacia la esperanza eterna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342413" y="3006763"/>
        <a:ext cx="5467553" cy="17048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902215" y="281856"/>
          <a:ext cx="2277797" cy="3790204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512447" y="1414311"/>
          <a:ext cx="3672020" cy="2999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nos envía tales mensajes porque nos ama y desea que seamos sus hijos, llevándonos a conocer a Cristo, aceptar la salvación y ser preparados para la vida eterna…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512447" y="1414311"/>
        <a:ext cx="3672020" cy="2999423"/>
      </dsp:txXfrm>
    </dsp:sp>
    <dsp:sp modelId="{6BC8B5A8-B0AD-44EF-966C-82EEF7D2AFDB}">
      <dsp:nvSpPr>
        <dsp:cNvPr id="0" name=""/>
        <dsp:cNvSpPr/>
      </dsp:nvSpPr>
      <dsp:spPr>
        <a:xfrm>
          <a:off x="3298186" y="2817"/>
          <a:ext cx="645625" cy="645625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5216290" y="-754709"/>
          <a:ext cx="2277797" cy="3790204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4799267" y="377745"/>
          <a:ext cx="3445941" cy="2999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…l</a:t>
          </a:r>
          <a:r>
            <a:rPr lang="es-ES" sz="2200" kern="1200" dirty="0">
              <a:latin typeface="Bw Modelica" panose="00000600000000000000" pitchFamily="50" charset="0"/>
            </a:rPr>
            <a:t>a Biblia, como Palabra inspirada, ilumina esta verdad, nos libra de la ignorancia espiritual y nos muestra el camino hacia la restauración y la vida eterna.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99267" y="377745"/>
        <a:ext cx="3445941" cy="29994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75CDD9-E7B3-420B-B8DE-2580B5B3AE42}">
      <dsp:nvSpPr>
        <dsp:cNvPr id="0" name=""/>
        <dsp:cNvSpPr/>
      </dsp:nvSpPr>
      <dsp:spPr>
        <a:xfrm>
          <a:off x="609599" y="0"/>
          <a:ext cx="6908800" cy="4416135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2D9825-72AB-4B44-9375-DA25B9F4DA98}">
      <dsp:nvSpPr>
        <dsp:cNvPr id="0" name=""/>
        <dsp:cNvSpPr/>
      </dsp:nvSpPr>
      <dsp:spPr>
        <a:xfrm>
          <a:off x="38893" y="1324840"/>
          <a:ext cx="3821906" cy="176645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buscar  conocer a Dios y a Jesucristo de manera personal y experiencial…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5124" y="1411071"/>
        <a:ext cx="3649444" cy="1593992"/>
      </dsp:txXfrm>
    </dsp:sp>
    <dsp:sp modelId="{0A32BCC6-E3DA-470C-8728-6A1B13F78EDE}">
      <dsp:nvSpPr>
        <dsp:cNvPr id="0" name=""/>
        <dsp:cNvSpPr/>
      </dsp:nvSpPr>
      <dsp:spPr>
        <a:xfrm>
          <a:off x="4267200" y="1324840"/>
          <a:ext cx="3821906" cy="176645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…comprendiendo su carácter y su amor, lo cual nos transforma y nos conduce a la vida eterna.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353431" y="1411071"/>
        <a:ext cx="3649444" cy="15939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98" y="37342"/>
          <a:ext cx="5730666" cy="180509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comprensión de las Escrituras, especialmente de las profecías, solo es posible mediante la iluminación del Espíritu Santo, quien inspiró la Palabra y guía a los creyentes a toda verdad…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0916" y="125460"/>
        <a:ext cx="5554430" cy="1628861"/>
      </dsp:txXfrm>
    </dsp:sp>
    <dsp:sp modelId="{DE88F729-003C-480C-B2C6-A764B77E9997}">
      <dsp:nvSpPr>
        <dsp:cNvPr id="0" name=""/>
        <dsp:cNvSpPr/>
      </dsp:nvSpPr>
      <dsp:spPr>
        <a:xfrm>
          <a:off x="2798" y="2033670"/>
          <a:ext cx="5730666" cy="17573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por eso, el estudio bíblico debe ir acompañado de oración humilde, pues en respuesta Dios concede luz y dirección, fortaleciendo la fe y purificando el corazón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88584" y="2119456"/>
        <a:ext cx="5559094" cy="15857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06F9E-8032-48B2-A5A9-66A0B019D8AB}">
      <dsp:nvSpPr>
        <dsp:cNvPr id="0" name=""/>
        <dsp:cNvSpPr/>
      </dsp:nvSpPr>
      <dsp:spPr>
        <a:xfrm>
          <a:off x="0" y="3198913"/>
          <a:ext cx="5765085" cy="218439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…más bien, se nos llama a dejar a la puerta de la investigación las propias opiniones </a:t>
          </a:r>
          <a:r>
            <a:rPr lang="es-ES" sz="2200" kern="1200" dirty="0">
              <a:latin typeface="Bw Modelica" panose="00000600000000000000" pitchFamily="50" charset="0"/>
            </a:rPr>
            <a:t>y con corazón con contrito oír lo que el Señor tiene que decir, permitiendo que la Palabra corrija nuestras ideas y no al revés.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0" y="3198913"/>
        <a:ext cx="5765085" cy="2184394"/>
      </dsp:txXfrm>
    </dsp:sp>
    <dsp:sp modelId="{EB05ED16-170E-4ABA-A9FC-1E534D3C8009}">
      <dsp:nvSpPr>
        <dsp:cNvPr id="0" name=""/>
        <dsp:cNvSpPr/>
      </dsp:nvSpPr>
      <dsp:spPr>
        <a:xfrm rot="10800000">
          <a:off x="0" y="27822"/>
          <a:ext cx="5765085" cy="325217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profecía no es producto de interpretación humana, sino que fue dada por Dios a través del Espíritu Santo, por tanto, no puede ser entendida correctamente si se estudia desde opiniones propias o prejuicios…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0" y="27822"/>
        <a:ext cx="5765085" cy="211316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662"/>
          <a:ext cx="5543833" cy="21719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no presenta toda la verdad en un solo pasaje o de manera superficial, sino que la distribuye a lo largo de las Escrituras, por eso ella requiere un estudio diligente, constante y guiado por el Espíritu Santo…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3614" y="64276"/>
        <a:ext cx="5416605" cy="2044725"/>
      </dsp:txXfrm>
    </dsp:sp>
    <dsp:sp modelId="{382CD36A-3E34-4B81-8C4A-E26306AF1725}">
      <dsp:nvSpPr>
        <dsp:cNvPr id="0" name=""/>
        <dsp:cNvSpPr/>
      </dsp:nvSpPr>
      <dsp:spPr>
        <a:xfrm rot="5400000">
          <a:off x="2364675" y="2226915"/>
          <a:ext cx="814482" cy="97737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478704" y="2308363"/>
        <a:ext cx="586426" cy="570137"/>
      </dsp:txXfrm>
    </dsp:sp>
    <dsp:sp modelId="{A0E1A7E0-C695-4256-9F22-C68D3E88E48D}">
      <dsp:nvSpPr>
        <dsp:cNvPr id="0" name=""/>
        <dsp:cNvSpPr/>
      </dsp:nvSpPr>
      <dsp:spPr>
        <a:xfrm>
          <a:off x="0" y="3258592"/>
          <a:ext cx="5543833" cy="21719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Biblia debe estudiarse como un todo armonioso, ningún texto debe aislarse, sino que debe compararse con otros pasajes relacionados, así, la Escritura se convierte en su propio intérprete.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3614" y="3322206"/>
        <a:ext cx="5416605" cy="204472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54FBA-CC2E-4708-B27C-84848E99E85C}">
      <dsp:nvSpPr>
        <dsp:cNvPr id="0" name=""/>
        <dsp:cNvSpPr/>
      </dsp:nvSpPr>
      <dsp:spPr>
        <a:xfrm>
          <a:off x="7304" y="0"/>
          <a:ext cx="4447457" cy="21960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Cada pasaje de la Biblia es vital porque constituye el alimento espiritual que sostiene la vida del creyente y revela a Cristo como el centro de toda la Escritura…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1624" y="64320"/>
        <a:ext cx="4318817" cy="2067423"/>
      </dsp:txXfrm>
    </dsp:sp>
    <dsp:sp modelId="{C6FC51A1-533E-4209-B6EE-D7DECD504042}">
      <dsp:nvSpPr>
        <dsp:cNvPr id="0" name=""/>
        <dsp:cNvSpPr/>
      </dsp:nvSpPr>
      <dsp:spPr>
        <a:xfrm>
          <a:off x="4899507" y="546546"/>
          <a:ext cx="942860" cy="110296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200" kern="1200">
            <a:latin typeface="Bw Modelica" panose="00000600000000000000" pitchFamily="50" charset="0"/>
          </a:endParaRPr>
        </a:p>
      </dsp:txBody>
      <dsp:txXfrm>
        <a:off x="4899507" y="767140"/>
        <a:ext cx="660002" cy="661781"/>
      </dsp:txXfrm>
    </dsp:sp>
    <dsp:sp modelId="{85813A53-0919-45E8-A4AA-8B2F81DF7274}">
      <dsp:nvSpPr>
        <dsp:cNvPr id="0" name=""/>
        <dsp:cNvSpPr/>
      </dsp:nvSpPr>
      <dsp:spPr>
        <a:xfrm>
          <a:off x="6233744" y="0"/>
          <a:ext cx="4447457" cy="21960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…al comparar texto con texto y escudriñar con oración, el estudiante fiel descubre tesoros ocultos de verdad que enriquecen la mente y fortalecen la fe en la Palabra viva de Dios.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298064" y="64320"/>
        <a:ext cx="4318817" cy="206742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89" y="115644"/>
          <a:ext cx="5917518" cy="17455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El discernimiento profético no depende solo de la inteligencia, sino de la condición moral y espiritual de la persona, por eso, quienes buscan a Dios con sinceridad, humildad y obediencia reciben entendimiento…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2889" y="115644"/>
        <a:ext cx="5917518" cy="1745534"/>
      </dsp:txXfrm>
    </dsp:sp>
    <dsp:sp modelId="{9D041828-6AD9-46A5-9720-92B6CDC6F09B}">
      <dsp:nvSpPr>
        <dsp:cNvPr id="0" name=""/>
        <dsp:cNvSpPr/>
      </dsp:nvSpPr>
      <dsp:spPr>
        <a:xfrm>
          <a:off x="2889" y="2063073"/>
          <a:ext cx="5917518" cy="18591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…</a:t>
          </a:r>
          <a:r>
            <a:rPr lang="es-ES" sz="2100" kern="1200" dirty="0">
              <a:latin typeface="Bw Modelica" panose="00000600000000000000" pitchFamily="50" charset="0"/>
            </a:rPr>
            <a:t>en cambio, quienes persisten en el pecado o la autosuficiencia permanecen en oscuridad espiritual, pues una vida desconectada de Dios bloquea la comprensión espiritual</a:t>
          </a:r>
          <a:r>
            <a:rPr lang="es-MX" sz="2100" kern="1200" dirty="0">
              <a:latin typeface="Bw Modelica" panose="00000600000000000000" pitchFamily="50" charset="0"/>
            </a:rPr>
            <a:t>.</a:t>
          </a:r>
        </a:p>
      </dsp:txBody>
      <dsp:txXfrm>
        <a:off x="2889" y="2063073"/>
        <a:ext cx="5917518" cy="185916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979" y="29684"/>
          <a:ext cx="6102025" cy="159472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La aplicación personal de la verdad es lo que forma el carácter, fortalece la fe y prepara al creyente para para permanecer firme en cualquier circunstancia…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2979" y="29684"/>
        <a:ext cx="6102025" cy="1594726"/>
      </dsp:txXfrm>
    </dsp:sp>
    <dsp:sp modelId="{9D041828-6AD9-46A5-9720-92B6CDC6F09B}">
      <dsp:nvSpPr>
        <dsp:cNvPr id="0" name=""/>
        <dsp:cNvSpPr/>
      </dsp:nvSpPr>
      <dsp:spPr>
        <a:xfrm>
          <a:off x="2979" y="1897752"/>
          <a:ext cx="6102025" cy="16126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kern="1200" dirty="0">
              <a:latin typeface="Bw Modelica" panose="00000600000000000000" pitchFamily="50" charset="0"/>
            </a:rPr>
            <a:t>…</a:t>
          </a:r>
          <a:r>
            <a:rPr lang="es-ES" sz="2100" kern="1200" dirty="0">
              <a:latin typeface="Bw Modelica" panose="00000600000000000000" pitchFamily="50" charset="0"/>
            </a:rPr>
            <a:t>no fue dada solo para ser entendida, sino para ser vivida, es por eso que, sin aplicación práctica, incluso el conocimiento correcto pierde valor y no sostiene en tiempos de prueba…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979" y="1897752"/>
        <a:ext cx="6102025" cy="1612602"/>
      </dsp:txXfrm>
    </dsp:sp>
    <dsp:sp modelId="{EBB866DD-D083-4ED5-84F5-2F33000EBA59}">
      <dsp:nvSpPr>
        <dsp:cNvPr id="0" name=""/>
        <dsp:cNvSpPr/>
      </dsp:nvSpPr>
      <dsp:spPr>
        <a:xfrm>
          <a:off x="2979" y="3783696"/>
          <a:ext cx="6102025" cy="165344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kern="1200" dirty="0">
              <a:latin typeface="Bw Modelica" panose="00000600000000000000" pitchFamily="50" charset="0"/>
            </a:rPr>
            <a:t>…también, </a:t>
          </a:r>
          <a:r>
            <a:rPr lang="es-ES" sz="2100" kern="1200" dirty="0">
              <a:latin typeface="Bw Modelica" panose="00000600000000000000" pitchFamily="50" charset="0"/>
            </a:rPr>
            <a:t>la Biblia revela que la comprensión de la verdad depende de la disposición a obedecer, pues al estar dispuestos a hacer la voluntad de Dios, recibimos mayor claridad sobre esta</a:t>
          </a:r>
          <a:r>
            <a:rPr lang="es-MX" sz="2100" kern="1200" dirty="0">
              <a:latin typeface="Bw Modelica" panose="00000600000000000000" pitchFamily="50" charset="0"/>
            </a:rPr>
            <a:t>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979" y="3783696"/>
        <a:ext cx="6102025" cy="1653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2/4/2026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80883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2554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9815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8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4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5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4 de abril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81788" y="3925750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Introducción a la Profecía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449B2D6-437F-29CA-51B3-DC2D95D8B3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438" y="396628"/>
            <a:ext cx="5856762" cy="34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3594FA3-5CD5-61D4-088C-BCB45AB86D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52"/>
          <a:stretch>
            <a:fillRect/>
          </a:stretch>
        </p:blipFill>
        <p:spPr>
          <a:xfrm>
            <a:off x="0" y="-7222"/>
            <a:ext cx="12191482" cy="68652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6126630" y="454153"/>
            <a:ext cx="56302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6000" b="1" dirty="0">
                <a:ln w="38100">
                  <a:noFill/>
                </a:ln>
                <a:solidFill>
                  <a:schemeClr val="bg1"/>
                </a:solidFill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Introducción a la Profecía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4 de abril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b="1" dirty="0"/>
              <a:t>“La historia y las profecías testifican que el Dios de toda la tierra revela secretos al mundo a través de Sus siervos escogidos.”</a:t>
            </a:r>
            <a:endParaRPr lang="es-EC" sz="2800" b="1" dirty="0"/>
          </a:p>
          <a:p>
            <a:r>
              <a:rPr lang="en-US" sz="1600" i="1" dirty="0"/>
              <a:t>Bible Training School, December 1, 1912.</a:t>
            </a:r>
            <a:endParaRPr lang="es-EC" sz="16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MX" sz="2800" b="1" dirty="0">
                <a:solidFill>
                  <a:schemeClr val="bg1"/>
                </a:solidFill>
              </a:rPr>
              <a:t>“Tenemos también la palabra profética más permanente, á la cual hacéis bien de estar atentos como á una antorcha que alumbra en lugar oscuro hasta que el día esclarezca, y el lucero de la mañana salga en vuestros corazones.”</a:t>
            </a:r>
            <a:endParaRPr lang="es-ES" sz="28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600" b="1" dirty="0">
                <a:solidFill>
                  <a:schemeClr val="bg1"/>
                </a:solidFill>
              </a:rPr>
              <a:t>(2 Pedro 1:19)</a:t>
            </a:r>
            <a:endParaRPr lang="es-EC" sz="16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4 de abril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C603AE0-E459-535A-CBC6-4F33A65EC0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30"/>
          <a:stretch>
            <a:fillRect/>
          </a:stretch>
        </p:blipFill>
        <p:spPr>
          <a:xfrm>
            <a:off x="0" y="0"/>
            <a:ext cx="4572000" cy="659535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4756727" y="54225"/>
            <a:ext cx="72262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es lo que sólo Dios puede ver?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mente infinita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916655"/>
              </p:ext>
            </p:extLst>
          </p:nvPr>
        </p:nvGraphicFramePr>
        <p:xfrm>
          <a:off x="5175154" y="1200757"/>
          <a:ext cx="6722917" cy="4456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6D72CD9-C267-B90D-C2DF-396DE1E183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20" r="25834" b="7217"/>
          <a:stretch>
            <a:fillRect/>
          </a:stretch>
        </p:blipFill>
        <p:spPr>
          <a:xfrm>
            <a:off x="6096000" y="1077218"/>
            <a:ext cx="6095999" cy="503431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911272" y="0"/>
            <a:ext cx="62807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hace nuestro Señor con este conocimiento?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mente infinita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1D74D38-13FD-DA69-563D-33023AA327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8007659"/>
              </p:ext>
            </p:extLst>
          </p:nvPr>
        </p:nvGraphicFramePr>
        <p:xfrm>
          <a:off x="207502" y="213543"/>
          <a:ext cx="5660736" cy="5417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12A880B-874D-D95F-8B19-DDF34A7BE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107" y="2147676"/>
            <a:ext cx="5575893" cy="384990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6387973" y="85573"/>
            <a:ext cx="571050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hace Dios cuando está listo para llevar a cabo su voluntad en la tierra?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Secretos revelados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C7B028EA-5711-1FD8-FA4F-BEC0DA006B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4939032"/>
              </p:ext>
            </p:extLst>
          </p:nvPr>
        </p:nvGraphicFramePr>
        <p:xfrm>
          <a:off x="282737" y="131337"/>
          <a:ext cx="6105236" cy="5483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7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0290D98-2A93-284C-AFA2-C04E359892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16" r="36613"/>
          <a:stretch/>
        </p:blipFill>
        <p:spPr>
          <a:xfrm>
            <a:off x="0" y="642218"/>
            <a:ext cx="3564082" cy="516255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93519" y="57443"/>
            <a:ext cx="87595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nos envía Dios tales mensajes?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Secretos revelados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8105356"/>
              </p:ext>
            </p:extLst>
          </p:nvPr>
        </p:nvGraphicFramePr>
        <p:xfrm>
          <a:off x="3670060" y="1044117"/>
          <a:ext cx="8415961" cy="4415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ede Confiar En La Biblia, Dios Siempre Cumple Su Palabra: Letras De Citas  Motivacionales, Póster Religioso, Impresión Para Póster, Libro De  Oraciones, Folleto De La Iglesia, Camiseta, Postal, Pegatina. Ilustraciones  svg, vectoriales,">
            <a:extLst>
              <a:ext uri="{FF2B5EF4-FFF2-40B4-BE49-F238E27FC236}">
                <a16:creationId xmlns:a16="http://schemas.microsoft.com/office/drawing/2014/main" id="{A1963AC5-721C-F025-FF94-82CD9DD187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7"/>
          <a:stretch/>
        </p:blipFill>
        <p:spPr bwMode="auto">
          <a:xfrm>
            <a:off x="7777299" y="935492"/>
            <a:ext cx="4406922" cy="483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42541" y="96957"/>
            <a:ext cx="120194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¿Cuál es el conocimiento más importante que debemos buscar?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Secretos revelados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9EF91D3-8AB7-C92B-E59A-30D7232B5D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9880597"/>
              </p:ext>
            </p:extLst>
          </p:nvPr>
        </p:nvGraphicFramePr>
        <p:xfrm>
          <a:off x="42541" y="1174175"/>
          <a:ext cx="8128000" cy="4416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75CDD9-E7B3-420B-B8DE-2580B5B3AE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2D9825-72AB-4B44-9375-DA25B9F4DA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32BCC6-E3DA-470C-8728-6A1B13F78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8979572-0952-7A67-B2A3-D67C34E6C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260" y="0"/>
            <a:ext cx="5849560" cy="584956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829300" y="0"/>
            <a:ext cx="63349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ayuda necesitamos para entender las Escrituras, incluyendo las profecías?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Entendiendo la palabra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CE3925BF-3322-764F-5BB1-EAF83A2DA5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435980"/>
              </p:ext>
            </p:extLst>
          </p:nvPr>
        </p:nvGraphicFramePr>
        <p:xfrm>
          <a:off x="6161807" y="1760551"/>
          <a:ext cx="5736264" cy="3828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3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8B6C61D-A0EE-7ABA-FE56-3A60030809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66"/>
          <a:stretch/>
        </p:blipFill>
        <p:spPr>
          <a:xfrm>
            <a:off x="0" y="2149090"/>
            <a:ext cx="6096000" cy="370565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0" y="66205"/>
            <a:ext cx="598832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es importante no seguir simplemente nuestras propias opiniones al estudiar la profecía?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Entendiendo la palabra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5069883"/>
              </p:ext>
            </p:extLst>
          </p:nvPr>
        </p:nvGraphicFramePr>
        <p:xfrm>
          <a:off x="6296891" y="188288"/>
          <a:ext cx="5765085" cy="5411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E647C9AF-FBD4-E1DF-39C8-394DA9746766}"/>
              </a:ext>
            </a:extLst>
          </p:cNvPr>
          <p:cNvSpPr txBox="1"/>
          <p:nvPr/>
        </p:nvSpPr>
        <p:spPr>
          <a:xfrm>
            <a:off x="1" y="2165741"/>
            <a:ext cx="2743200" cy="120032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>
                <a:latin typeface="Bw Modelica" panose="00000600000000000000" pitchFamily="50" charset="0"/>
              </a:rPr>
              <a:t>Nunca descubriréis la verdad si estudiáis las Escrituras para vindicar vuestras propias ideas.</a:t>
            </a:r>
            <a:endParaRPr lang="es-EC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4406F9E-8032-48B2-A5A9-66A0B019D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8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648711F-E6D9-DE56-6394-E8D5E6BB27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1" r="11091"/>
          <a:stretch/>
        </p:blipFill>
        <p:spPr>
          <a:xfrm>
            <a:off x="6095999" y="-3479"/>
            <a:ext cx="6096001" cy="418947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6196445" y="4185997"/>
            <a:ext cx="59955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imparte Dios su palabra y cómo debemos estudiarla?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Renglón tras renglón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0960383"/>
              </p:ext>
            </p:extLst>
          </p:nvPr>
        </p:nvGraphicFramePr>
        <p:xfrm>
          <a:off x="336877" y="110235"/>
          <a:ext cx="5543833" cy="5431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448369F-0006-A15A-7385-B3C983710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175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93519" y="114502"/>
            <a:ext cx="112827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cada pasaje de la Biblia es importante?</a:t>
            </a:r>
            <a:endParaRPr lang="es-MX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6070393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Renglón tras renglón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9639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5183B4E2-B549-3114-50B3-45B920A452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5871454"/>
              </p:ext>
            </p:extLst>
          </p:nvPr>
        </p:nvGraphicFramePr>
        <p:xfrm>
          <a:off x="615065" y="3328138"/>
          <a:ext cx="10688507" cy="2196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366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D754FBA-CC2E-4708-B27C-84848E99E8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6FC51A1-533E-4209-B6EE-D7DECD5040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5813A53-0919-45E8-A4AA-8B2F81DF7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5AB193C-7591-61A7-1A4B-A52C219CC6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18"/>
          <a:stretch/>
        </p:blipFill>
        <p:spPr>
          <a:xfrm>
            <a:off x="-20260" y="-1"/>
            <a:ext cx="12212260" cy="68258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93518" y="98672"/>
            <a:ext cx="1191833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nuestra actitud y decisiones afectan nuestra capacidad de discernir el significado de las profecías?</a:t>
            </a:r>
            <a:endParaRPr lang="es-EC" sz="3200" dirty="0">
              <a:ln w="0"/>
              <a:solidFill>
                <a:schemeClr val="bg1"/>
              </a:solidFill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Estudiando con sabiduría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5873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048D816-2F32-86B7-4574-2F7BE8C140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6103173"/>
              </p:ext>
            </p:extLst>
          </p:nvPr>
        </p:nvGraphicFramePr>
        <p:xfrm>
          <a:off x="5819389" y="1410060"/>
          <a:ext cx="5923298" cy="4037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3027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51A87E7-7CDD-64E8-6BF4-B746F1D43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7370"/>
            <a:ext cx="5687325" cy="42544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21256" y="25237"/>
            <a:ext cx="58392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Explica la importancia de una aplicación personal de la verdad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Estudiando con sabiduría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389908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968234"/>
              </p:ext>
            </p:extLst>
          </p:nvPr>
        </p:nvGraphicFramePr>
        <p:xfrm>
          <a:off x="5848213" y="132597"/>
          <a:ext cx="6107985" cy="5466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08211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80707" y="381783"/>
            <a:ext cx="245362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1900" dirty="0">
                <a:solidFill>
                  <a:schemeClr val="tx1"/>
                </a:solidFill>
                <a:latin typeface="Eras Demi ITC" panose="020B0805030504020804" pitchFamily="34" charset="0"/>
              </a:rPr>
              <a:t> El estudio de las profecías requiere humildad y reverencia, pues sólo los corazones mansos y dispuestos a hacer la voluntad de Dios reciben luz divina, mayor claridad sobre la verdad y son afirmados sobre la Roca que es Cristo.</a:t>
            </a:r>
            <a:endParaRPr lang="es-EC" sz="19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8" y="381783"/>
            <a:ext cx="2301697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Dios, en su eternidad infinita, contempla el pasado, presente y futuro con perfecta claridad, y con ese conocimiento soberano dirige la historia humana para cumplir sus propósitos de amor.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87228" y="381783"/>
            <a:ext cx="2370426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 Dios, en su amor paternal, revela sus secretos proféticos a los siervos para que, mediante la Palabra, conozcamos el plan de salvación y la vida eterna, siendo el mayor conocimiento el de Cristo mismo.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99277" y="381783"/>
            <a:ext cx="2375032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 El entendimiento verdadero de las Escrituras y de la profecía sólo es posible mediante la iluminación del Espíritu Santo, quien nos guía con humildad a dejar nuestras opiniones humanas y a afirmar nuestra fe en la Palabra viva de Cristo.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22432" y="381783"/>
            <a:ext cx="2410152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Debemos estudiar la Biblia bajo la guía del Espíritu Santo, con oración y diligencia, comparando pasaje con pasaje, para descubrir en cada texto el alimento de vida que revela la perfecta unidad y fidelidad del Autor divino.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39753" y="3439391"/>
            <a:ext cx="635831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6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estudiar la Biblia cada día con oración, confiar en la palabra profética y aplicar en mi vida lo que Dios me enseñe para prepararme para el cumplimiento de sus planes!</a:t>
            </a:r>
            <a:endParaRPr lang="es-MX" sz="26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382012"/>
            <a:ext cx="644812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6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conoce el fin desde el principio y revela sus secretos por medio de la profecía para guiarnos; creo que la Biblia es su Palabra inspirada y que el Espíritu Santo me ayuda a entenderla cuando la estudio con humildad y oración.</a:t>
            </a:r>
            <a:endParaRPr lang="es-MX" sz="26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1268522</TotalTime>
  <Words>1525</Words>
  <Application>Microsoft Office PowerPoint</Application>
  <PresentationFormat>Panorámica</PresentationFormat>
  <Paragraphs>128</Paragraphs>
  <Slides>20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Roberto Solórzano;Cesia Tomalá;Carlos Bazán</dc:creator>
  <cp:lastModifiedBy>Secretaría Unión Ecuatoriana</cp:lastModifiedBy>
  <cp:revision>9897</cp:revision>
  <dcterms:created xsi:type="dcterms:W3CDTF">2017-06-02T15:34:13Z</dcterms:created>
  <dcterms:modified xsi:type="dcterms:W3CDTF">2026-04-03T02:48:18Z</dcterms:modified>
</cp:coreProperties>
</file>