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395" r:id="rId2"/>
    <p:sldId id="256" r:id="rId3"/>
    <p:sldId id="340" r:id="rId4"/>
    <p:sldId id="544" r:id="rId5"/>
    <p:sldId id="392" r:id="rId6"/>
    <p:sldId id="274" r:id="rId7"/>
    <p:sldId id="551" r:id="rId8"/>
    <p:sldId id="557" r:id="rId9"/>
    <p:sldId id="571" r:id="rId10"/>
    <p:sldId id="550" r:id="rId11"/>
    <p:sldId id="558" r:id="rId12"/>
    <p:sldId id="538" r:id="rId13"/>
    <p:sldId id="565" r:id="rId14"/>
    <p:sldId id="572" r:id="rId15"/>
    <p:sldId id="573" r:id="rId16"/>
    <p:sldId id="566" r:id="rId17"/>
    <p:sldId id="567" r:id="rId18"/>
    <p:sldId id="568" r:id="rId19"/>
    <p:sldId id="569" r:id="rId20"/>
    <p:sldId id="570" r:id="rId21"/>
    <p:sldId id="574" r:id="rId22"/>
    <p:sldId id="276" r:id="rId23"/>
    <p:sldId id="265" r:id="rId24"/>
    <p:sldId id="393" r:id="rId25"/>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3" d="100"/>
          <a:sy n="73" d="100"/>
        </p:scale>
        <p:origin x="77" y="15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MX" sz="2200" dirty="0">
              <a:latin typeface="Bw Modelica" panose="00000600000000000000" pitchFamily="50" charset="0"/>
            </a:rPr>
            <a:t>Daniel llegó junto a Ananías, Misael y Azarías a Babilonia como parte de los jóvenes nobles de Judá llevados cautivos por Nabucodonosor…</a:t>
          </a: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MX" sz="2200" dirty="0">
              <a:latin typeface="Bw Modelica" panose="00000600000000000000" pitchFamily="50" charset="0"/>
            </a:rPr>
            <a:t>…estos jóvenes fueron seleccionados cuidadosamente por sus cualidades físicas, intelectuales y culturales…</a:t>
          </a: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…e iban a ser instruidos por tres años en la lengua, ciencia y costumbres de los caldeos con el propósito de que sirvieran al reino.</a:t>
          </a: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96441" custScaleY="197653"/>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96441" custScaleY="197653"/>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96441" custScaleY="197653"/>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MX" sz="2200" dirty="0">
              <a:latin typeface="Bw Modelica" panose="00000600000000000000" pitchFamily="50" charset="0"/>
            </a:rPr>
            <a:t>Daniel decidió “no contaminarse” con la comida y el vino del rey, pues además de que este alimento estaba consagrado a la idolatría y compartirlo sería rendir homenaje a su dioses, este no era parte de su dieta…</a:t>
          </a: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MX" sz="2200" dirty="0">
              <a:latin typeface="Bw Modelica" panose="00000600000000000000" pitchFamily="50" charset="0"/>
            </a:rPr>
            <a:t>…Daniel propuso una prueba de diez días, consumiendo únicamente legumbres y agua, al final de ese período, él y sus compañeros estaban más saludables y mejor parecidos que los demás jóvenes.</a:t>
          </a: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 El experimento mostró que al seguir una dieta sencilla y con fidelidad a Dios, Daniel y sus compañeros recibieron salud y sabiduría superiores…</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MX" sz="2200" dirty="0">
              <a:latin typeface="Bw Modelica" panose="00000600000000000000" pitchFamily="50" charset="0"/>
            </a:rPr>
            <a:t>…Dios mismo les concedió conocimiento e inteligencia en todas las letras y ciencias, y Daniel particularmente recibió el don de entender visiones y sueños…</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C" sz="2200" dirty="0">
              <a:latin typeface="Bw Modelica" panose="00000600000000000000" pitchFamily="50" charset="0"/>
            </a:rPr>
            <a:t>…</a:t>
          </a:r>
          <a:r>
            <a:rPr lang="es-MX" sz="2200" dirty="0">
              <a:latin typeface="Bw Modelica" panose="00000600000000000000" pitchFamily="50" charset="0"/>
            </a:rPr>
            <a:t>.por tanto, cuando el rey Nabucodonosor los evaluó, los halló diez veces mejores que todos los sabios de Babilonia, por lo que fueron aceptados para su servicio.</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736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6106">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50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Los hebreos fueron probados cuando el rey Nabucodonosor ordenó que todos adoraran la estatua de oro que había levantado…</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MX" sz="2200" dirty="0">
              <a:latin typeface="Bw Modelica" panose="00000600000000000000" pitchFamily="50" charset="0"/>
            </a:rPr>
            <a:t>…pues, bajo amenaza de muerte, se decretó que cualquiera que no se inclinara sería arrojado inmediatamente a un horno de fuego ardiente…</a:t>
          </a: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MX" sz="2200" dirty="0">
              <a:latin typeface="Bw Modelica" panose="00000600000000000000" pitchFamily="50" charset="0"/>
            </a:rPr>
            <a:t>…en medio de esta crisis, Sadrac, </a:t>
          </a:r>
          <a:r>
            <a:rPr lang="es-MX" sz="2200" dirty="0" err="1">
              <a:latin typeface="Bw Modelica" panose="00000600000000000000" pitchFamily="50" charset="0"/>
            </a:rPr>
            <a:t>Mesac</a:t>
          </a:r>
          <a:r>
            <a:rPr lang="es-MX" sz="2200" dirty="0">
              <a:latin typeface="Bw Modelica" panose="00000600000000000000" pitchFamily="50" charset="0"/>
            </a:rPr>
            <a:t> y Abed-</a:t>
          </a:r>
          <a:r>
            <a:rPr lang="es-MX" sz="2200" dirty="0" err="1">
              <a:latin typeface="Bw Modelica" panose="00000600000000000000" pitchFamily="50" charset="0"/>
            </a:rPr>
            <a:t>nego</a:t>
          </a:r>
          <a:r>
            <a:rPr lang="es-MX" sz="2200" dirty="0">
              <a:latin typeface="Bw Modelica" panose="00000600000000000000" pitchFamily="50" charset="0"/>
            </a:rPr>
            <a:t> rehusaron inclinarse ante la imagen, permaneciendo leales al mandato de Dios.</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MX" sz="2200" dirty="0">
              <a:latin typeface="Bw Modelica" panose="00000600000000000000" pitchFamily="50" charset="0"/>
            </a:rPr>
            <a:t>La mantuvieron porque confiaban plenamente en el poder de Dios para librarlos y, aun si no lo hacía, estaban decididos a no desobedecerle…</a:t>
          </a: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C" sz="2200" dirty="0">
              <a:latin typeface="Bw Modelica" panose="00000600000000000000" pitchFamily="50" charset="0"/>
            </a:rPr>
            <a:t>…s</a:t>
          </a:r>
          <a:r>
            <a:rPr lang="es-MX" sz="2200" dirty="0">
              <a:latin typeface="Bw Modelica" panose="00000600000000000000" pitchFamily="50" charset="0"/>
            </a:rPr>
            <a:t>u fe se basaba en una relación firme con Dios y en la certeza de que Él estaría con ellos en medio de la prueba, tal como lo promete Isaías.</a:t>
          </a: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72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MX" sz="2200" dirty="0">
              <a:latin typeface="Bw Modelica" panose="00000600000000000000" pitchFamily="50" charset="0"/>
            </a:rPr>
            <a:t>Dios fue glorificado al librar milagrosamente a los tres hebreos, preservándolos ilesos en medio del fuego y revelando la presencia del Hijo de Dios…</a:t>
          </a: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MX" sz="2200" dirty="0">
              <a:latin typeface="Bw Modelica" panose="00000600000000000000" pitchFamily="50" charset="0"/>
            </a:rPr>
            <a:t>…como resultado, el propio Nabucodonosor reconoció públicamente delante de todo el pueblo la grandeza del Dios de Israel; olvidada quedó la imagen de oro levantada con tanta pompa.</a:t>
          </a: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0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MX" sz="2200" dirty="0">
              <a:latin typeface="Bw Modelica" panose="00000600000000000000" pitchFamily="50" charset="0"/>
            </a:rPr>
            <a:t>…y advertirle del peligro espiritual en el que se encontraba debido a su orgullo, sin embargo, no pudo entender su significado.</a:t>
          </a: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MX" sz="2200" dirty="0">
              <a:latin typeface="Bw Modelica" panose="00000600000000000000" pitchFamily="50" charset="0"/>
            </a:rPr>
            <a:t>Dios habló al rey Nabucodonosor mediante un sueño inquietante, a través de este buscaba llamar su atención…</a:t>
          </a: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val="rev"/>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MX" sz="2200" dirty="0">
              <a:latin typeface="Bw Modelica" panose="00000600000000000000" pitchFamily="50" charset="0"/>
            </a:rPr>
            <a:t>Cuando Daniel escuchó el sueño de Nabucodonosor, comprendió inmediatamente su significado: el gran árbol representaba al rey mismo, quien sería humillado por Dios debido a su orgullo (viviría como bestia del campo)…</a:t>
          </a: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MX" sz="2200" dirty="0">
              <a:latin typeface="Bw Modelica" panose="00000600000000000000" pitchFamily="50" charset="0"/>
            </a:rPr>
            <a:t>…Daniel, conmovido, aconsejó al rey que se arrepintiera de su orgullo, abandonara sus pecados, practicara la justicia y mostrara misericordia con los necesitados, para que haciendo el bien evitase la calamidad que lo amenazaba.</a:t>
          </a: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LinFactNeighborX="-18042">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LinFactNeighborX="-18042">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r"/>
          <a:r>
            <a:rPr lang="es-MX" sz="2200" dirty="0">
              <a:latin typeface="Bw Modelica" panose="00000600000000000000" pitchFamily="50" charset="0"/>
            </a:rPr>
            <a:t>Después de pasar siete años en una condición humillante, el rey Nabucodonosor finalmente levantó sus ojos al cielo y reconoció su dependencia de Dios…</a:t>
          </a: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r"/>
          <a:r>
            <a:rPr lang="es-EC" sz="2200" dirty="0">
              <a:latin typeface="Bw Modelica" panose="00000600000000000000" pitchFamily="50" charset="0"/>
            </a:rPr>
            <a:t>…e</a:t>
          </a:r>
          <a:r>
            <a:rPr lang="es-MX" sz="2200" dirty="0">
              <a:latin typeface="Bw Modelica" panose="00000600000000000000" pitchFamily="50" charset="0"/>
            </a:rPr>
            <a:t>n ese momento, su razón le fue restaurada y glorificó públicamente a Dios reconociendo que su dominio es eterno y que Él hace según su voluntad…</a:t>
          </a: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r"/>
          <a:r>
            <a:rPr lang="es-MX" sz="2200" dirty="0">
              <a:latin typeface="Bw Modelica" panose="00000600000000000000" pitchFamily="50" charset="0"/>
            </a:rPr>
            <a:t>…así, el que fuera una vez un orgulloso monarca había llegado a ser humilde hijo de Dios, sabio y compasivo, su transformación era resultado de su sumisión a Dios.</a:t>
          </a:r>
        </a:p>
      </dgm:t>
    </dgm:pt>
    <dgm:pt modelId="{B07448D3-FBA3-4B31-9D6F-CEE99F2E0724}" type="sibTrans" cxnId="{2005D028-4621-4076-A4DB-134833029C5E}">
      <dgm:prSet/>
      <dgm:spPr/>
      <dgm:t>
        <a:bodyPr/>
        <a:lstStyle/>
        <a:p>
          <a:pPr algn="r"/>
          <a:endParaRPr lang="es-EC"/>
        </a:p>
      </dgm:t>
    </dgm:pt>
    <dgm:pt modelId="{4B0A9E85-852F-49B5-B425-29B4EFBC39EE}" type="par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376899" custScaleY="19765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376899" custScaleY="19765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376899" custScaleY="19765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100" dirty="0">
              <a:latin typeface="Bw Modelica" panose="00000600000000000000" pitchFamily="50" charset="0"/>
            </a:rPr>
            <a:t>El rey </a:t>
          </a:r>
          <a:r>
            <a:rPr lang="es-MX" sz="2100" dirty="0" err="1">
              <a:latin typeface="Bw Modelica" panose="00000600000000000000" pitchFamily="50" charset="0"/>
            </a:rPr>
            <a:t>Belsasar</a:t>
          </a:r>
          <a:r>
            <a:rPr lang="es-MX" sz="2100" dirty="0">
              <a:latin typeface="Bw Modelica" panose="00000600000000000000" pitchFamily="50" charset="0"/>
            </a:rPr>
            <a:t> organizó un gran banquete a mil de sus príncipes, y mientras bebían en los vasos sagrados que se habían traído del templo de Dios en Jerusalén y se gloriaba de su poder…</a:t>
          </a: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C" sz="2100" dirty="0">
              <a:latin typeface="Bw Modelica" panose="00000600000000000000" pitchFamily="50" charset="0"/>
            </a:rPr>
            <a:t>…</a:t>
          </a:r>
          <a:r>
            <a:rPr lang="es-MX" sz="2100" dirty="0">
              <a:latin typeface="Bw Modelica" panose="00000600000000000000" pitchFamily="50" charset="0"/>
            </a:rPr>
            <a:t>ocurrió un evento sobrenatural y dramático: aparecieron los dedos de una mano humana que comenzaron a escribir sobre la pared del palacio, frente al candelero…</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C" sz="2100" dirty="0">
              <a:latin typeface="Bw Modelica" panose="00000600000000000000" pitchFamily="50" charset="0"/>
            </a:rPr>
            <a:t>…l</a:t>
          </a:r>
          <a:r>
            <a:rPr lang="es-MX" sz="2100" dirty="0">
              <a:latin typeface="Bw Modelica" panose="00000600000000000000" pitchFamily="50" charset="0"/>
            </a:rPr>
            <a:t>a reacción de </a:t>
          </a:r>
          <a:r>
            <a:rPr lang="es-MX" sz="2100" dirty="0" err="1">
              <a:latin typeface="Bw Modelica" panose="00000600000000000000" pitchFamily="50" charset="0"/>
            </a:rPr>
            <a:t>Belsasar</a:t>
          </a:r>
          <a:r>
            <a:rPr lang="es-MX" sz="2100" dirty="0">
              <a:latin typeface="Bw Modelica" panose="00000600000000000000" pitchFamily="50" charset="0"/>
            </a:rPr>
            <a:t> fue de terror extremo: su rostro palideció, sus pensamientos lo turbaron, sus fuerzas le fallaron y sus rodillas chocaban entre sí.</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Al no poder los </a:t>
          </a:r>
          <a:r>
            <a:rPr lang="es-EC" sz="2200" dirty="0">
              <a:latin typeface="Bw Modelica" panose="00000600000000000000" pitchFamily="50" charset="0"/>
            </a:rPr>
            <a:t>astrólogos, caldeos y adivinos interpretar la escritura en la pared, la reina </a:t>
          </a:r>
          <a:r>
            <a:rPr lang="es-ES" sz="2200" dirty="0">
              <a:latin typeface="Bw Modelica" panose="00000600000000000000" pitchFamily="50" charset="0"/>
            </a:rPr>
            <a:t>intervino y recordó al rey acerca de Daniel, le habló de su sabiduría y experiencia en tiempos de Nabucodonosor…</a:t>
          </a:r>
          <a:endParaRPr lang="es-MX"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a:t>
          </a:r>
          <a:r>
            <a:rPr lang="es-ES" sz="2200" dirty="0">
              <a:latin typeface="Bw Modelica" panose="00000600000000000000" pitchFamily="50" charset="0"/>
            </a:rPr>
            <a:t>entonces, Daniel fue traído ante el rey, y él le ofreció honores, riquezas y una alta posición en el reino si lograba interpretar la escritura</a:t>
          </a:r>
          <a:r>
            <a:rPr lang="es-MX" sz="2200" dirty="0">
              <a:latin typeface="Bw Modelica" panose="00000600000000000000" pitchFamily="50" charset="0"/>
            </a:rPr>
            <a:t>.</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En su interpretación, Daniel dejó claro que el juicio divino ya estaba determinado: el reino de </a:t>
          </a:r>
          <a:r>
            <a:rPr lang="es-ES" sz="2100" dirty="0" err="1">
              <a:latin typeface="Bw Modelica" panose="00000600000000000000" pitchFamily="50" charset="0"/>
            </a:rPr>
            <a:t>Belsasar</a:t>
          </a:r>
          <a:r>
            <a:rPr lang="es-ES" sz="2100" dirty="0">
              <a:latin typeface="Bw Modelica" panose="00000600000000000000" pitchFamily="50" charset="0"/>
            </a:rPr>
            <a:t> había sido pesado en balanza y hallado falto, y sería entregado a los Medos y Persas…</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MX" sz="2100" dirty="0">
              <a:latin typeface="Bw Modelica" panose="00000600000000000000" pitchFamily="50" charset="0"/>
            </a:rPr>
            <a:t>…y </a:t>
          </a:r>
          <a:r>
            <a:rPr lang="es-ES" sz="2100" dirty="0">
              <a:latin typeface="Bw Modelica" panose="00000600000000000000" pitchFamily="50" charset="0"/>
            </a:rPr>
            <a:t>esa misma noche la sentencia divina se ejecutó, los Medos y Persas desviaron el río Éufrates y por el lecho seco entraron y tomaron la ciudad; en esta invasión, </a:t>
          </a:r>
          <a:r>
            <a:rPr lang="es-ES" sz="2100" dirty="0" err="1">
              <a:latin typeface="Bw Modelica" panose="00000600000000000000" pitchFamily="50" charset="0"/>
            </a:rPr>
            <a:t>Belsasar</a:t>
          </a:r>
          <a:r>
            <a:rPr lang="es-ES" sz="2100" dirty="0">
              <a:latin typeface="Bw Modelica" panose="00000600000000000000" pitchFamily="50" charset="0"/>
            </a:rPr>
            <a:t> fue muerto, y el reino pasó a manos de Darío el Medo</a:t>
          </a:r>
          <a:r>
            <a:rPr lang="es-MX" sz="2100" dirty="0">
              <a:latin typeface="Bw Modelica" panose="00000600000000000000" pitchFamily="50" charset="0"/>
            </a:rPr>
            <a:t>.</a:t>
          </a: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322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El rey Darío colocó a Daniel en una posición de gran autoridad en el reino, este reconocimiento despertó la envidia y los celos de los demás gobernadores y sátrapas por lo que buscaron ocasión de quejarse contra él…</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MX" sz="2200" dirty="0">
              <a:latin typeface="Bw Modelica" panose="00000600000000000000" pitchFamily="50" charset="0"/>
            </a:rPr>
            <a:t>…</a:t>
          </a:r>
          <a:r>
            <a:rPr lang="es-ES" sz="2200" dirty="0">
              <a:latin typeface="Bw Modelica" panose="00000600000000000000" pitchFamily="50" charset="0"/>
            </a:rPr>
            <a:t>pero no hallaron ningún error ni corrupción en él, su vida era completamente íntegra, por tanto, idearon atacar el único punto donde Daniel no cedería: su fidelidad a Dios.</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Después de que se promulgó el decreto que prohibía orar a cualquier dios o hombre que no fuera el rey Darío el Medo, Daniel continuó con su práctica habitual de orar a Dios tres veces al día…</a:t>
          </a:r>
          <a:endParaRPr lang="es-MX"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…en su fidelidad, </a:t>
          </a:r>
          <a:r>
            <a:rPr lang="es-ES" sz="2200" dirty="0">
              <a:latin typeface="Bw Modelica" panose="00000600000000000000" pitchFamily="50" charset="0"/>
            </a:rPr>
            <a:t>Daniel fue descubierto por sus enemigos, acusado ante el rey y arrojado al foso de los leones conforme al decreto; a pesar del intento del rey por salvarlo, tuvo que cumplir la ley, dejando a Daniel en manos de Dios.</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Dios fue glorificado porque preservó la vida de Daniel en el foso de los leones, mostrando su poder sobre las fuerzas humanas y animales…</a:t>
          </a:r>
          <a:endParaRPr lang="es-MX"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C" sz="2200" dirty="0">
              <a:latin typeface="Bw Modelica" panose="00000600000000000000" pitchFamily="50" charset="0"/>
            </a:rPr>
            <a:t>…</a:t>
          </a:r>
          <a:r>
            <a:rPr lang="es-ES" sz="2200" dirty="0">
              <a:latin typeface="Bw Modelica" panose="00000600000000000000" pitchFamily="50" charset="0"/>
            </a:rPr>
            <a:t>por este testimonio, el rey reconoció públicamente la grandeza de Dios y emitió un decreto para que en todo su reino se temiera y reverenciara al Dios de Daniel</a:t>
          </a:r>
          <a:r>
            <a:rPr lang="es-MX" sz="2200" dirty="0">
              <a:latin typeface="Bw Modelica" panose="00000600000000000000" pitchFamily="50" charset="0"/>
            </a:rPr>
            <a:t>.</a:t>
          </a: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72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3960" y="106939"/>
          <a:ext cx="6336745" cy="1690018"/>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Daniel llegó junto a Ananías, Misael y Azarías a Babilonia como parte de los jóvenes nobles de Judá llevados cautivos por Nabucodonosor…</a:t>
          </a:r>
        </a:p>
      </dsp:txBody>
      <dsp:txXfrm>
        <a:off x="848969" y="106939"/>
        <a:ext cx="4646727" cy="1690018"/>
      </dsp:txXfrm>
    </dsp:sp>
    <dsp:sp modelId="{A56FA087-F3E2-4A96-8037-C4ACABD84949}">
      <dsp:nvSpPr>
        <dsp:cNvPr id="0" name=""/>
        <dsp:cNvSpPr/>
      </dsp:nvSpPr>
      <dsp:spPr>
        <a:xfrm>
          <a:off x="3960" y="1916663"/>
          <a:ext cx="6336745" cy="1690018"/>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…estos jóvenes fueron seleccionados cuidadosamente por sus cualidades físicas, intelectuales y culturales…</a:t>
          </a:r>
        </a:p>
      </dsp:txBody>
      <dsp:txXfrm>
        <a:off x="848969" y="1916663"/>
        <a:ext cx="4646727" cy="1690018"/>
      </dsp:txXfrm>
    </dsp:sp>
    <dsp:sp modelId="{EEABFEA6-5D8E-4B4B-B2C9-30FF763E556A}">
      <dsp:nvSpPr>
        <dsp:cNvPr id="0" name=""/>
        <dsp:cNvSpPr/>
      </dsp:nvSpPr>
      <dsp:spPr>
        <a:xfrm>
          <a:off x="3960" y="3726387"/>
          <a:ext cx="6336745" cy="1690018"/>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 iban a ser instruidos por tres años en la lengua, ciencia y costumbres de los caldeos con el propósito de que sirvieran al reino.</a:t>
          </a:r>
        </a:p>
      </dsp:txBody>
      <dsp:txXfrm>
        <a:off x="848969" y="3726387"/>
        <a:ext cx="4646727" cy="1690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62"/>
          <a:ext cx="5512286" cy="217195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Daniel decidió “no contaminarse” con la comida y el vino del rey, pues además de que este alimento estaba consagrado a la idolatría y compartirlo sería rendir homenaje a su dioses, este no era parte de su dieta…</a:t>
          </a:r>
        </a:p>
      </dsp:txBody>
      <dsp:txXfrm>
        <a:off x="63614" y="64276"/>
        <a:ext cx="5385058" cy="2044725"/>
      </dsp:txXfrm>
    </dsp:sp>
    <dsp:sp modelId="{382CD36A-3E34-4B81-8C4A-E26306AF1725}">
      <dsp:nvSpPr>
        <dsp:cNvPr id="0" name=""/>
        <dsp:cNvSpPr/>
      </dsp:nvSpPr>
      <dsp:spPr>
        <a:xfrm rot="5400000">
          <a:off x="2348902" y="2226915"/>
          <a:ext cx="814482" cy="97737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62931" y="2308363"/>
        <a:ext cx="586426" cy="570137"/>
      </dsp:txXfrm>
    </dsp:sp>
    <dsp:sp modelId="{A0E1A7E0-C695-4256-9F22-C68D3E88E48D}">
      <dsp:nvSpPr>
        <dsp:cNvPr id="0" name=""/>
        <dsp:cNvSpPr/>
      </dsp:nvSpPr>
      <dsp:spPr>
        <a:xfrm>
          <a:off x="0" y="3258592"/>
          <a:ext cx="5512286" cy="217195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…Daniel propuso una prueba de diez días, consumiendo únicamente legumbres y agua, al final de ese período, él y sus compañeros estaban más saludables y mejor parecidos que los demás jóvenes.</a:t>
          </a:r>
        </a:p>
      </dsp:txBody>
      <dsp:txXfrm>
        <a:off x="63614" y="3322206"/>
        <a:ext cx="5385058" cy="20447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70" y="994"/>
          <a:ext cx="5264521" cy="17079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 El experimento mostró que al seguir una dieta sencilla y con fidelidad a Dios, Daniel y sus compañeros recibieron salud y sabiduría superiores…</a:t>
          </a:r>
        </a:p>
      </dsp:txBody>
      <dsp:txXfrm>
        <a:off x="85948" y="84372"/>
        <a:ext cx="5097765" cy="1541241"/>
      </dsp:txXfrm>
    </dsp:sp>
    <dsp:sp modelId="{EBB866DD-D083-4ED5-84F5-2F33000EBA59}">
      <dsp:nvSpPr>
        <dsp:cNvPr id="0" name=""/>
        <dsp:cNvSpPr/>
      </dsp:nvSpPr>
      <dsp:spPr>
        <a:xfrm>
          <a:off x="2570" y="1937529"/>
          <a:ext cx="5264521" cy="165031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…Dios mismo les concedió conocimiento e inteligencia en todas las letras y ciencias, y Daniel particularmente recibió el don de entender visiones y sueños…</a:t>
          </a:r>
          <a:endParaRPr lang="es-EC" sz="2200" kern="1200" dirty="0">
            <a:latin typeface="Bw Modelica" panose="00000600000000000000" pitchFamily="50" charset="0"/>
          </a:endParaRPr>
        </a:p>
      </dsp:txBody>
      <dsp:txXfrm>
        <a:off x="83132" y="2018091"/>
        <a:ext cx="5103397" cy="1489190"/>
      </dsp:txXfrm>
    </dsp:sp>
    <dsp:sp modelId="{DE88F729-003C-480C-B2C6-A764B77E9997}">
      <dsp:nvSpPr>
        <dsp:cNvPr id="0" name=""/>
        <dsp:cNvSpPr/>
      </dsp:nvSpPr>
      <dsp:spPr>
        <a:xfrm>
          <a:off x="2570" y="3816380"/>
          <a:ext cx="5264521" cy="159980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.por tanto, cuando el rey Nabucodonosor los evaluó, los halló diez veces mejores que todos los sabios de Babilonia, por lo que fueron aceptados para su servicio.</a:t>
          </a:r>
          <a:endParaRPr lang="es-EC" sz="2200" kern="1200" dirty="0">
            <a:latin typeface="Bw Modelica" panose="00000600000000000000" pitchFamily="50" charset="0"/>
          </a:endParaRPr>
        </a:p>
      </dsp:txBody>
      <dsp:txXfrm>
        <a:off x="80666" y="3894476"/>
        <a:ext cx="5108329" cy="14436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30" y="1128"/>
          <a:ext cx="5796939" cy="137784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Los hebreos fueron probados cuando el rey Nabucodonosor ordenó que todos adoraran la estatua de oro que había levantado…</a:t>
          </a:r>
        </a:p>
      </dsp:txBody>
      <dsp:txXfrm>
        <a:off x="2830" y="1128"/>
        <a:ext cx="5796939" cy="1377845"/>
      </dsp:txXfrm>
    </dsp:sp>
    <dsp:sp modelId="{EBB866DD-D083-4ED5-84F5-2F33000EBA59}">
      <dsp:nvSpPr>
        <dsp:cNvPr id="0" name=""/>
        <dsp:cNvSpPr/>
      </dsp:nvSpPr>
      <dsp:spPr>
        <a:xfrm>
          <a:off x="2830" y="1553654"/>
          <a:ext cx="5796939" cy="13478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…pues, bajo amenaza de muerte, se decretó que cualquiera que no se inclinara sería arrojado inmediatamente a un horno de fuego ardiente…</a:t>
          </a:r>
        </a:p>
      </dsp:txBody>
      <dsp:txXfrm>
        <a:off x="2830" y="1553654"/>
        <a:ext cx="5796939" cy="1347835"/>
      </dsp:txXfrm>
    </dsp:sp>
    <dsp:sp modelId="{DE88F729-003C-480C-B2C6-A764B77E9997}">
      <dsp:nvSpPr>
        <dsp:cNvPr id="0" name=""/>
        <dsp:cNvSpPr/>
      </dsp:nvSpPr>
      <dsp:spPr>
        <a:xfrm>
          <a:off x="2830" y="3076170"/>
          <a:ext cx="5796939" cy="13014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…en medio de esta crisis, Sadrac, </a:t>
          </a:r>
          <a:r>
            <a:rPr lang="es-MX" sz="2200" kern="1200" dirty="0" err="1">
              <a:latin typeface="Bw Modelica" panose="00000600000000000000" pitchFamily="50" charset="0"/>
            </a:rPr>
            <a:t>Mesac</a:t>
          </a:r>
          <a:r>
            <a:rPr lang="es-MX" sz="2200" kern="1200" dirty="0">
              <a:latin typeface="Bw Modelica" panose="00000600000000000000" pitchFamily="50" charset="0"/>
            </a:rPr>
            <a:t> y Abed-</a:t>
          </a:r>
          <a:r>
            <a:rPr lang="es-MX" sz="2200" kern="1200" dirty="0" err="1">
              <a:latin typeface="Bw Modelica" panose="00000600000000000000" pitchFamily="50" charset="0"/>
            </a:rPr>
            <a:t>nego</a:t>
          </a:r>
          <a:r>
            <a:rPr lang="es-MX" sz="2200" kern="1200" dirty="0">
              <a:latin typeface="Bw Modelica" panose="00000600000000000000" pitchFamily="50" charset="0"/>
            </a:rPr>
            <a:t> rehusaron inclinarse ante la imagen, permaneciendo leales al mandato de Dios.</a:t>
          </a:r>
        </a:p>
      </dsp:txBody>
      <dsp:txXfrm>
        <a:off x="2830" y="3076170"/>
        <a:ext cx="5796939" cy="13014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653549" y="269381"/>
          <a:ext cx="1963586" cy="326736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17547" y="1245619"/>
          <a:ext cx="3165482" cy="2585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La mantuvieron porque confiaban plenamente en el poder de Dios para librarlos y, aun si no lo hacía, estaban decididos a no desobedecerle…</a:t>
          </a:r>
        </a:p>
      </dsp:txBody>
      <dsp:txXfrm>
        <a:off x="317547" y="1245619"/>
        <a:ext cx="3165482" cy="2585667"/>
      </dsp:txXfrm>
    </dsp:sp>
    <dsp:sp modelId="{6BC8B5A8-B0AD-44EF-966C-82EEF7D2AFDB}">
      <dsp:nvSpPr>
        <dsp:cNvPr id="0" name=""/>
        <dsp:cNvSpPr/>
      </dsp:nvSpPr>
      <dsp:spPr>
        <a:xfrm>
          <a:off x="2719006" y="28834"/>
          <a:ext cx="556564" cy="556564"/>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372517" y="-624194"/>
          <a:ext cx="1963586" cy="326736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013021" y="352042"/>
          <a:ext cx="2970589" cy="2585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a:t>
          </a:r>
          <a:r>
            <a:rPr lang="es-MX" sz="2200" kern="1200" dirty="0">
              <a:latin typeface="Bw Modelica" panose="00000600000000000000" pitchFamily="50" charset="0"/>
            </a:rPr>
            <a:t>u fe se basaba en una relación firme con Dios y en la certeza de que Él estaría con ellos en medio de la prueba, tal como lo promete Isaías.</a:t>
          </a:r>
        </a:p>
      </dsp:txBody>
      <dsp:txXfrm>
        <a:off x="4013021" y="352042"/>
        <a:ext cx="2970589" cy="25856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173505"/>
          <a:ext cx="5107532" cy="21688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…como resultado, el propio Nabucodonosor reconoció públicamente delante de todo el pueblo la grandeza del Dios de Israel; olvidada quedó la imagen de oro levantada con tanta pompa.</a:t>
          </a:r>
        </a:p>
      </dsp:txBody>
      <dsp:txXfrm>
        <a:off x="0" y="3173505"/>
        <a:ext cx="5107532" cy="2168835"/>
      </dsp:txXfrm>
    </dsp:sp>
    <dsp:sp modelId="{EB05ED16-170E-4ABA-A9FC-1E534D3C8009}">
      <dsp:nvSpPr>
        <dsp:cNvPr id="0" name=""/>
        <dsp:cNvSpPr/>
      </dsp:nvSpPr>
      <dsp:spPr>
        <a:xfrm rot="10800000">
          <a:off x="0" y="25000"/>
          <a:ext cx="5107532" cy="3229014"/>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Dios fue glorificado al librar milagrosamente a los tres hebreos, preservándolos ilesos en medio del fuego y revelando la presencia del Hijo de Dios…</a:t>
          </a:r>
        </a:p>
      </dsp:txBody>
      <dsp:txXfrm rot="10800000">
        <a:off x="0" y="25000"/>
        <a:ext cx="5107532" cy="2098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579759" y="0"/>
          <a:ext cx="6570602" cy="5588892"/>
        </a:xfrm>
        <a:prstGeom prst="lef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4058313" y="1676667"/>
          <a:ext cx="3671807" cy="22355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…y advertirle del peligro espiritual en el que se encontraba debido a su orgullo, sin embargo, no pudo entender su significado.</a:t>
          </a:r>
        </a:p>
      </dsp:txBody>
      <dsp:txXfrm>
        <a:off x="4167444" y="1785798"/>
        <a:ext cx="3453545" cy="2017294"/>
      </dsp:txXfrm>
    </dsp:sp>
    <dsp:sp modelId="{B69CEAF2-3B3E-4B26-BEDB-7F2009603968}">
      <dsp:nvSpPr>
        <dsp:cNvPr id="0" name=""/>
        <dsp:cNvSpPr/>
      </dsp:nvSpPr>
      <dsp:spPr>
        <a:xfrm>
          <a:off x="0" y="1676667"/>
          <a:ext cx="3671807" cy="22355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Dios habló al rey Nabucodonosor mediante un sueño inquietante, a través de este buscaba llamar su atención…</a:t>
          </a:r>
        </a:p>
      </dsp:txBody>
      <dsp:txXfrm>
        <a:off x="109131" y="1785798"/>
        <a:ext cx="3453545" cy="20172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956136"/>
          <a:ext cx="6446130"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64155" y="11495"/>
          <a:ext cx="5967595" cy="1889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554" tIns="0" rIns="170554"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Cuando Daniel escuchó el sueño de Nabucodonosor, comprendió inmediatamente su significado: el gran árbol representaba al rey mismo, quien sería humillado por Dios debido a su orgullo (viviría como bestia del campo)…</a:t>
          </a:r>
        </a:p>
      </dsp:txBody>
      <dsp:txXfrm>
        <a:off x="356382" y="103722"/>
        <a:ext cx="5783141" cy="1704826"/>
      </dsp:txXfrm>
    </dsp:sp>
    <dsp:sp modelId="{D1B4FAF6-A660-46EC-9959-3E14F539CFFA}">
      <dsp:nvSpPr>
        <dsp:cNvPr id="0" name=""/>
        <dsp:cNvSpPr/>
      </dsp:nvSpPr>
      <dsp:spPr>
        <a:xfrm>
          <a:off x="0" y="3859176"/>
          <a:ext cx="6446130"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64155" y="2914536"/>
          <a:ext cx="5967595" cy="1889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554" tIns="0" rIns="170554"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…Daniel, conmovido, aconsejó al rey que se arrepintiera de su orgullo, abandonara sus pecados, practicara la justicia y mostrara misericordia con los necesitados, para que haciendo el bien evitase la calamidad que lo amenazaba.</a:t>
          </a:r>
        </a:p>
      </dsp:txBody>
      <dsp:txXfrm>
        <a:off x="356382" y="3006763"/>
        <a:ext cx="5783141" cy="17048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2280" y="31313"/>
          <a:ext cx="6488024" cy="136097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Después de pasar siete años en una condición humillante, el rey Nabucodonosor finalmente levantó sus ojos al cielo y reconoció su dependencia de Dios…</a:t>
          </a:r>
        </a:p>
      </dsp:txBody>
      <dsp:txXfrm rot="10800000">
        <a:off x="342524" y="31313"/>
        <a:ext cx="6147780" cy="1360977"/>
      </dsp:txXfrm>
    </dsp:sp>
    <dsp:sp modelId="{A56FA087-F3E2-4A96-8037-C4ACABD84949}">
      <dsp:nvSpPr>
        <dsp:cNvPr id="0" name=""/>
        <dsp:cNvSpPr/>
      </dsp:nvSpPr>
      <dsp:spPr>
        <a:xfrm rot="10800000">
          <a:off x="2280" y="1488690"/>
          <a:ext cx="6488024" cy="136097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C" sz="2200" kern="1200" dirty="0">
              <a:latin typeface="Bw Modelica" panose="00000600000000000000" pitchFamily="50" charset="0"/>
            </a:rPr>
            <a:t>…e</a:t>
          </a:r>
          <a:r>
            <a:rPr lang="es-MX" sz="2200" kern="1200" dirty="0">
              <a:latin typeface="Bw Modelica" panose="00000600000000000000" pitchFamily="50" charset="0"/>
            </a:rPr>
            <a:t>n ese momento, su razón le fue restaurada y glorificó públicamente a Dios reconociendo que su dominio es eterno y que Él hace según su voluntad…</a:t>
          </a:r>
        </a:p>
      </dsp:txBody>
      <dsp:txXfrm rot="10800000">
        <a:off x="342524" y="1488690"/>
        <a:ext cx="6147780" cy="1360977"/>
      </dsp:txXfrm>
    </dsp:sp>
    <dsp:sp modelId="{EEABFEA6-5D8E-4B4B-B2C9-30FF763E556A}">
      <dsp:nvSpPr>
        <dsp:cNvPr id="0" name=""/>
        <dsp:cNvSpPr/>
      </dsp:nvSpPr>
      <dsp:spPr>
        <a:xfrm rot="10800000">
          <a:off x="2280" y="2946067"/>
          <a:ext cx="6488024" cy="136097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…así, el que fuera una vez un orgulloso monarca había llegado a ser humilde hijo de Dios, sabio y compasivo, su transformación era resultado de su sumisión a Dios.</a:t>
          </a:r>
        </a:p>
      </dsp:txBody>
      <dsp:txXfrm rot="10800000">
        <a:off x="342524" y="2946067"/>
        <a:ext cx="6147780" cy="13609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70" y="24044"/>
          <a:ext cx="6696092" cy="11850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El rey </a:t>
          </a:r>
          <a:r>
            <a:rPr lang="es-MX" sz="2100" kern="1200" dirty="0" err="1">
              <a:latin typeface="Bw Modelica" panose="00000600000000000000" pitchFamily="50" charset="0"/>
            </a:rPr>
            <a:t>Belsasar</a:t>
          </a:r>
          <a:r>
            <a:rPr lang="es-MX" sz="2100" kern="1200" dirty="0">
              <a:latin typeface="Bw Modelica" panose="00000600000000000000" pitchFamily="50" charset="0"/>
            </a:rPr>
            <a:t> organizó un gran banquete a mil de sus príncipes, y mientras bebían en los vasos sagrados que se habían traído del templo de Dios en Jerusalén y se gloriaba de su poder…</a:t>
          </a:r>
        </a:p>
      </dsp:txBody>
      <dsp:txXfrm>
        <a:off x="3270" y="24044"/>
        <a:ext cx="6696092" cy="1185034"/>
      </dsp:txXfrm>
    </dsp:sp>
    <dsp:sp modelId="{9D041828-6AD9-46A5-9720-92B6CDC6F09B}">
      <dsp:nvSpPr>
        <dsp:cNvPr id="0" name=""/>
        <dsp:cNvSpPr/>
      </dsp:nvSpPr>
      <dsp:spPr>
        <a:xfrm>
          <a:off x="3270" y="1412197"/>
          <a:ext cx="6696092" cy="119831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a:t>
          </a:r>
          <a:r>
            <a:rPr lang="es-MX" sz="2100" kern="1200" dirty="0">
              <a:latin typeface="Bw Modelica" panose="00000600000000000000" pitchFamily="50" charset="0"/>
            </a:rPr>
            <a:t>ocurrió un evento sobrenatural y dramático: aparecieron los dedos de una mano humana que comenzaron a escribir sobre la pared del palacio, frente al candelero…</a:t>
          </a:r>
          <a:endParaRPr lang="es-EC" sz="2100" kern="1200" dirty="0">
            <a:latin typeface="Bw Modelica" panose="00000600000000000000" pitchFamily="50" charset="0"/>
          </a:endParaRPr>
        </a:p>
      </dsp:txBody>
      <dsp:txXfrm>
        <a:off x="3270" y="1412197"/>
        <a:ext cx="6696092" cy="1198318"/>
      </dsp:txXfrm>
    </dsp:sp>
    <dsp:sp modelId="{EBB866DD-D083-4ED5-84F5-2F33000EBA59}">
      <dsp:nvSpPr>
        <dsp:cNvPr id="0" name=""/>
        <dsp:cNvSpPr/>
      </dsp:nvSpPr>
      <dsp:spPr>
        <a:xfrm>
          <a:off x="3270" y="2813635"/>
          <a:ext cx="6696092" cy="1228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…l</a:t>
          </a:r>
          <a:r>
            <a:rPr lang="es-MX" sz="2100" kern="1200" dirty="0">
              <a:latin typeface="Bw Modelica" panose="00000600000000000000" pitchFamily="50" charset="0"/>
            </a:rPr>
            <a:t>a reacción de </a:t>
          </a:r>
          <a:r>
            <a:rPr lang="es-MX" sz="2100" kern="1200" dirty="0" err="1">
              <a:latin typeface="Bw Modelica" panose="00000600000000000000" pitchFamily="50" charset="0"/>
            </a:rPr>
            <a:t>Belsasar</a:t>
          </a:r>
          <a:r>
            <a:rPr lang="es-MX" sz="2100" kern="1200" dirty="0">
              <a:latin typeface="Bw Modelica" panose="00000600000000000000" pitchFamily="50" charset="0"/>
            </a:rPr>
            <a:t> fue de terror extremo: su rostro palideció, sus pensamientos lo turbaron, sus fuerzas le fallaron y sus rodillas chocaban entre sí.</a:t>
          </a:r>
          <a:endParaRPr lang="es-EC" sz="2100" kern="1200" dirty="0">
            <a:latin typeface="Bw Modelica" panose="00000600000000000000" pitchFamily="50" charset="0"/>
          </a:endParaRPr>
        </a:p>
      </dsp:txBody>
      <dsp:txXfrm>
        <a:off x="3270" y="2813635"/>
        <a:ext cx="6696092" cy="122866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145" y="34401"/>
          <a:ext cx="6440076" cy="16629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Al no poder los </a:t>
          </a:r>
          <a:r>
            <a:rPr lang="es-EC" sz="2200" kern="1200" dirty="0">
              <a:latin typeface="Bw Modelica" panose="00000600000000000000" pitchFamily="50" charset="0"/>
            </a:rPr>
            <a:t>astrólogos, caldeos y adivinos interpretar la escritura en la pared, la reina </a:t>
          </a:r>
          <a:r>
            <a:rPr lang="es-ES" sz="2200" kern="1200" dirty="0">
              <a:latin typeface="Bw Modelica" panose="00000600000000000000" pitchFamily="50" charset="0"/>
            </a:rPr>
            <a:t>intervino y recordó al rey acerca de Daniel, le habló de su sabiduría y experiencia en tiempos de Nabucodonosor…</a:t>
          </a:r>
          <a:endParaRPr lang="es-MX" sz="2200" kern="1200" dirty="0">
            <a:latin typeface="Bw Modelica" panose="00000600000000000000" pitchFamily="50" charset="0"/>
          </a:endParaRPr>
        </a:p>
      </dsp:txBody>
      <dsp:txXfrm>
        <a:off x="84322" y="115578"/>
        <a:ext cx="6277722" cy="1500559"/>
      </dsp:txXfrm>
    </dsp:sp>
    <dsp:sp modelId="{DE88F729-003C-480C-B2C6-A764B77E9997}">
      <dsp:nvSpPr>
        <dsp:cNvPr id="0" name=""/>
        <dsp:cNvSpPr/>
      </dsp:nvSpPr>
      <dsp:spPr>
        <a:xfrm>
          <a:off x="3145" y="1873481"/>
          <a:ext cx="6440076" cy="161890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entonces, Daniel fue traído ante el rey, y él le ofreció honores, riquezas y una alta posición en el reino si lograba interpretar la escritura</a:t>
          </a:r>
          <a:r>
            <a:rPr lang="es-MX" sz="2200" kern="1200" dirty="0">
              <a:latin typeface="Bw Modelica" panose="00000600000000000000" pitchFamily="50" charset="0"/>
            </a:rPr>
            <a:t>.</a:t>
          </a:r>
        </a:p>
      </dsp:txBody>
      <dsp:txXfrm>
        <a:off x="82173" y="1952509"/>
        <a:ext cx="6282020" cy="14608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88" y="154158"/>
          <a:ext cx="4891379" cy="23268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En su interpretación, Daniel dejó claro que el juicio divino ya estaba determinado: el reino de </a:t>
          </a:r>
          <a:r>
            <a:rPr lang="es-ES" sz="2100" kern="1200" dirty="0" err="1">
              <a:latin typeface="Bw Modelica" panose="00000600000000000000" pitchFamily="50" charset="0"/>
            </a:rPr>
            <a:t>Belsasar</a:t>
          </a:r>
          <a:r>
            <a:rPr lang="es-ES" sz="2100" kern="1200" dirty="0">
              <a:latin typeface="Bw Modelica" panose="00000600000000000000" pitchFamily="50" charset="0"/>
            </a:rPr>
            <a:t> había sido pesado en balanza y hallado falto, y sería entregado a los Medos y Persas…</a:t>
          </a:r>
          <a:endParaRPr lang="es-MX" sz="2100" kern="1200" dirty="0">
            <a:latin typeface="Bw Modelica" panose="00000600000000000000" pitchFamily="50" charset="0"/>
          </a:endParaRPr>
        </a:p>
      </dsp:txBody>
      <dsp:txXfrm>
        <a:off x="2388" y="154158"/>
        <a:ext cx="4891379" cy="2326862"/>
      </dsp:txXfrm>
    </dsp:sp>
    <dsp:sp modelId="{9D041828-6AD9-46A5-9720-92B6CDC6F09B}">
      <dsp:nvSpPr>
        <dsp:cNvPr id="0" name=""/>
        <dsp:cNvSpPr/>
      </dsp:nvSpPr>
      <dsp:spPr>
        <a:xfrm>
          <a:off x="2388" y="2750153"/>
          <a:ext cx="4891379" cy="247832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…y </a:t>
          </a:r>
          <a:r>
            <a:rPr lang="es-ES" sz="2100" kern="1200" dirty="0">
              <a:latin typeface="Bw Modelica" panose="00000600000000000000" pitchFamily="50" charset="0"/>
            </a:rPr>
            <a:t>esa misma noche la sentencia divina se ejecutó, los Medos y Persas desviaron el río Éufrates y por el lecho seco entraron y tomaron la ciudad; en esta invasión, </a:t>
          </a:r>
          <a:r>
            <a:rPr lang="es-ES" sz="2100" kern="1200" dirty="0" err="1">
              <a:latin typeface="Bw Modelica" panose="00000600000000000000" pitchFamily="50" charset="0"/>
            </a:rPr>
            <a:t>Belsasar</a:t>
          </a:r>
          <a:r>
            <a:rPr lang="es-ES" sz="2100" kern="1200" dirty="0">
              <a:latin typeface="Bw Modelica" panose="00000600000000000000" pitchFamily="50" charset="0"/>
            </a:rPr>
            <a:t> fue muerto, y el reino pasó a manos de Darío el Medo</a:t>
          </a:r>
          <a:r>
            <a:rPr lang="es-MX" sz="2100" kern="1200" dirty="0">
              <a:latin typeface="Bw Modelica" panose="00000600000000000000" pitchFamily="50" charset="0"/>
            </a:rPr>
            <a:t>.</a:t>
          </a:r>
        </a:p>
      </dsp:txBody>
      <dsp:txXfrm>
        <a:off x="2388" y="2750153"/>
        <a:ext cx="4891379" cy="247832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3355"/>
          <a:ext cx="4856106" cy="21966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rey Darío colocó a Daniel en una posición de gran autoridad en el reino, este reconocimiento despertó la envidia y los celos de los demás gobernadores y sátrapas por lo que buscaron ocasión de quejarse contra él…</a:t>
          </a:r>
          <a:endParaRPr lang="es-MX" sz="2200" kern="1200" dirty="0">
            <a:latin typeface="Bw Modelica" panose="00000600000000000000" pitchFamily="50" charset="0"/>
          </a:endParaRPr>
        </a:p>
      </dsp:txBody>
      <dsp:txXfrm>
        <a:off x="64337" y="67692"/>
        <a:ext cx="4727432" cy="2067968"/>
      </dsp:txXfrm>
    </dsp:sp>
    <dsp:sp modelId="{382CD36A-3E34-4B81-8C4A-E26306AF1725}">
      <dsp:nvSpPr>
        <dsp:cNvPr id="0" name=""/>
        <dsp:cNvSpPr/>
      </dsp:nvSpPr>
      <dsp:spPr>
        <a:xfrm rot="5400000">
          <a:off x="2016182" y="2254914"/>
          <a:ext cx="823741" cy="98848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131506" y="2337288"/>
        <a:ext cx="593093" cy="576619"/>
      </dsp:txXfrm>
    </dsp:sp>
    <dsp:sp modelId="{A0E1A7E0-C695-4256-9F22-C68D3E88E48D}">
      <dsp:nvSpPr>
        <dsp:cNvPr id="0" name=""/>
        <dsp:cNvSpPr/>
      </dsp:nvSpPr>
      <dsp:spPr>
        <a:xfrm>
          <a:off x="0" y="3298319"/>
          <a:ext cx="4856106" cy="21966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pero no hallaron ningún error ni corrupción en él, su vida era completamente íntegra, por tanto, idearon atacar el único punto donde Daniel no cedería: su fidelidad a Dios.</a:t>
          </a:r>
          <a:endParaRPr lang="es-MX" sz="2200" kern="1200" dirty="0">
            <a:latin typeface="Bw Modelica" panose="00000600000000000000" pitchFamily="50" charset="0"/>
          </a:endParaRPr>
        </a:p>
      </dsp:txBody>
      <dsp:txXfrm>
        <a:off x="64337" y="3362656"/>
        <a:ext cx="4727432" cy="20679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254" y="53229"/>
          <a:ext cx="4617185" cy="257306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Después de que se promulgó el decreto que prohibía orar a cualquier dios o hombre que no fuera el rey Darío el Medo, Daniel continuó con su práctica habitual de orar a Dios tres veces al día…</a:t>
          </a:r>
          <a:endParaRPr lang="es-MX" sz="2200" kern="1200" dirty="0">
            <a:latin typeface="Bw Modelica" panose="00000600000000000000" pitchFamily="50" charset="0"/>
          </a:endParaRPr>
        </a:p>
      </dsp:txBody>
      <dsp:txXfrm>
        <a:off x="127861" y="178836"/>
        <a:ext cx="4365971" cy="2321848"/>
      </dsp:txXfrm>
    </dsp:sp>
    <dsp:sp modelId="{DE88F729-003C-480C-B2C6-A764B77E9997}">
      <dsp:nvSpPr>
        <dsp:cNvPr id="0" name=""/>
        <dsp:cNvSpPr/>
      </dsp:nvSpPr>
      <dsp:spPr>
        <a:xfrm>
          <a:off x="2254" y="2898879"/>
          <a:ext cx="4617185" cy="2504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…en su fidelidad, </a:t>
          </a:r>
          <a:r>
            <a:rPr lang="es-ES" sz="2200" kern="1200" dirty="0">
              <a:latin typeface="Bw Modelica" panose="00000600000000000000" pitchFamily="50" charset="0"/>
            </a:rPr>
            <a:t>Daniel fue descubierto por sus enemigos, acusado ante el rey y arrojado al foso de los leones conforme al decreto; a pesar del intento del rey por salvarlo, tuvo que cumplir la ley, dejando a Daniel en manos de Dios.</a:t>
          </a:r>
          <a:endParaRPr lang="es-MX" sz="2200" kern="1200" dirty="0">
            <a:latin typeface="Bw Modelica" panose="00000600000000000000" pitchFamily="50" charset="0"/>
          </a:endParaRPr>
        </a:p>
      </dsp:txBody>
      <dsp:txXfrm>
        <a:off x="124537" y="3021162"/>
        <a:ext cx="4372619" cy="22604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1074127" y="256788"/>
          <a:ext cx="2075212" cy="3453107"/>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719025" y="1288523"/>
          <a:ext cx="3345435" cy="2732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Dios fue glorificado porque preservó la vida de Daniel en el foso de los leones, mostrando su poder sobre las fuerzas humanas y animales…</a:t>
          </a:r>
          <a:endParaRPr lang="es-MX" sz="2200" kern="1200" dirty="0">
            <a:latin typeface="Bw Modelica" panose="00000600000000000000" pitchFamily="50" charset="0"/>
          </a:endParaRPr>
        </a:p>
      </dsp:txBody>
      <dsp:txXfrm>
        <a:off x="719025" y="1288523"/>
        <a:ext cx="3345435" cy="2732658"/>
      </dsp:txXfrm>
    </dsp:sp>
    <dsp:sp modelId="{6BC8B5A8-B0AD-44EF-966C-82EEF7D2AFDB}">
      <dsp:nvSpPr>
        <dsp:cNvPr id="0" name=""/>
        <dsp:cNvSpPr/>
      </dsp:nvSpPr>
      <dsp:spPr>
        <a:xfrm>
          <a:off x="3257003" y="2566"/>
          <a:ext cx="588204" cy="588204"/>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5004513" y="-687585"/>
          <a:ext cx="2075212" cy="3453107"/>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624580" y="344149"/>
          <a:ext cx="3139462" cy="2732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a:t>
          </a:r>
          <a:r>
            <a:rPr lang="es-ES" sz="2200" kern="1200" dirty="0">
              <a:latin typeface="Bw Modelica" panose="00000600000000000000" pitchFamily="50" charset="0"/>
            </a:rPr>
            <a:t>por este testimonio, el rey reconoció públicamente la grandeza de Dios y emitió un decreto para que en todo su reino se temiera y reverenciara al Dios de Daniel</a:t>
          </a:r>
          <a:r>
            <a:rPr lang="es-MX" sz="2200" kern="1200" dirty="0">
              <a:latin typeface="Bw Modelica" panose="00000600000000000000" pitchFamily="50" charset="0"/>
            </a:rPr>
            <a:t>.</a:t>
          </a:r>
        </a:p>
      </dsp:txBody>
      <dsp:txXfrm>
        <a:off x="4624580" y="344149"/>
        <a:ext cx="3139462" cy="273265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10/4/2026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2472554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20</a:t>
            </a:fld>
            <a:endParaRPr lang="es-EC"/>
          </a:p>
        </p:txBody>
      </p:sp>
    </p:spTree>
    <p:extLst>
      <p:ext uri="{BB962C8B-B14F-4D97-AF65-F5344CB8AC3E}">
        <p14:creationId xmlns:p14="http://schemas.microsoft.com/office/powerpoint/2010/main" val="1759815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5A698-EAF0-FD3F-5456-3C62BA52767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75E5C7-8F52-91B9-7CD3-7CF1EE2A0CC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93B352-9E02-7AD9-A913-862BCA972542}"/>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401AB8AC-4D9F-5DBA-7F5C-5D3DA0706537}"/>
              </a:ext>
            </a:extLst>
          </p:cNvPr>
          <p:cNvSpPr>
            <a:spLocks noGrp="1"/>
          </p:cNvSpPr>
          <p:nvPr>
            <p:ph type="sldNum" sz="quarter" idx="5"/>
          </p:nvPr>
        </p:nvSpPr>
        <p:spPr/>
        <p:txBody>
          <a:bodyPr/>
          <a:lstStyle/>
          <a:p>
            <a:fld id="{615E3600-437F-4CDD-92CE-E102E17D15B7}" type="slidenum">
              <a:rPr lang="es-EC" smtClean="0"/>
              <a:t>21</a:t>
            </a:fld>
            <a:endParaRPr lang="es-EC"/>
          </a:p>
        </p:txBody>
      </p:sp>
    </p:spTree>
    <p:extLst>
      <p:ext uri="{BB962C8B-B14F-4D97-AF65-F5344CB8AC3E}">
        <p14:creationId xmlns:p14="http://schemas.microsoft.com/office/powerpoint/2010/main" val="2602077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22</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10/4/2026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0.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1.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2.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3.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4.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5.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6.jpe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7.png"/><Relationship Id="rId7" Type="http://schemas.openxmlformats.org/officeDocument/2006/relationships/diagramQuickStyle" Target="../diagrams/quickStyle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6.png"/><Relationship Id="rId9" Type="http://schemas.microsoft.com/office/2007/relationships/diagramDrawing" Target="../diagrams/drawing13.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8.png"/><Relationship Id="rId7" Type="http://schemas.openxmlformats.org/officeDocument/2006/relationships/diagramQuickStyle" Target="../diagrams/quickStyle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16.png"/><Relationship Id="rId9" Type="http://schemas.microsoft.com/office/2007/relationships/diagramDrawing" Target="../diagrams/drawing14.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39.png"/><Relationship Id="rId7" Type="http://schemas.openxmlformats.org/officeDocument/2006/relationships/diagramQuickStyle" Target="../diagrams/quickStyle1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16.png"/><Relationship Id="rId9" Type="http://schemas.microsoft.com/office/2007/relationships/diagramDrawing" Target="../diagrams/drawing15.xml"/></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11 de abril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81788" y="3925750"/>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Mensajero de Dios a los Reyes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1026" name="Picture 2" descr="El rey Nabucodonosor de Babilonia y los cuatro niños | Historia bíblica">
            <a:extLst>
              <a:ext uri="{FF2B5EF4-FFF2-40B4-BE49-F238E27FC236}">
                <a16:creationId xmlns:a16="http://schemas.microsoft.com/office/drawing/2014/main" id="{997EAC45-93D1-5472-903E-47982F06E7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2985" y="433334"/>
            <a:ext cx="6835115" cy="3417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4E79444C-E2DA-CC98-9FF6-5B203F2D6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4" y="0"/>
            <a:ext cx="12194294" cy="6858000"/>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119334" y="4568479"/>
            <a:ext cx="11811866" cy="923330"/>
          </a:xfrm>
          <a:prstGeom prst="rect">
            <a:avLst/>
          </a:prstGeom>
          <a:noFill/>
        </p:spPr>
        <p:txBody>
          <a:bodyPr wrap="square">
            <a:spAutoFit/>
          </a:bodyPr>
          <a:lstStyle/>
          <a:p>
            <a:pPr lvl="0" algn="ctr"/>
            <a:r>
              <a:rPr lang="es-ES" sz="5400" b="1" dirty="0">
                <a:ln w="38100">
                  <a:noFill/>
                </a:ln>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rPr>
              <a:t>Mensajeros de Dios a los Reyes</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11 de abril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2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200" b="1" dirty="0"/>
              <a:t>“La vida de Daniel y sus compañeros es una demostración de lo que Él hará en favor de los que se entreguen a Él y procuren con todo el corazón realizar su propósito.”</a:t>
            </a:r>
            <a:endParaRPr lang="es-EC" sz="3200" b="1" dirty="0"/>
          </a:p>
          <a:p>
            <a:r>
              <a:rPr lang="es-MX" sz="1800" i="1" dirty="0"/>
              <a:t>Profetas y Reyes, pág. 360</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MX" sz="3200" b="1" dirty="0">
                <a:solidFill>
                  <a:schemeClr val="bg1"/>
                </a:solidFill>
              </a:rPr>
              <a:t>“Y á estos cuatro muchachos </a:t>
            </a:r>
            <a:r>
              <a:rPr lang="es-MX" sz="3200" b="1" dirty="0" err="1">
                <a:solidFill>
                  <a:schemeClr val="bg1"/>
                </a:solidFill>
              </a:rPr>
              <a:t>dióles</a:t>
            </a:r>
            <a:r>
              <a:rPr lang="es-MX" sz="3200" b="1" dirty="0">
                <a:solidFill>
                  <a:schemeClr val="bg1"/>
                </a:solidFill>
              </a:rPr>
              <a:t> Dios conocimiento é inteligencia en todas letras y ciencia: mas Daniel tuvo entendimiento en toda visión y sueños.”</a:t>
            </a:r>
            <a:endParaRPr lang="es-ES" sz="3200" b="1" dirty="0">
              <a:solidFill>
                <a:schemeClr val="bg1"/>
              </a:solidFill>
            </a:endParaRPr>
          </a:p>
          <a:p>
            <a:pPr>
              <a:lnSpc>
                <a:spcPct val="100000"/>
              </a:lnSpc>
            </a:pPr>
            <a:r>
              <a:rPr lang="es-EC" sz="1800" b="1" dirty="0">
                <a:solidFill>
                  <a:schemeClr val="bg1"/>
                </a:solidFill>
              </a:rPr>
              <a:t>(Daniel 1:17)</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11 de abril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E81AD83-D94E-387A-279A-DE211D5675DA}"/>
              </a:ext>
            </a:extLst>
          </p:cNvPr>
          <p:cNvPicPr>
            <a:picLocks noChangeAspect="1"/>
          </p:cNvPicPr>
          <p:nvPr/>
        </p:nvPicPr>
        <p:blipFill>
          <a:blip r:embed="rId3"/>
          <a:srcRect r="8907"/>
          <a:stretch>
            <a:fillRect/>
          </a:stretch>
        </p:blipFill>
        <p:spPr>
          <a:xfrm>
            <a:off x="6593361" y="0"/>
            <a:ext cx="5598639" cy="4609525"/>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7057501" y="4643982"/>
            <a:ext cx="5004475" cy="1077218"/>
          </a:xfrm>
          <a:prstGeom prst="rect">
            <a:avLst/>
          </a:prstGeom>
          <a:noFill/>
        </p:spPr>
        <p:txBody>
          <a:bodyPr wrap="square">
            <a:spAutoFit/>
          </a:bodyPr>
          <a:lstStyle/>
          <a:p>
            <a:pPr lvl="0" algn="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¿Cómo llegó Daniel a estar en Babilonia?</a:t>
            </a: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Cautivos en Babilonia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 name="Diagrama 1">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4196474633"/>
              </p:ext>
            </p:extLst>
          </p:nvPr>
        </p:nvGraphicFramePr>
        <p:xfrm>
          <a:off x="130024" y="120073"/>
          <a:ext cx="6344667" cy="55233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1" y="4055810"/>
            <a:ext cx="5924550" cy="1569660"/>
          </a:xfrm>
          <a:prstGeom prst="rect">
            <a:avLst/>
          </a:prstGeom>
          <a:noFill/>
        </p:spPr>
        <p:txBody>
          <a:bodyPr wrap="square">
            <a:spAutoFit/>
          </a:bodyPr>
          <a:lstStyle/>
          <a:p>
            <a:pPr lvl="0">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¿Qué resultó de la decisión de Daniel respecto a comer de la mesa del rey?</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9" name="Imagen 8">
            <a:extLst>
              <a:ext uri="{FF2B5EF4-FFF2-40B4-BE49-F238E27FC236}">
                <a16:creationId xmlns:a16="http://schemas.microsoft.com/office/drawing/2014/main" id="{15383A0E-6BCE-AB08-6F51-8B549891C03E}"/>
              </a:ext>
            </a:extLst>
          </p:cNvPr>
          <p:cNvPicPr>
            <a:picLocks noChangeAspect="1"/>
          </p:cNvPicPr>
          <p:nvPr/>
        </p:nvPicPr>
        <p:blipFill>
          <a:blip r:embed="rId3"/>
          <a:srcRect t="16792" b="34959"/>
          <a:stretch>
            <a:fillRect/>
          </a:stretch>
        </p:blipFill>
        <p:spPr>
          <a:xfrm>
            <a:off x="0" y="-1458"/>
            <a:ext cx="5689600" cy="4040617"/>
          </a:xfrm>
          <a:prstGeom prst="rect">
            <a:avLst/>
          </a:prstGeom>
        </p:spPr>
      </p:pic>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Cautivos en Babilonia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1819278402"/>
              </p:ext>
            </p:extLst>
          </p:nvPr>
        </p:nvGraphicFramePr>
        <p:xfrm>
          <a:off x="6188166" y="194261"/>
          <a:ext cx="5512287" cy="54312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A8FA1678-2CC5-D05C-A7FC-9A93480F9B9D}"/>
              </a:ext>
            </a:extLst>
          </p:cNvPr>
          <p:cNvPicPr>
            <a:picLocks noChangeAspect="1"/>
          </p:cNvPicPr>
          <p:nvPr/>
        </p:nvPicPr>
        <p:blipFill>
          <a:blip r:embed="rId3"/>
          <a:srcRect l="2994"/>
          <a:stretch>
            <a:fillRect/>
          </a:stretch>
        </p:blipFill>
        <p:spPr>
          <a:xfrm>
            <a:off x="5624944" y="1215846"/>
            <a:ext cx="6567055" cy="4553508"/>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5911272" y="76163"/>
            <a:ext cx="6280727" cy="1077218"/>
          </a:xfrm>
          <a:prstGeom prst="rect">
            <a:avLst/>
          </a:prstGeom>
          <a:noFill/>
        </p:spPr>
        <p:txBody>
          <a:bodyPr wrap="square">
            <a:spAutoFit/>
          </a:bodyPr>
          <a:lstStyle/>
          <a:p>
            <a:pPr lvl="0" algn="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Describe el experimento y el examen del rey</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Cautivos en Babilonia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 name="Diagrama 1">
            <a:extLst>
              <a:ext uri="{FF2B5EF4-FFF2-40B4-BE49-F238E27FC236}">
                <a16:creationId xmlns:a16="http://schemas.microsoft.com/office/drawing/2014/main" id="{C4C52CF6-84F2-5087-231A-050719C90C17}"/>
              </a:ext>
            </a:extLst>
          </p:cNvPr>
          <p:cNvGraphicFramePr/>
          <p:nvPr>
            <p:extLst>
              <p:ext uri="{D42A27DB-BD31-4B8C-83A1-F6EECF244321}">
                <p14:modId xmlns:p14="http://schemas.microsoft.com/office/powerpoint/2010/main" val="1185287564"/>
              </p:ext>
            </p:extLst>
          </p:nvPr>
        </p:nvGraphicFramePr>
        <p:xfrm>
          <a:off x="207501" y="213543"/>
          <a:ext cx="5269663" cy="54171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uadroTexto 6">
            <a:extLst>
              <a:ext uri="{FF2B5EF4-FFF2-40B4-BE49-F238E27FC236}">
                <a16:creationId xmlns:a16="http://schemas.microsoft.com/office/drawing/2014/main" id="{3A58A718-E276-AE76-C4D9-5E2EAB879BC5}"/>
              </a:ext>
            </a:extLst>
          </p:cNvPr>
          <p:cNvSpPr txBox="1"/>
          <p:nvPr/>
        </p:nvSpPr>
        <p:spPr>
          <a:xfrm>
            <a:off x="5624943" y="5369674"/>
            <a:ext cx="656705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MX" dirty="0">
                <a:latin typeface="Bw Modelica" panose="00000600000000000000" pitchFamily="50" charset="0"/>
              </a:rPr>
              <a:t>La fidelidad trae excelencia y honra divina.</a:t>
            </a:r>
          </a:p>
        </p:txBody>
      </p:sp>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DE88F729-003C-480C-B2C6-A764B77E999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 grpId="0">
        <p:bldSub>
          <a:bldDgm bld="one"/>
        </p:bldSub>
      </p:bldGraphic>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E6D9614-FEB9-8A72-0545-E7F60FD9D624}"/>
              </a:ext>
            </a:extLst>
          </p:cNvPr>
          <p:cNvPicPr>
            <a:picLocks noChangeAspect="1"/>
          </p:cNvPicPr>
          <p:nvPr/>
        </p:nvPicPr>
        <p:blipFill>
          <a:blip r:embed="rId3"/>
          <a:srcRect l="9887"/>
          <a:stretch>
            <a:fillRect/>
          </a:stretch>
        </p:blipFill>
        <p:spPr>
          <a:xfrm>
            <a:off x="0" y="1517301"/>
            <a:ext cx="6096000" cy="4304362"/>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88323" y="13647"/>
            <a:ext cx="12015354" cy="1569660"/>
          </a:xfrm>
          <a:prstGeom prst="rect">
            <a:avLst/>
          </a:prstGeom>
          <a:noFill/>
        </p:spPr>
        <p:txBody>
          <a:bodyPr wrap="square">
            <a:spAutoFit/>
          </a:bodyPr>
          <a:lstStyle/>
          <a:p>
            <a:pPr lvl="0">
              <a:tabLst>
                <a:tab pos="1435100" algn="l"/>
                <a:tab pos="3771900" algn="l"/>
              </a:tabLst>
            </a:pPr>
            <a:r>
              <a:rPr lang="es-MX" sz="3200" b="1" dirty="0">
                <a:ln w="0"/>
                <a:effectLst>
                  <a:glow rad="63500">
                    <a:schemeClr val="bg1">
                      <a:alpha val="40000"/>
                    </a:schemeClr>
                  </a:glow>
                </a:effectLst>
                <a:latin typeface="Noto Sans ExtBd" panose="020B0902040504020204"/>
                <a:ea typeface="Noto Sans ExtBd" panose="020B0902040504020204" pitchFamily="34"/>
                <a:cs typeface="Noto Sans ExtBd" panose="020B0902040504020204" pitchFamily="34"/>
              </a:rPr>
              <a:t>Bajo amenaza de muerte, ¿cómo fueron los Hebreos probados en cuanto a su fidelidad al segundo mandamiento?</a:t>
            </a: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Prueba de fuego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7" name="Diagrama 6">
            <a:extLst>
              <a:ext uri="{FF2B5EF4-FFF2-40B4-BE49-F238E27FC236}">
                <a16:creationId xmlns:a16="http://schemas.microsoft.com/office/drawing/2014/main" id="{F5441E09-6B66-9D0D-841F-442F44B48A17}"/>
              </a:ext>
            </a:extLst>
          </p:cNvPr>
          <p:cNvGraphicFramePr/>
          <p:nvPr>
            <p:extLst>
              <p:ext uri="{D42A27DB-BD31-4B8C-83A1-F6EECF244321}">
                <p14:modId xmlns:p14="http://schemas.microsoft.com/office/powerpoint/2010/main" val="2834642362"/>
              </p:ext>
            </p:extLst>
          </p:nvPr>
        </p:nvGraphicFramePr>
        <p:xfrm>
          <a:off x="6299201" y="1239613"/>
          <a:ext cx="5802601" cy="43787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uadroTexto 9">
            <a:extLst>
              <a:ext uri="{FF2B5EF4-FFF2-40B4-BE49-F238E27FC236}">
                <a16:creationId xmlns:a16="http://schemas.microsoft.com/office/drawing/2014/main" id="{160E1C5B-ACA1-0A2A-0FA0-C95890D42E5C}"/>
              </a:ext>
            </a:extLst>
          </p:cNvPr>
          <p:cNvSpPr txBox="1"/>
          <p:nvPr/>
        </p:nvSpPr>
        <p:spPr>
          <a:xfrm>
            <a:off x="0" y="1517301"/>
            <a:ext cx="6096000"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MX" dirty="0">
                <a:latin typeface="Bw Modelica" panose="00000600000000000000" pitchFamily="50" charset="0"/>
              </a:rPr>
              <a:t>Los tres jóvenes dieron testimonio de que la obediencia absoluta a Jehová es más valiosa que la vida misma.</a:t>
            </a: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DE88F729-003C-480C-B2C6-A764B77E999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F3EB6A2F-AFE2-C74C-4D8E-92A6217BE062}"/>
              </a:ext>
            </a:extLst>
          </p:cNvPr>
          <p:cNvPicPr>
            <a:picLocks noChangeAspect="1"/>
          </p:cNvPicPr>
          <p:nvPr/>
        </p:nvPicPr>
        <p:blipFill>
          <a:blip r:embed="rId3"/>
          <a:stretch>
            <a:fillRect/>
          </a:stretch>
        </p:blipFill>
        <p:spPr>
          <a:xfrm>
            <a:off x="0" y="0"/>
            <a:ext cx="4572000" cy="685800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4582130" y="61345"/>
            <a:ext cx="7599740" cy="1077218"/>
          </a:xfrm>
          <a:prstGeom prst="rect">
            <a:avLst/>
          </a:prstGeom>
          <a:noFill/>
        </p:spPr>
        <p:txBody>
          <a:bodyPr wrap="square">
            <a:spAutoFit/>
          </a:bodyPr>
          <a:lstStyle/>
          <a:p>
            <a:pPr lvl="0">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¿Cómo pudieron mantener su fe y obediencia?</a:t>
            </a: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Prueba de fuego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9" name="Diagrama 18">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4212601665"/>
              </p:ext>
            </p:extLst>
          </p:nvPr>
        </p:nvGraphicFramePr>
        <p:xfrm>
          <a:off x="4891472" y="1451041"/>
          <a:ext cx="7006599" cy="38589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0" name="Bocadillo: rectángulo 19">
            <a:extLst>
              <a:ext uri="{FF2B5EF4-FFF2-40B4-BE49-F238E27FC236}">
                <a16:creationId xmlns:a16="http://schemas.microsoft.com/office/drawing/2014/main" id="{EEE8D49B-9DF8-42DF-20D2-C02A01D5A345}"/>
              </a:ext>
            </a:extLst>
          </p:cNvPr>
          <p:cNvSpPr/>
          <p:nvPr/>
        </p:nvSpPr>
        <p:spPr>
          <a:xfrm>
            <a:off x="2031999" y="147782"/>
            <a:ext cx="2475345" cy="766617"/>
          </a:xfrm>
          <a:prstGeom prst="wedgeRectCallout">
            <a:avLst>
              <a:gd name="adj1" fmla="val 23755"/>
              <a:gd name="adj2" fmla="val 8659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b="1" dirty="0">
                <a:solidFill>
                  <a:schemeClr val="tx1"/>
                </a:solidFill>
                <a:latin typeface="Bw Modelica" panose="00000600000000000000" pitchFamily="50" charset="0"/>
              </a:rPr>
              <a:t>1. </a:t>
            </a:r>
            <a:r>
              <a:rPr lang="es-MX" sz="1000" dirty="0">
                <a:solidFill>
                  <a:schemeClr val="tx1"/>
                </a:solidFill>
                <a:latin typeface="Bw Modelica" panose="00000600000000000000" pitchFamily="50" charset="0"/>
              </a:rPr>
              <a:t>Ahora, ¿estáis dispuestos a postrarse y adorar la estatua que he hecho? Porque si no lo hacéis seréis echados a un horno de fuego ardiendo ¿y qué dios los librará?</a:t>
            </a:r>
          </a:p>
        </p:txBody>
      </p:sp>
      <p:sp>
        <p:nvSpPr>
          <p:cNvPr id="21" name="Bocadillo: rectángulo 20">
            <a:extLst>
              <a:ext uri="{FF2B5EF4-FFF2-40B4-BE49-F238E27FC236}">
                <a16:creationId xmlns:a16="http://schemas.microsoft.com/office/drawing/2014/main" id="{D4813557-6E3E-C486-2248-57526218D0FC}"/>
              </a:ext>
            </a:extLst>
          </p:cNvPr>
          <p:cNvSpPr/>
          <p:nvPr/>
        </p:nvSpPr>
        <p:spPr>
          <a:xfrm>
            <a:off x="161636" y="2680493"/>
            <a:ext cx="2475345" cy="663071"/>
          </a:xfrm>
          <a:prstGeom prst="wedgeRectCallout">
            <a:avLst>
              <a:gd name="adj1" fmla="val 5099"/>
              <a:gd name="adj2" fmla="val -8093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b="1" dirty="0">
                <a:solidFill>
                  <a:schemeClr val="tx1"/>
                </a:solidFill>
                <a:latin typeface="Bw Modelica" panose="00000600000000000000" pitchFamily="50" charset="0"/>
              </a:rPr>
              <a:t>2. </a:t>
            </a:r>
            <a:r>
              <a:rPr lang="es-MX" sz="1000" dirty="0">
                <a:solidFill>
                  <a:schemeClr val="tx1"/>
                </a:solidFill>
                <a:latin typeface="Bw Modelica" panose="00000600000000000000" pitchFamily="50" charset="0"/>
              </a:rPr>
              <a:t>He aquí nuestro Dios a quien servimos puede librarnos del horno de fuego ardiendo; y sino, sepas, oh rey, que no serviremos a tus dioses…</a:t>
            </a: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graphicEl>
                                              <a:dgm id="{600725F7-C10E-4F55-ADE7-5FD1A7625C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graphicEl>
                                              <a:dgm id="{6BC8B5A8-B0AD-44EF-966C-82EEF7D2AFD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graphicEl>
                                              <a:dgm id="{C16FA311-1A6B-41BD-8920-954F5966D096}"/>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graphicEl>
                                              <a:dgm id="{CB7F3DD4-B914-485B-8D73-F737E38B94BB}"/>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9" grpId="0">
        <p:bldSub>
          <a:bldDgm bld="one"/>
        </p:bldSub>
      </p:bldGraphic>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808599A-1826-FBAC-351B-869AC165D067}"/>
              </a:ext>
            </a:extLst>
          </p:cNvPr>
          <p:cNvPicPr>
            <a:picLocks noChangeAspect="1"/>
          </p:cNvPicPr>
          <p:nvPr/>
        </p:nvPicPr>
        <p:blipFill>
          <a:blip r:embed="rId3"/>
          <a:srcRect l="9919" r="6212"/>
          <a:stretch>
            <a:fillRect/>
          </a:stretch>
        </p:blipFill>
        <p:spPr>
          <a:xfrm>
            <a:off x="5458691" y="1077218"/>
            <a:ext cx="6733309" cy="4817068"/>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5740401" y="0"/>
            <a:ext cx="6390977" cy="1077218"/>
          </a:xfrm>
          <a:prstGeom prst="rect">
            <a:avLst/>
          </a:prstGeom>
          <a:noFill/>
        </p:spPr>
        <p:txBody>
          <a:bodyPr wrap="square">
            <a:spAutoFit/>
          </a:bodyPr>
          <a:lstStyle/>
          <a:p>
            <a:pPr lvl="0" algn="r">
              <a:tabLst>
                <a:tab pos="1435100" algn="l"/>
                <a:tab pos="3771900" algn="l"/>
              </a:tabLst>
            </a:pPr>
            <a:r>
              <a:rPr lang="es-MX" sz="3200" dirty="0">
                <a:ln w="0"/>
                <a:latin typeface="Noto Sans ExtBd" panose="020B0902040504020204"/>
              </a:rPr>
              <a:t>¿Cómo fue glorificado Dios en su liberación?</a:t>
            </a:r>
            <a:endParaRPr lang="es-ES" sz="3200" dirty="0">
              <a:ln w="0"/>
              <a:latin typeface="Noto Sans ExtBd" panose="020B090204050402020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Prueba de fuego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366947842"/>
              </p:ext>
            </p:extLst>
          </p:nvPr>
        </p:nvGraphicFramePr>
        <p:xfrm>
          <a:off x="210303" y="262648"/>
          <a:ext cx="5107533" cy="53673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7AD8CF7C-AF5B-F9C5-A203-430DA7E6C319}"/>
              </a:ext>
            </a:extLst>
          </p:cNvPr>
          <p:cNvSpPr txBox="1"/>
          <p:nvPr/>
        </p:nvSpPr>
        <p:spPr>
          <a:xfrm>
            <a:off x="5458690" y="5109326"/>
            <a:ext cx="6733309"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MX" dirty="0">
                <a:latin typeface="Bw Modelica" panose="00000600000000000000" pitchFamily="50" charset="0"/>
              </a:rPr>
              <a:t>En la presencia del Dios viviente, los hombres temieron y temblaron.</a:t>
            </a: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4406F9E-8032-48B2-A5A9-66A0B019D8A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9FA3F76D-F8BE-755F-1B87-5D6C60BB2532}"/>
              </a:ext>
            </a:extLst>
          </p:cNvPr>
          <p:cNvPicPr>
            <a:picLocks noChangeAspect="1"/>
          </p:cNvPicPr>
          <p:nvPr/>
        </p:nvPicPr>
        <p:blipFill>
          <a:blip r:embed="rId3"/>
          <a:srcRect r="60242"/>
          <a:stretch>
            <a:fillRect/>
          </a:stretch>
        </p:blipFill>
        <p:spPr>
          <a:xfrm>
            <a:off x="0" y="0"/>
            <a:ext cx="4544291" cy="571500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0" y="0"/>
            <a:ext cx="4544291" cy="1077218"/>
          </a:xfrm>
          <a:prstGeom prst="rect">
            <a:avLst/>
          </a:prstGeom>
          <a:noFill/>
        </p:spPr>
        <p:txBody>
          <a:bodyPr wrap="square">
            <a:spAutoFit/>
          </a:bodyPr>
          <a:lstStyle/>
          <a:p>
            <a:pP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¿Cómo habló Dios al rey Nabucodonosor?</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Orgullo y humildad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5" name="Diagrama 14">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1251607168"/>
              </p:ext>
            </p:extLst>
          </p:nvPr>
        </p:nvGraphicFramePr>
        <p:xfrm>
          <a:off x="4331854" y="114503"/>
          <a:ext cx="7730121" cy="55888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5"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14" name="Imagen 13">
            <a:extLst>
              <a:ext uri="{FF2B5EF4-FFF2-40B4-BE49-F238E27FC236}">
                <a16:creationId xmlns:a16="http://schemas.microsoft.com/office/drawing/2014/main" id="{CD83AA31-E0DB-2CD7-C445-3DD0F756E850}"/>
              </a:ext>
            </a:extLst>
          </p:cNvPr>
          <p:cNvPicPr>
            <a:picLocks noChangeAspect="1"/>
          </p:cNvPicPr>
          <p:nvPr/>
        </p:nvPicPr>
        <p:blipFill>
          <a:blip r:embed="rId3"/>
          <a:stretch>
            <a:fillRect/>
          </a:stretch>
        </p:blipFill>
        <p:spPr>
          <a:xfrm>
            <a:off x="6734175" y="2104573"/>
            <a:ext cx="5457824" cy="3737449"/>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6399267" y="42470"/>
            <a:ext cx="5801970" cy="2062103"/>
          </a:xfrm>
          <a:prstGeom prst="rect">
            <a:avLst/>
          </a:prstGeom>
          <a:noFill/>
        </p:spPr>
        <p:txBody>
          <a:bodyPr wrap="square">
            <a:spAutoFit/>
          </a:bodyPr>
          <a:lstStyle/>
          <a:p>
            <a:pPr algn="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Cuando finalmente se llamó a Daniel para interpretar el sueño, ¿qué le aconsejó al rey? </a:t>
            </a: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Orgullo y humildad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5" name="Diagrama 14">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426939226"/>
              </p:ext>
            </p:extLst>
          </p:nvPr>
        </p:nvGraphicFramePr>
        <p:xfrm>
          <a:off x="120591" y="175780"/>
          <a:ext cx="6446130" cy="54834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8FDCF739-CD3E-93BA-CA2B-6737DD4E87E2}"/>
              </a:ext>
            </a:extLst>
          </p:cNvPr>
          <p:cNvPicPr>
            <a:picLocks noChangeAspect="1"/>
          </p:cNvPicPr>
          <p:nvPr/>
        </p:nvPicPr>
        <p:blipFill>
          <a:blip r:embed="rId3"/>
          <a:srcRect r="10818"/>
          <a:stretch>
            <a:fillRect/>
          </a:stretch>
        </p:blipFill>
        <p:spPr>
          <a:xfrm>
            <a:off x="0" y="1599108"/>
            <a:ext cx="5652655" cy="4225551"/>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93519" y="42470"/>
            <a:ext cx="11968457" cy="1569660"/>
          </a:xfrm>
          <a:prstGeom prst="rect">
            <a:avLst/>
          </a:prstGeom>
          <a:noFill/>
        </p:spPr>
        <p:txBody>
          <a:bodyPr wrap="square">
            <a:spAutoFit/>
          </a:bodyPr>
          <a:lstStyle/>
          <a:p>
            <a:pP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Obligado a aprender mediante una experiencia dura y humillante, ¿cómo fue movido el rey a glorificar a Dios por el ministerio de Daniel?</a:t>
            </a: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Orgullo y humildad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4" name="Diagrama 13">
            <a:extLst>
              <a:ext uri="{FF2B5EF4-FFF2-40B4-BE49-F238E27FC236}">
                <a16:creationId xmlns:a16="http://schemas.microsoft.com/office/drawing/2014/main" id="{F46B922A-08EF-9EED-BD8E-1479CDFCDB3F}"/>
              </a:ext>
            </a:extLst>
          </p:cNvPr>
          <p:cNvGraphicFramePr/>
          <p:nvPr>
            <p:extLst>
              <p:ext uri="{D42A27DB-BD31-4B8C-83A1-F6EECF244321}">
                <p14:modId xmlns:p14="http://schemas.microsoft.com/office/powerpoint/2010/main" val="1315435781"/>
              </p:ext>
            </p:extLst>
          </p:nvPr>
        </p:nvGraphicFramePr>
        <p:xfrm>
          <a:off x="5551055" y="1302797"/>
          <a:ext cx="6492585" cy="43383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DC7AD32F-C7C4-0ED9-7468-37082E8579C5}"/>
              </a:ext>
            </a:extLst>
          </p:cNvPr>
          <p:cNvPicPr>
            <a:picLocks noChangeAspect="1"/>
          </p:cNvPicPr>
          <p:nvPr/>
        </p:nvPicPr>
        <p:blipFill>
          <a:blip r:embed="rId3"/>
          <a:srcRect l="5505" r="5994"/>
          <a:stretch>
            <a:fillRect/>
          </a:stretch>
        </p:blipFill>
        <p:spPr>
          <a:xfrm>
            <a:off x="7090638" y="0"/>
            <a:ext cx="5108115" cy="5771824"/>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43706" y="0"/>
            <a:ext cx="6982967" cy="1569660"/>
          </a:xfrm>
          <a:prstGeom prst="rect">
            <a:avLst/>
          </a:prstGeom>
          <a:noFill/>
        </p:spPr>
        <p:txBody>
          <a:bodyPr wrap="square">
            <a:spAutoFit/>
          </a:bodyPr>
          <a:lstStyle/>
          <a:p>
            <a:pPr>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¿Qué evento dramático detuvo a </a:t>
            </a:r>
            <a:r>
              <a:rPr lang="es-MX" sz="3200" dirty="0" err="1">
                <a:latin typeface="Noto Sans ExtBd" panose="020B0902040504020204" pitchFamily="34"/>
                <a:ea typeface="Noto Sans ExtBd" panose="020B0902040504020204" pitchFamily="34"/>
                <a:cs typeface="Noto Sans ExtBd" panose="020B0902040504020204" pitchFamily="34"/>
              </a:rPr>
              <a:t>Belsasar</a:t>
            </a:r>
            <a:r>
              <a:rPr lang="es-MX" sz="3200" dirty="0">
                <a:latin typeface="Noto Sans ExtBd" panose="020B0902040504020204" pitchFamily="34"/>
                <a:ea typeface="Noto Sans ExtBd" panose="020B0902040504020204" pitchFamily="34"/>
                <a:cs typeface="Noto Sans ExtBd" panose="020B0902040504020204" pitchFamily="34"/>
              </a:rPr>
              <a:t> en su desafío blasfemo contra el Dios del cielo?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escritura en la pared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3" name="Diagrama 12">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426284173"/>
              </p:ext>
            </p:extLst>
          </p:nvPr>
        </p:nvGraphicFramePr>
        <p:xfrm>
          <a:off x="246328" y="1569660"/>
          <a:ext cx="6702633" cy="40663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355C027-48BA-B29C-E59D-2CE1985C2142}"/>
              </a:ext>
            </a:extLst>
          </p:cNvPr>
          <p:cNvPicPr>
            <a:picLocks noChangeAspect="1"/>
          </p:cNvPicPr>
          <p:nvPr/>
        </p:nvPicPr>
        <p:blipFill>
          <a:blip r:embed="rId3"/>
          <a:stretch>
            <a:fillRect/>
          </a:stretch>
        </p:blipFill>
        <p:spPr>
          <a:xfrm>
            <a:off x="0" y="0"/>
            <a:ext cx="5516217" cy="5807050"/>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814391" y="3641291"/>
            <a:ext cx="6312597" cy="2062103"/>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¿Cómo fue llamado Daniel una vez más para entregar el mensaje de Dios a un rey pagano?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escritura en la pared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1" name="Diagrama 10">
            <a:extLst>
              <a:ext uri="{FF2B5EF4-FFF2-40B4-BE49-F238E27FC236}">
                <a16:creationId xmlns:a16="http://schemas.microsoft.com/office/drawing/2014/main" id="{CE3925BF-3322-764F-5BB1-EAF83A2DA5CF}"/>
              </a:ext>
            </a:extLst>
          </p:cNvPr>
          <p:cNvGraphicFramePr/>
          <p:nvPr>
            <p:extLst>
              <p:ext uri="{D42A27DB-BD31-4B8C-83A1-F6EECF244321}">
                <p14:modId xmlns:p14="http://schemas.microsoft.com/office/powerpoint/2010/main" val="670000921"/>
              </p:ext>
            </p:extLst>
          </p:nvPr>
        </p:nvGraphicFramePr>
        <p:xfrm>
          <a:off x="5615609" y="114502"/>
          <a:ext cx="6446367" cy="35267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niel 5 - Wikipedia, la enciclopedia libre">
            <a:extLst>
              <a:ext uri="{FF2B5EF4-FFF2-40B4-BE49-F238E27FC236}">
                <a16:creationId xmlns:a16="http://schemas.microsoft.com/office/drawing/2014/main" id="{0A44E807-C383-2F7B-919E-A25D702388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72" r="11936"/>
          <a:stretch>
            <a:fillRect/>
          </a:stretch>
        </p:blipFill>
        <p:spPr bwMode="auto">
          <a:xfrm>
            <a:off x="5377070" y="0"/>
            <a:ext cx="6814930" cy="583204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546034" y="76704"/>
            <a:ext cx="6463225" cy="1569660"/>
          </a:xfrm>
          <a:prstGeom prst="rect">
            <a:avLst/>
          </a:prstGeom>
          <a:noFill/>
        </p:spPr>
        <p:txBody>
          <a:bodyPr wrap="square">
            <a:spAutoFit/>
          </a:bodyPr>
          <a:lstStyle/>
          <a:p>
            <a:pPr lvl="0">
              <a:tabLst>
                <a:tab pos="1435100" algn="l"/>
                <a:tab pos="3771900" algn="l"/>
              </a:tabLst>
            </a:pPr>
            <a:r>
              <a:rPr lang="es-MX" sz="3200" dirty="0">
                <a:solidFill>
                  <a:schemeClr val="bg1"/>
                </a:solidFill>
                <a:effectLst>
                  <a:outerShdw blurRad="38100" dist="38100" dir="2700000" algn="tl">
                    <a:srgbClr val="000000">
                      <a:alpha val="43137"/>
                    </a:srgbClr>
                  </a:outerShdw>
                </a:effectLst>
                <a:latin typeface="Noto Sans ExtBd" panose="020B0902040504020204" pitchFamily="34"/>
                <a:ea typeface="Noto Sans ExtBd" panose="020B0902040504020204" pitchFamily="34"/>
                <a:cs typeface="Noto Sans ExtBd" panose="020B0902040504020204" pitchFamily="34"/>
              </a:rPr>
              <a:t>¿Cómo se cumplió esa misma noche la interpretación de Daniel?</a:t>
            </a: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escritura en la pared</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5" name="Diagrama 4">
            <a:extLst>
              <a:ext uri="{FF2B5EF4-FFF2-40B4-BE49-F238E27FC236}">
                <a16:creationId xmlns:a16="http://schemas.microsoft.com/office/drawing/2014/main" id="{3048D816-2F32-86B7-4574-2F7BE8C140E9}"/>
              </a:ext>
            </a:extLst>
          </p:cNvPr>
          <p:cNvGraphicFramePr/>
          <p:nvPr>
            <p:extLst>
              <p:ext uri="{D42A27DB-BD31-4B8C-83A1-F6EECF244321}">
                <p14:modId xmlns:p14="http://schemas.microsoft.com/office/powerpoint/2010/main" val="642476330"/>
              </p:ext>
            </p:extLst>
          </p:nvPr>
        </p:nvGraphicFramePr>
        <p:xfrm>
          <a:off x="230327" y="127018"/>
          <a:ext cx="4896157" cy="53826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C5FDC17-827B-669F-15D6-94549F2E6046}"/>
              </a:ext>
            </a:extLst>
          </p:cNvPr>
          <p:cNvPicPr>
            <a:picLocks noChangeAspect="1"/>
          </p:cNvPicPr>
          <p:nvPr/>
        </p:nvPicPr>
        <p:blipFill>
          <a:blip r:embed="rId3"/>
          <a:stretch>
            <a:fillRect/>
          </a:stretch>
        </p:blipFill>
        <p:spPr>
          <a:xfrm>
            <a:off x="0" y="1175890"/>
            <a:ext cx="6987209" cy="4658139"/>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8" y="98672"/>
            <a:ext cx="6595517" cy="1077218"/>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¿Por qué la fidelidad a Dios de Daniel resultó en persecución?</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foso de los leones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358737"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9" name="Diagrama 8">
            <a:extLst>
              <a:ext uri="{FF2B5EF4-FFF2-40B4-BE49-F238E27FC236}">
                <a16:creationId xmlns:a16="http://schemas.microsoft.com/office/drawing/2014/main" id="{828711CA-DB59-814D-60DF-37786E58254E}"/>
              </a:ext>
            </a:extLst>
          </p:cNvPr>
          <p:cNvGraphicFramePr/>
          <p:nvPr>
            <p:extLst>
              <p:ext uri="{D42A27DB-BD31-4B8C-83A1-F6EECF244321}">
                <p14:modId xmlns:p14="http://schemas.microsoft.com/office/powerpoint/2010/main" val="3111527700"/>
              </p:ext>
            </p:extLst>
          </p:nvPr>
        </p:nvGraphicFramePr>
        <p:xfrm>
          <a:off x="7205870" y="151919"/>
          <a:ext cx="4856106" cy="549831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6E299A63-5F4F-9006-7468-AA7771F1AE9A}"/>
              </a:ext>
            </a:extLst>
          </p:cNvPr>
          <p:cNvPicPr>
            <a:picLocks noChangeAspect="1"/>
          </p:cNvPicPr>
          <p:nvPr/>
        </p:nvPicPr>
        <p:blipFill>
          <a:blip r:embed="rId3"/>
          <a:stretch>
            <a:fillRect/>
          </a:stretch>
        </p:blipFill>
        <p:spPr>
          <a:xfrm>
            <a:off x="4880112" y="0"/>
            <a:ext cx="7311887" cy="4563937"/>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989443" y="4563937"/>
            <a:ext cx="7202558" cy="1077218"/>
          </a:xfrm>
          <a:prstGeom prst="rect">
            <a:avLst/>
          </a:prstGeom>
          <a:noFill/>
        </p:spPr>
        <p:txBody>
          <a:bodyPr wrap="square">
            <a:spAutoFit/>
          </a:bodyPr>
          <a:lstStyle/>
          <a:p>
            <a:pPr lvl="0" algn="r">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¿Qué sucedió a causa de la negativa de Daniel a ceder?</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foso de los leones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5" name="Diagrama 4">
            <a:extLst>
              <a:ext uri="{FF2B5EF4-FFF2-40B4-BE49-F238E27FC236}">
                <a16:creationId xmlns:a16="http://schemas.microsoft.com/office/drawing/2014/main" id="{BA422EF4-8508-E871-B04E-142C8E57641B}"/>
              </a:ext>
            </a:extLst>
          </p:cNvPr>
          <p:cNvGraphicFramePr/>
          <p:nvPr>
            <p:extLst>
              <p:ext uri="{D42A27DB-BD31-4B8C-83A1-F6EECF244321}">
                <p14:modId xmlns:p14="http://schemas.microsoft.com/office/powerpoint/2010/main" val="35066916"/>
              </p:ext>
            </p:extLst>
          </p:nvPr>
        </p:nvGraphicFramePr>
        <p:xfrm>
          <a:off x="152701" y="184076"/>
          <a:ext cx="4621695" cy="545707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uadroTexto 9">
            <a:extLst>
              <a:ext uri="{FF2B5EF4-FFF2-40B4-BE49-F238E27FC236}">
                <a16:creationId xmlns:a16="http://schemas.microsoft.com/office/drawing/2014/main" id="{017C2141-279A-7D9E-AF98-42C3E7AE96DC}"/>
              </a:ext>
            </a:extLst>
          </p:cNvPr>
          <p:cNvSpPr txBox="1"/>
          <p:nvPr/>
        </p:nvSpPr>
        <p:spPr>
          <a:xfrm>
            <a:off x="4880110" y="3359304"/>
            <a:ext cx="2514601" cy="12003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dirty="0">
                <a:latin typeface="Bw Modelica" panose="00000600000000000000" pitchFamily="50" charset="0"/>
              </a:rPr>
              <a:t>La lealtad al “Rey de reyes” está por encima de cualquier decreto humano.</a:t>
            </a:r>
            <a:endParaRPr lang="es-EC" dirty="0">
              <a:latin typeface="Bw Modelica" panose="00000600000000000000" pitchFamily="50" charset="0"/>
            </a:endParaRPr>
          </a:p>
        </p:txBody>
      </p:sp>
    </p:spTree>
    <p:extLst>
      <p:ext uri="{BB962C8B-B14F-4D97-AF65-F5344CB8AC3E}">
        <p14:creationId xmlns:p14="http://schemas.microsoft.com/office/powerpoint/2010/main" val="10821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DE88F729-003C-480C-B2C6-A764B77E999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82026-A6B3-576A-A5F9-A0ACC7030324}"/>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245AF821-1B34-A791-5F9E-4A73375F10F2}"/>
              </a:ext>
            </a:extLst>
          </p:cNvPr>
          <p:cNvPicPr>
            <a:picLocks noChangeAspect="1"/>
          </p:cNvPicPr>
          <p:nvPr/>
        </p:nvPicPr>
        <p:blipFill>
          <a:blip r:embed="rId3"/>
          <a:stretch>
            <a:fillRect/>
          </a:stretch>
        </p:blipFill>
        <p:spPr>
          <a:xfrm>
            <a:off x="0" y="0"/>
            <a:ext cx="3810000" cy="5857875"/>
          </a:xfrm>
          <a:prstGeom prst="rect">
            <a:avLst/>
          </a:prstGeom>
        </p:spPr>
      </p:pic>
      <p:pic>
        <p:nvPicPr>
          <p:cNvPr id="4" name="Imagen 3">
            <a:extLst>
              <a:ext uri="{FF2B5EF4-FFF2-40B4-BE49-F238E27FC236}">
                <a16:creationId xmlns:a16="http://schemas.microsoft.com/office/drawing/2014/main" id="{B2EB6B7A-B2E6-D845-9BB2-15DFFFEF4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41A921D0-0B23-93C7-C594-5F972698092A}"/>
              </a:ext>
            </a:extLst>
          </p:cNvPr>
          <p:cNvSpPr txBox="1"/>
          <p:nvPr/>
        </p:nvSpPr>
        <p:spPr>
          <a:xfrm>
            <a:off x="3877367" y="0"/>
            <a:ext cx="8247265" cy="1077218"/>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¿Cómo fue glorificado Dios una vez más a través de Su siervo?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F1BFCA8A-90D0-F4E6-F92F-D14CE46AD7B2}"/>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0E2DFE82-E561-AF70-631D-511A08EFB854}"/>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2794DD56-41F1-115C-FF63-E3E3DBD0C3DE}"/>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foso de los leones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03FDA4D6-082E-3E2E-4F61-45050F5D4E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2CB8409E-E0A2-6373-694E-317228DD4EF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0D3D8FFC-17B5-2371-D70B-6A72B0155651}"/>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0" name="Diagrama 9">
            <a:extLst>
              <a:ext uri="{FF2B5EF4-FFF2-40B4-BE49-F238E27FC236}">
                <a16:creationId xmlns:a16="http://schemas.microsoft.com/office/drawing/2014/main" id="{D0F0E18C-E57F-BF52-797A-2A15B9908248}"/>
              </a:ext>
            </a:extLst>
          </p:cNvPr>
          <p:cNvGraphicFramePr/>
          <p:nvPr>
            <p:extLst>
              <p:ext uri="{D42A27DB-BD31-4B8C-83A1-F6EECF244321}">
                <p14:modId xmlns:p14="http://schemas.microsoft.com/office/powerpoint/2010/main" val="3211037793"/>
              </p:ext>
            </p:extLst>
          </p:nvPr>
        </p:nvGraphicFramePr>
        <p:xfrm>
          <a:off x="3877367" y="1370211"/>
          <a:ext cx="8171763" cy="40225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Bocadillo: rectángulo 10">
            <a:extLst>
              <a:ext uri="{FF2B5EF4-FFF2-40B4-BE49-F238E27FC236}">
                <a16:creationId xmlns:a16="http://schemas.microsoft.com/office/drawing/2014/main" id="{B349B7F7-F6CF-B5A6-6F04-1A8A67EB5208}"/>
              </a:ext>
            </a:extLst>
          </p:cNvPr>
          <p:cNvSpPr/>
          <p:nvPr/>
        </p:nvSpPr>
        <p:spPr>
          <a:xfrm>
            <a:off x="1455249" y="108026"/>
            <a:ext cx="2072863" cy="697044"/>
          </a:xfrm>
          <a:prstGeom prst="wedgeRectCallout">
            <a:avLst>
              <a:gd name="adj1" fmla="val -62553"/>
              <a:gd name="adj2" fmla="val -132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b="1" dirty="0">
                <a:solidFill>
                  <a:schemeClr val="tx1"/>
                </a:solidFill>
                <a:latin typeface="Bw Modelica" panose="00000600000000000000" pitchFamily="50" charset="0"/>
              </a:rPr>
              <a:t>1. </a:t>
            </a:r>
            <a:r>
              <a:rPr lang="es-ES" sz="1000" dirty="0">
                <a:solidFill>
                  <a:schemeClr val="tx1"/>
                </a:solidFill>
                <a:latin typeface="Bw Modelica" panose="00000600000000000000" pitchFamily="50" charset="0"/>
              </a:rPr>
              <a:t>Daniel, siervo del Dios viviente, el Dios tuyo, a quien tú continuamente sirves, ¿te ha podido librar de los leones?</a:t>
            </a:r>
            <a:endParaRPr lang="es-MX" sz="1000" dirty="0">
              <a:solidFill>
                <a:schemeClr val="tx1"/>
              </a:solidFill>
              <a:latin typeface="Bw Modelica" panose="00000600000000000000" pitchFamily="50" charset="0"/>
            </a:endParaRPr>
          </a:p>
        </p:txBody>
      </p:sp>
      <p:sp>
        <p:nvSpPr>
          <p:cNvPr id="12" name="Bocadillo: rectángulo 11">
            <a:extLst>
              <a:ext uri="{FF2B5EF4-FFF2-40B4-BE49-F238E27FC236}">
                <a16:creationId xmlns:a16="http://schemas.microsoft.com/office/drawing/2014/main" id="{1B6ADB8D-5A0D-5378-325C-7D92A4C3D669}"/>
              </a:ext>
            </a:extLst>
          </p:cNvPr>
          <p:cNvSpPr/>
          <p:nvPr/>
        </p:nvSpPr>
        <p:spPr>
          <a:xfrm>
            <a:off x="575228" y="4595375"/>
            <a:ext cx="2659544" cy="697044"/>
          </a:xfrm>
          <a:prstGeom prst="wedgeRectCallout">
            <a:avLst>
              <a:gd name="adj1" fmla="val -2011"/>
              <a:gd name="adj2" fmla="val -1187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000" b="1" dirty="0">
                <a:solidFill>
                  <a:schemeClr val="tx1"/>
                </a:solidFill>
                <a:latin typeface="Bw Modelica" panose="00000600000000000000" pitchFamily="50" charset="0"/>
              </a:rPr>
              <a:t>1. </a:t>
            </a:r>
            <a:r>
              <a:rPr lang="es-ES" sz="1000" dirty="0">
                <a:solidFill>
                  <a:schemeClr val="tx1"/>
                </a:solidFill>
                <a:latin typeface="Bw Modelica" panose="00000600000000000000" pitchFamily="50" charset="0"/>
              </a:rPr>
              <a:t>Mi Dios envió su ángel, el cual cerró la boca de los leones, para que no me hiciesen daño, porque ante él fui hallado inocente; y aun delante de ti…</a:t>
            </a:r>
            <a:endParaRPr lang="es-MX" sz="10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46143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37227" y="381783"/>
            <a:ext cx="2397103"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1900" dirty="0">
                <a:solidFill>
                  <a:schemeClr val="tx1"/>
                </a:solidFill>
                <a:latin typeface="Eras Demi ITC" panose="020B0805030504020804" pitchFamily="34" charset="0"/>
              </a:rPr>
              <a:t>Aun frente al decreto de muerte, Daniel no comprometió su comunión con Dios, demostrando que la fe no se negocia; así como Daniel, somos llamados a mantenernos firmes en nuestra vida de oración y obediencia, sin importar las circunstancias.</a:t>
            </a:r>
            <a:endParaRPr lang="es-EC" sz="19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21845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Jóvenes como Daniel y sus compañeros demostraron que la verdadera grandeza no está en la posición ni en el poder, sino en una vida de obediencia, fe y comunión constante con el Señor.</a:t>
            </a:r>
            <a:endParaRPr lang="es-MX" sz="2000" dirty="0">
              <a:solidFill>
                <a:schemeClr val="tx1"/>
              </a:solidFill>
              <a:latin typeface="Eras Demi ITC" panose="020B0805030504020804" pitchFamily="34" charset="0"/>
            </a:endParaRP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290983" y="381783"/>
            <a:ext cx="2466672"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experiencia de Sadrac, </a:t>
            </a:r>
            <a:r>
              <a:rPr lang="es-ES" sz="2000" dirty="0" err="1">
                <a:solidFill>
                  <a:schemeClr val="tx1"/>
                </a:solidFill>
                <a:latin typeface="Eras Demi ITC" panose="020B0805030504020804" pitchFamily="34" charset="0"/>
              </a:rPr>
              <a:t>Mesac</a:t>
            </a:r>
            <a:r>
              <a:rPr lang="es-ES" sz="2000" dirty="0">
                <a:solidFill>
                  <a:schemeClr val="tx1"/>
                </a:solidFill>
                <a:latin typeface="Eras Demi ITC" panose="020B0805030504020804" pitchFamily="34" charset="0"/>
              </a:rPr>
              <a:t> y Abed-</a:t>
            </a:r>
            <a:r>
              <a:rPr lang="es-ES" sz="2000" dirty="0" err="1">
                <a:solidFill>
                  <a:schemeClr val="tx1"/>
                </a:solidFill>
                <a:latin typeface="Eras Demi ITC" panose="020B0805030504020804" pitchFamily="34" charset="0"/>
              </a:rPr>
              <a:t>nego</a:t>
            </a:r>
            <a:r>
              <a:rPr lang="es-ES" sz="2000" dirty="0">
                <a:solidFill>
                  <a:schemeClr val="tx1"/>
                </a:solidFill>
                <a:latin typeface="Eras Demi ITC" panose="020B0805030504020804" pitchFamily="34" charset="0"/>
              </a:rPr>
              <a:t> muestra que la fidelidad no depende de las circunstancias ni de los resultados, sino de una convicción firme en el Dios que puede librar, pero que también merece obediencia aun si no lo hace.</a:t>
            </a:r>
            <a:endParaRPr lang="es-MX" sz="2000" dirty="0">
              <a:solidFill>
                <a:schemeClr val="tx1"/>
              </a:solidFill>
              <a:latin typeface="Eras Demi ITC" panose="020B0805030504020804" pitchFamily="34" charset="0"/>
            </a:endParaRP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99277" y="381783"/>
            <a:ext cx="2375032"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experiencia de Nabucodonosor nos enseña que el orgullo humano conduce a la caída, pero la humildad abre el camino a la restauración y al verdadero conocimiento de Dios, él lo aprendió con una dolorosa experiencia.</a:t>
            </a:r>
            <a:endParaRPr lang="es-MX"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22432" y="381783"/>
            <a:ext cx="246667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 pesar de conocer lo ocurrido con Nabucodonosor, </a:t>
            </a:r>
            <a:r>
              <a:rPr lang="es-ES" sz="2000" dirty="0" err="1">
                <a:solidFill>
                  <a:schemeClr val="tx1"/>
                </a:solidFill>
                <a:latin typeface="Eras Demi ITC" panose="020B0805030504020804" pitchFamily="34" charset="0"/>
              </a:rPr>
              <a:t>Belsasar</a:t>
            </a:r>
            <a:r>
              <a:rPr lang="es-ES" sz="2000" dirty="0">
                <a:solidFill>
                  <a:schemeClr val="tx1"/>
                </a:solidFill>
                <a:latin typeface="Eras Demi ITC" panose="020B0805030504020804" pitchFamily="34" charset="0"/>
              </a:rPr>
              <a:t> eligió el orgullo, la irreverencia y el placer, desafiando abiertamente al Dios del cielo; por su rebeldía, el juicio de Dios cayó sobre Él conforme a la advertencia dada por Daniel.</a:t>
            </a:r>
            <a:endParaRPr lang="es-MX"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850" y="2875587"/>
            <a:ext cx="6358318" cy="2677656"/>
          </a:xfrm>
          <a:prstGeom prst="rect">
            <a:avLst/>
          </a:prstGeom>
        </p:spPr>
        <p:txBody>
          <a:bodyPr wrap="square">
            <a:spAutoFit/>
          </a:bodyPr>
          <a:lstStyle/>
          <a:p>
            <a:pPr algn="ctr"/>
            <a:r>
              <a:rPr lang="es-ES" sz="2800" dirty="0">
                <a:solidFill>
                  <a:schemeClr val="accent4">
                    <a:lumMod val="75000"/>
                  </a:schemeClr>
                </a:solidFill>
                <a:latin typeface="Eras Demi ITC" panose="020B0805030504020804" pitchFamily="34" charset="0"/>
              </a:rPr>
              <a:t>¡Decido ser fiel a Dios en todo momento, obedecer sus mandamientos aunque enfrente pruebas, y confiar en que Él me ayudará y me usará para dar testimonio a otros!</a:t>
            </a:r>
            <a:endParaRPr lang="es-MX" sz="28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197931"/>
            <a:ext cx="6448123" cy="2677656"/>
          </a:xfrm>
          <a:prstGeom prst="rect">
            <a:avLst/>
          </a:prstGeom>
        </p:spPr>
        <p:txBody>
          <a:bodyPr wrap="square">
            <a:spAutoFit/>
          </a:bodyPr>
          <a:lstStyle/>
          <a:p>
            <a:pPr algn="ctr"/>
            <a:r>
              <a:rPr lang="es-ES" sz="2800" dirty="0">
                <a:solidFill>
                  <a:schemeClr val="accent2">
                    <a:lumMod val="75000"/>
                  </a:schemeClr>
                </a:solidFill>
                <a:latin typeface="Eras Bold ITC" panose="020B0907030504020204" pitchFamily="34" charset="0"/>
              </a:rPr>
              <a:t>Creo que Dios bendice y fortalece a los que son fieles, como Daniel y sus compañeros, y que Él tiene poder para proteger, humillar al orgulloso y glorificar su nombre delante de los reyes y naciones.</a:t>
            </a:r>
            <a:endParaRPr lang="es-MX" sz="28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1268702</TotalTime>
  <Words>2135</Words>
  <Application>Microsoft Office PowerPoint</Application>
  <PresentationFormat>Panorámica</PresentationFormat>
  <Paragraphs>162</Paragraphs>
  <Slides>24</Slides>
  <Notes>20</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24</vt:i4>
      </vt:variant>
    </vt:vector>
  </HeadingPairs>
  <TitlesOfParts>
    <vt:vector size="44"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Solórzano;Cesia Tomalá;Carlos Bazán</dc:creator>
  <cp:lastModifiedBy>user01</cp:lastModifiedBy>
  <cp:revision>9923</cp:revision>
  <dcterms:created xsi:type="dcterms:W3CDTF">2017-06-02T15:34:13Z</dcterms:created>
  <dcterms:modified xsi:type="dcterms:W3CDTF">2026-04-10T20:03:59Z</dcterms:modified>
</cp:coreProperties>
</file>