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395" r:id="rId2"/>
    <p:sldId id="256" r:id="rId3"/>
    <p:sldId id="340" r:id="rId4"/>
    <p:sldId id="544" r:id="rId5"/>
    <p:sldId id="392" r:id="rId6"/>
    <p:sldId id="274" r:id="rId7"/>
    <p:sldId id="551" r:id="rId8"/>
    <p:sldId id="557" r:id="rId9"/>
    <p:sldId id="571" r:id="rId10"/>
    <p:sldId id="550" r:id="rId11"/>
    <p:sldId id="558" r:id="rId12"/>
    <p:sldId id="538" r:id="rId13"/>
    <p:sldId id="573" r:id="rId14"/>
    <p:sldId id="565" r:id="rId15"/>
    <p:sldId id="572" r:id="rId16"/>
    <p:sldId id="566" r:id="rId17"/>
    <p:sldId id="567" r:id="rId18"/>
    <p:sldId id="568" r:id="rId19"/>
    <p:sldId id="569" r:id="rId20"/>
    <p:sldId id="570" r:id="rId21"/>
    <p:sldId id="574" r:id="rId22"/>
    <p:sldId id="276" r:id="rId23"/>
    <p:sldId id="265" r:id="rId24"/>
    <p:sldId id="393" r:id="rId25"/>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4" d="100"/>
          <a:sy n="74" d="100"/>
        </p:scale>
        <p:origin x="955"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La recibió en el primer año del rey </a:t>
          </a:r>
          <a:r>
            <a:rPr lang="es-ES" sz="2100" dirty="0" err="1">
              <a:latin typeface="Bw Modelica" panose="00000600000000000000" pitchFamily="50" charset="0"/>
            </a:rPr>
            <a:t>Belsasar</a:t>
          </a:r>
          <a:r>
            <a:rPr lang="es-ES" sz="2100" dirty="0">
              <a:latin typeface="Bw Modelica" panose="00000600000000000000" pitchFamily="50" charset="0"/>
            </a:rPr>
            <a:t>, antes de la caída de Babilonia; ante la visión, Daniel se turbó y buscó entender el significado, por tanto, se acercó a uno de los presentes en la visión para pedirle interpretación…</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C" sz="2100" dirty="0">
              <a:latin typeface="Bw Modelica" panose="00000600000000000000" pitchFamily="50" charset="0"/>
            </a:rPr>
            <a:t>…hoy somos llamados a perseverar en el estudio de la Palabra profética con sinceridad, reverencia y oración, aunque no la comprendamos de inmediato, pues el </a:t>
          </a:r>
          <a:r>
            <a:rPr lang="es-ES" sz="2100" dirty="0">
              <a:latin typeface="Bw Modelica" panose="00000600000000000000" pitchFamily="50" charset="0"/>
            </a:rPr>
            <a:t>Señor guiará nuestro entendimiento en el tiempo adecuado</a:t>
          </a:r>
          <a:r>
            <a:rPr lang="es-MX" sz="2100" dirty="0">
              <a:latin typeface="Bw Modelica" panose="00000600000000000000" pitchFamily="50" charset="0"/>
            </a:rPr>
            <a:t>.</a:t>
          </a: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322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B013F0-F86F-4888-9571-590403F4B649}"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s-EC"/>
        </a:p>
      </dgm:t>
    </dgm:pt>
    <dgm:pt modelId="{6CD739EC-7358-49EC-9A68-B726CB4619B8}">
      <dgm:prSet phldrT="[Texto]" custT="1"/>
      <dgm:spPr/>
      <dgm:t>
        <a:bodyPr/>
        <a:lstStyle/>
        <a:p>
          <a:r>
            <a:rPr lang="es-ES" sz="2200" dirty="0">
              <a:latin typeface="Bw Modelica" panose="00000600000000000000" pitchFamily="50" charset="0"/>
            </a:rPr>
            <a:t>Los elementos naturales de la visión representan simbólicamente la realidad de la humanidad…</a:t>
          </a:r>
          <a:endParaRPr lang="es-EC" sz="2200" dirty="0">
            <a:latin typeface="Bw Modelica" panose="00000600000000000000" pitchFamily="50" charset="0"/>
          </a:endParaRPr>
        </a:p>
      </dgm:t>
    </dgm:pt>
    <dgm:pt modelId="{B8B307AB-0359-45C3-872C-1C894686818D}" type="parTrans" cxnId="{DD30ABA5-5E9C-4588-BD31-A084A3F829E2}">
      <dgm:prSet/>
      <dgm:spPr/>
      <dgm:t>
        <a:bodyPr/>
        <a:lstStyle/>
        <a:p>
          <a:endParaRPr lang="es-EC" sz="2200">
            <a:latin typeface="Bw Modelica" panose="00000600000000000000" pitchFamily="50" charset="0"/>
          </a:endParaRPr>
        </a:p>
      </dgm:t>
    </dgm:pt>
    <dgm:pt modelId="{C809F0D0-95D1-4D1B-9C09-A95151ACFEFB}" type="sibTrans" cxnId="{DD30ABA5-5E9C-4588-BD31-A084A3F829E2}">
      <dgm:prSet custT="1"/>
      <dgm:spPr/>
      <dgm:t>
        <a:bodyPr/>
        <a:lstStyle/>
        <a:p>
          <a:endParaRPr lang="es-EC" sz="2200">
            <a:latin typeface="Bw Modelica" panose="00000600000000000000" pitchFamily="50" charset="0"/>
          </a:endParaRPr>
        </a:p>
      </dgm:t>
    </dgm:pt>
    <dgm:pt modelId="{02BE1A94-CF31-4B2E-B052-BC9CB91D4D24}">
      <dgm:prSet phldrT="[Texto]" phldr="0" custT="1"/>
      <dgm:spPr/>
      <dgm:t>
        <a:bodyPr/>
        <a:lstStyle/>
        <a:p>
          <a:r>
            <a:rPr lang="es-ES" sz="2200" dirty="0">
              <a:latin typeface="Bw Modelica" panose="00000600000000000000" pitchFamily="50" charset="0"/>
            </a:rPr>
            <a:t>…el mar simboliza pueblos y naciones, mientras que los vientos representan guerras, conflictos, y conmoción bajo el juicio divino…</a:t>
          </a:r>
          <a:endParaRPr lang="es-EC" sz="2200" dirty="0">
            <a:latin typeface="Bw Modelica" panose="00000600000000000000" pitchFamily="50" charset="0"/>
          </a:endParaRPr>
        </a:p>
      </dgm:t>
    </dgm:pt>
    <dgm:pt modelId="{35F1E2C5-BAF5-4F33-95B6-8C295F1388CF}" type="parTrans" cxnId="{3F8B95F0-2E96-4B97-B72C-04968B6121B0}">
      <dgm:prSet/>
      <dgm:spPr/>
      <dgm:t>
        <a:bodyPr/>
        <a:lstStyle/>
        <a:p>
          <a:endParaRPr lang="es-EC" sz="2200">
            <a:latin typeface="Bw Modelica" panose="00000600000000000000" pitchFamily="50" charset="0"/>
          </a:endParaRPr>
        </a:p>
      </dgm:t>
    </dgm:pt>
    <dgm:pt modelId="{33EE1DED-68F2-4EBE-A53B-8DE7558C0355}" type="sibTrans" cxnId="{3F8B95F0-2E96-4B97-B72C-04968B6121B0}">
      <dgm:prSet custT="1"/>
      <dgm:spPr/>
      <dgm:t>
        <a:bodyPr/>
        <a:lstStyle/>
        <a:p>
          <a:endParaRPr lang="es-EC" sz="2200">
            <a:latin typeface="Bw Modelica" panose="00000600000000000000" pitchFamily="50" charset="0"/>
          </a:endParaRPr>
        </a:p>
      </dgm:t>
    </dgm:pt>
    <dgm:pt modelId="{C40AC094-DD0D-40FC-B468-374E4745FF0F}">
      <dgm:prSet phldrT="[Texto]" phldr="0" custT="1"/>
      <dgm:spPr/>
      <dgm:t>
        <a:bodyPr/>
        <a:lstStyle/>
        <a:p>
          <a:r>
            <a:rPr lang="es-ES" sz="2200" dirty="0">
              <a:latin typeface="Bw Modelica" panose="00000600000000000000" pitchFamily="50" charset="0"/>
            </a:rPr>
            <a:t>…vemos que nada ocurre fuera del conocimiento y control de Dios, por tanto, debemos ser firmes en la fe, sabiendo que su propósito final se cumplirá.</a:t>
          </a:r>
          <a:endParaRPr lang="es-EC" sz="2200" dirty="0">
            <a:latin typeface="Bw Modelica" panose="00000600000000000000" pitchFamily="50" charset="0"/>
          </a:endParaRPr>
        </a:p>
      </dgm:t>
    </dgm:pt>
    <dgm:pt modelId="{0CBBC2C3-6E09-41A8-BED6-423B92F79813}" type="parTrans" cxnId="{B6AC2F82-C97B-438A-8E2D-4D544162F7A5}">
      <dgm:prSet/>
      <dgm:spPr/>
      <dgm:t>
        <a:bodyPr/>
        <a:lstStyle/>
        <a:p>
          <a:endParaRPr lang="es-EC" sz="2200">
            <a:latin typeface="Bw Modelica" panose="00000600000000000000" pitchFamily="50" charset="0"/>
          </a:endParaRPr>
        </a:p>
      </dgm:t>
    </dgm:pt>
    <dgm:pt modelId="{77B3203F-8B05-4C1A-9972-7E51967A1600}" type="sibTrans" cxnId="{B6AC2F82-C97B-438A-8E2D-4D544162F7A5}">
      <dgm:prSet/>
      <dgm:spPr/>
      <dgm:t>
        <a:bodyPr/>
        <a:lstStyle/>
        <a:p>
          <a:endParaRPr lang="es-EC" sz="2200">
            <a:latin typeface="Bw Modelica" panose="00000600000000000000" pitchFamily="50" charset="0"/>
          </a:endParaRPr>
        </a:p>
      </dgm:t>
    </dgm:pt>
    <dgm:pt modelId="{8D008CF3-028F-4A46-B637-331AAC3910E4}" type="pres">
      <dgm:prSet presAssocID="{E5B013F0-F86F-4888-9571-590403F4B649}" presName="Name0" presStyleCnt="0">
        <dgm:presLayoutVars>
          <dgm:dir/>
          <dgm:resizeHandles val="exact"/>
        </dgm:presLayoutVars>
      </dgm:prSet>
      <dgm:spPr/>
    </dgm:pt>
    <dgm:pt modelId="{D99F5285-8474-47D2-A438-07A2CC5BA1C0}" type="pres">
      <dgm:prSet presAssocID="{6CD739EC-7358-49EC-9A68-B726CB4619B8}" presName="node" presStyleLbl="node1" presStyleIdx="0" presStyleCnt="3">
        <dgm:presLayoutVars>
          <dgm:bulletEnabled val="1"/>
        </dgm:presLayoutVars>
      </dgm:prSet>
      <dgm:spPr/>
    </dgm:pt>
    <dgm:pt modelId="{AF1EAFAE-70B5-412F-ADD0-39F7F08BA3E1}" type="pres">
      <dgm:prSet presAssocID="{C809F0D0-95D1-4D1B-9C09-A95151ACFEFB}" presName="sibTrans" presStyleLbl="sibTrans2D1" presStyleIdx="0" presStyleCnt="2"/>
      <dgm:spPr/>
    </dgm:pt>
    <dgm:pt modelId="{4F903852-796E-4093-A87F-2743B28F69DD}" type="pres">
      <dgm:prSet presAssocID="{C809F0D0-95D1-4D1B-9C09-A95151ACFEFB}" presName="connectorText" presStyleLbl="sibTrans2D1" presStyleIdx="0" presStyleCnt="2"/>
      <dgm:spPr/>
    </dgm:pt>
    <dgm:pt modelId="{700CBE59-B2D7-4A25-93DA-5DC76F089CC9}" type="pres">
      <dgm:prSet presAssocID="{02BE1A94-CF31-4B2E-B052-BC9CB91D4D24}" presName="node" presStyleLbl="node1" presStyleIdx="1" presStyleCnt="3">
        <dgm:presLayoutVars>
          <dgm:bulletEnabled val="1"/>
        </dgm:presLayoutVars>
      </dgm:prSet>
      <dgm:spPr/>
    </dgm:pt>
    <dgm:pt modelId="{9EAD062A-2B9D-47DC-A11F-B1CD9BD4F794}" type="pres">
      <dgm:prSet presAssocID="{33EE1DED-68F2-4EBE-A53B-8DE7558C0355}" presName="sibTrans" presStyleLbl="sibTrans2D1" presStyleIdx="1" presStyleCnt="2"/>
      <dgm:spPr/>
    </dgm:pt>
    <dgm:pt modelId="{F42D68D3-2923-40E2-AE42-8599DCBFD668}" type="pres">
      <dgm:prSet presAssocID="{33EE1DED-68F2-4EBE-A53B-8DE7558C0355}" presName="connectorText" presStyleLbl="sibTrans2D1" presStyleIdx="1" presStyleCnt="2"/>
      <dgm:spPr/>
    </dgm:pt>
    <dgm:pt modelId="{B9012777-2EB3-4D0D-93C6-0D05A65BFF04}" type="pres">
      <dgm:prSet presAssocID="{C40AC094-DD0D-40FC-B468-374E4745FF0F}" presName="node" presStyleLbl="node1" presStyleIdx="2" presStyleCnt="3" custScaleX="118345">
        <dgm:presLayoutVars>
          <dgm:bulletEnabled val="1"/>
        </dgm:presLayoutVars>
      </dgm:prSet>
      <dgm:spPr/>
    </dgm:pt>
  </dgm:ptLst>
  <dgm:cxnLst>
    <dgm:cxn modelId="{44F40230-E034-4DC2-9FDF-794E196B870C}" type="presOf" srcId="{C809F0D0-95D1-4D1B-9C09-A95151ACFEFB}" destId="{AF1EAFAE-70B5-412F-ADD0-39F7F08BA3E1}" srcOrd="0" destOrd="0" presId="urn:microsoft.com/office/officeart/2005/8/layout/process1"/>
    <dgm:cxn modelId="{9D4EC436-D14F-4D5D-9EFA-EE9440CFF6D2}" type="presOf" srcId="{E5B013F0-F86F-4888-9571-590403F4B649}" destId="{8D008CF3-028F-4A46-B637-331AAC3910E4}" srcOrd="0" destOrd="0" presId="urn:microsoft.com/office/officeart/2005/8/layout/process1"/>
    <dgm:cxn modelId="{0C3D1062-80D3-4BB2-BCA5-3D176E1853DC}" type="presOf" srcId="{02BE1A94-CF31-4B2E-B052-BC9CB91D4D24}" destId="{700CBE59-B2D7-4A25-93DA-5DC76F089CC9}" srcOrd="0" destOrd="0" presId="urn:microsoft.com/office/officeart/2005/8/layout/process1"/>
    <dgm:cxn modelId="{9DEB7C76-C9C2-4E32-9913-E0C5758E8CD0}" type="presOf" srcId="{C40AC094-DD0D-40FC-B468-374E4745FF0F}" destId="{B9012777-2EB3-4D0D-93C6-0D05A65BFF04}" srcOrd="0" destOrd="0" presId="urn:microsoft.com/office/officeart/2005/8/layout/process1"/>
    <dgm:cxn modelId="{E4FA2857-9DEE-4752-B3FD-0DD80AB97258}" type="presOf" srcId="{C809F0D0-95D1-4D1B-9C09-A95151ACFEFB}" destId="{4F903852-796E-4093-A87F-2743B28F69DD}" srcOrd="1" destOrd="0" presId="urn:microsoft.com/office/officeart/2005/8/layout/process1"/>
    <dgm:cxn modelId="{B6AC2F82-C97B-438A-8E2D-4D544162F7A5}" srcId="{E5B013F0-F86F-4888-9571-590403F4B649}" destId="{C40AC094-DD0D-40FC-B468-374E4745FF0F}" srcOrd="2" destOrd="0" parTransId="{0CBBC2C3-6E09-41A8-BED6-423B92F79813}" sibTransId="{77B3203F-8B05-4C1A-9972-7E51967A1600}"/>
    <dgm:cxn modelId="{9DFDA78D-198E-4552-9672-A95EC43B9678}" type="presOf" srcId="{33EE1DED-68F2-4EBE-A53B-8DE7558C0355}" destId="{F42D68D3-2923-40E2-AE42-8599DCBFD668}" srcOrd="1" destOrd="0" presId="urn:microsoft.com/office/officeart/2005/8/layout/process1"/>
    <dgm:cxn modelId="{DD30ABA5-5E9C-4588-BD31-A084A3F829E2}" srcId="{E5B013F0-F86F-4888-9571-590403F4B649}" destId="{6CD739EC-7358-49EC-9A68-B726CB4619B8}" srcOrd="0" destOrd="0" parTransId="{B8B307AB-0359-45C3-872C-1C894686818D}" sibTransId="{C809F0D0-95D1-4D1B-9C09-A95151ACFEFB}"/>
    <dgm:cxn modelId="{1BD342B0-6DB5-412F-8FA5-4D8763AFB038}" type="presOf" srcId="{6CD739EC-7358-49EC-9A68-B726CB4619B8}" destId="{D99F5285-8474-47D2-A438-07A2CC5BA1C0}" srcOrd="0" destOrd="0" presId="urn:microsoft.com/office/officeart/2005/8/layout/process1"/>
    <dgm:cxn modelId="{5234C8D5-DC79-4318-8F0D-87A8827FA42A}" type="presOf" srcId="{33EE1DED-68F2-4EBE-A53B-8DE7558C0355}" destId="{9EAD062A-2B9D-47DC-A11F-B1CD9BD4F794}" srcOrd="0" destOrd="0" presId="urn:microsoft.com/office/officeart/2005/8/layout/process1"/>
    <dgm:cxn modelId="{3F8B95F0-2E96-4B97-B72C-04968B6121B0}" srcId="{E5B013F0-F86F-4888-9571-590403F4B649}" destId="{02BE1A94-CF31-4B2E-B052-BC9CB91D4D24}" srcOrd="1" destOrd="0" parTransId="{35F1E2C5-BAF5-4F33-95B6-8C295F1388CF}" sibTransId="{33EE1DED-68F2-4EBE-A53B-8DE7558C0355}"/>
    <dgm:cxn modelId="{5C238235-38B3-4B34-ABB3-2EE507E59A82}" type="presParOf" srcId="{8D008CF3-028F-4A46-B637-331AAC3910E4}" destId="{D99F5285-8474-47D2-A438-07A2CC5BA1C0}" srcOrd="0" destOrd="0" presId="urn:microsoft.com/office/officeart/2005/8/layout/process1"/>
    <dgm:cxn modelId="{434ED99F-E6AA-4F11-90EC-28692CD1042E}" type="presParOf" srcId="{8D008CF3-028F-4A46-B637-331AAC3910E4}" destId="{AF1EAFAE-70B5-412F-ADD0-39F7F08BA3E1}" srcOrd="1" destOrd="0" presId="urn:microsoft.com/office/officeart/2005/8/layout/process1"/>
    <dgm:cxn modelId="{0F667765-7690-49C6-ABFE-D3964E857D67}" type="presParOf" srcId="{AF1EAFAE-70B5-412F-ADD0-39F7F08BA3E1}" destId="{4F903852-796E-4093-A87F-2743B28F69DD}" srcOrd="0" destOrd="0" presId="urn:microsoft.com/office/officeart/2005/8/layout/process1"/>
    <dgm:cxn modelId="{2B1CCA60-EA70-48F8-AA03-6EFA6D99F16B}" type="presParOf" srcId="{8D008CF3-028F-4A46-B637-331AAC3910E4}" destId="{700CBE59-B2D7-4A25-93DA-5DC76F089CC9}" srcOrd="2" destOrd="0" presId="urn:microsoft.com/office/officeart/2005/8/layout/process1"/>
    <dgm:cxn modelId="{0770CB9C-3395-4DCE-A2B4-FA0D308893E4}" type="presParOf" srcId="{8D008CF3-028F-4A46-B637-331AAC3910E4}" destId="{9EAD062A-2B9D-47DC-A11F-B1CD9BD4F794}" srcOrd="3" destOrd="0" presId="urn:microsoft.com/office/officeart/2005/8/layout/process1"/>
    <dgm:cxn modelId="{9A6E1FB7-4EE9-4279-83AC-1A42B41F91F1}" type="presParOf" srcId="{9EAD062A-2B9D-47DC-A11F-B1CD9BD4F794}" destId="{F42D68D3-2923-40E2-AE42-8599DCBFD668}" srcOrd="0" destOrd="0" presId="urn:microsoft.com/office/officeart/2005/8/layout/process1"/>
    <dgm:cxn modelId="{C1B0243E-615B-4863-9660-49D7A04A6BC0}" type="presParOf" srcId="{8D008CF3-028F-4A46-B637-331AAC3910E4}" destId="{B9012777-2EB3-4D0D-93C6-0D05A65BFF04}"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Cuando Daniel buscó una comprensión más profunda, el ángel le reveló con claridad el significado de la visión, haciéndole entender que no se trataba de animales literales…</a:t>
          </a:r>
          <a:endParaRPr lang="es-MX"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…sino que los grandes reinos que han dominado la historia del mundo le fueron representados simbólicamente en forma de fieras.</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0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Este imperio se caracterizó por su poder y rapidez en la conquista y grandeza; sin embargo, a pesar de eso, este reino fue sometido por Dios debido a su orgullo y dependencia de la fuerza humana…</a:t>
          </a:r>
          <a:endParaRPr lang="es-MX"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MX" sz="2200" dirty="0">
              <a:latin typeface="Bw Modelica" panose="00000600000000000000" pitchFamily="50" charset="0"/>
            </a:rPr>
            <a:t>…l</a:t>
          </a:r>
          <a:r>
            <a:rPr lang="es-ES" sz="2200" dirty="0">
              <a:latin typeface="Bw Modelica" panose="00000600000000000000" pitchFamily="50" charset="0"/>
            </a:rPr>
            <a:t>a experiencia de Babilonia nos enseña que el éxito, la capacidad y la posición no deben llevarnos al orgullo ni a la autosuficiencia, porque todo lo que somos y logramos depende de Dios.</a:t>
          </a:r>
          <a:endParaRPr lang="es-MX"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7692" custLinFactNeighborX="-18042">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27692" custLinFactNeighborX="-18042">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Este imperio se caracterizó por su fuerza, su estructura desigual con predominio persa y su carácter conquistador sobre grandes reinos como: </a:t>
          </a:r>
          <a:r>
            <a:rPr lang="es-EC" sz="2200" dirty="0">
              <a:latin typeface="Bw Modelica" panose="00000600000000000000" pitchFamily="50" charset="0"/>
            </a:rPr>
            <a:t>Babilonia, Lidia y Egipto (tres costillas en su boca)</a:t>
          </a:r>
          <a:r>
            <a:rPr lang="es-ES" sz="2200" dirty="0">
              <a:latin typeface="Bw Modelica" panose="00000600000000000000" pitchFamily="50" charset="0"/>
            </a:rPr>
            <a:t>…</a:t>
          </a:r>
          <a:endParaRPr lang="es-MX"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a:t>
          </a:r>
          <a:r>
            <a:rPr lang="es-ES" sz="2200" dirty="0">
              <a:latin typeface="Bw Modelica" panose="00000600000000000000" pitchFamily="50" charset="0"/>
            </a:rPr>
            <a:t>sin embargo, aunque alcanzó gran poder, fue temporal por su rechazo a Dios, esto nos llama a buscar vivir conforme a la voluntad de Dios para permanecer firmes en medio de los cambios de la historia.</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Este imperio se caracterizó por su extraordinaria rapidez en la conquista y por su posterior división en cuatro partes; al igual que los otros no dependió continuamente de Dios, lo que lo condujo a su debilitamiento y caída…</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C" sz="2100" dirty="0">
              <a:latin typeface="Bw Modelica" panose="00000600000000000000" pitchFamily="50" charset="0"/>
            </a:rPr>
            <a:t>…</a:t>
          </a:r>
          <a:r>
            <a:rPr lang="es-ES" sz="2100" dirty="0">
              <a:latin typeface="Bw Modelica" panose="00000600000000000000" pitchFamily="50" charset="0"/>
            </a:rPr>
            <a:t>la experiencia de estos imperios nos enseña a no recurrir a Dios solo en momentos de crisis, sino a mantener una relación constante con Él, reconociendo que solo en Él hay sabiduría, dirección y firmeza</a:t>
          </a:r>
          <a:r>
            <a:rPr lang="es-MX" sz="2100" dirty="0">
              <a:latin typeface="Bw Modelica" panose="00000600000000000000" pitchFamily="50" charset="0"/>
            </a:rPr>
            <a:t>.</a:t>
          </a: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30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r"/>
          <a:r>
            <a:rPr lang="es-ES" sz="2200" dirty="0">
              <a:latin typeface="Bw Modelica" panose="00000600000000000000" pitchFamily="50" charset="0"/>
            </a:rPr>
            <a:t>Resulta difícil de describir en términos naturales porque no se asemeja a ningún animal conocido, es presentada como espantosa, terrible y en gran manera fuerte…</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r"/>
          <a:endParaRPr lang="es-EC"/>
        </a:p>
      </dgm:t>
    </dgm:pt>
    <dgm:pt modelId="{5A22EDB5-7A50-4513-A330-869B54527BF6}" type="sibTrans" cxnId="{1E70C8BA-34BA-4AAA-B514-A2F81077E86B}">
      <dgm:prSet/>
      <dgm:spPr/>
      <dgm:t>
        <a:bodyPr/>
        <a:lstStyle/>
        <a:p>
          <a:pPr algn="r"/>
          <a:endParaRPr lang="es-EC"/>
        </a:p>
      </dgm:t>
    </dgm:pt>
    <dgm:pt modelId="{9BFF9D80-2D0C-41CF-964B-E286A72FCC51}">
      <dgm:prSet phldrT="[Texto]" custT="1"/>
      <dgm:spPr/>
      <dgm:t>
        <a:bodyPr/>
        <a:lstStyle/>
        <a:p>
          <a:pPr algn="r"/>
          <a:r>
            <a:rPr lang="es-EC" sz="2200" dirty="0">
              <a:latin typeface="Bw Modelica" panose="00000600000000000000" pitchFamily="50" charset="0"/>
            </a:rPr>
            <a:t>…</a:t>
          </a:r>
          <a:r>
            <a:rPr lang="es-ES" sz="2200" dirty="0">
              <a:latin typeface="Bw Modelica" panose="00000600000000000000" pitchFamily="50" charset="0"/>
            </a:rPr>
            <a:t>tenía grandes dientes de hierro, que devoraba, desmenuzaba y hollaba lo que quedaba, lo que implica que su naturaleza era más brutal, destructiva y dominante</a:t>
          </a:r>
          <a:r>
            <a:rPr lang="es-MX" sz="2200" dirty="0">
              <a:latin typeface="Bw Modelica" panose="00000600000000000000" pitchFamily="50" charset="0"/>
            </a:rPr>
            <a:t>…</a:t>
          </a:r>
        </a:p>
      </dgm:t>
    </dgm:pt>
    <dgm:pt modelId="{759648A7-BE2A-489B-83BC-6624FC028F99}" type="parTrans" cxnId="{92C16516-7478-4223-A803-09168DBB8A8F}">
      <dgm:prSet/>
      <dgm:spPr/>
      <dgm:t>
        <a:bodyPr/>
        <a:lstStyle/>
        <a:p>
          <a:pPr algn="r"/>
          <a:endParaRPr lang="es-EC"/>
        </a:p>
      </dgm:t>
    </dgm:pt>
    <dgm:pt modelId="{3A8B0B8F-F69F-4E1B-B1DC-2CBAA71E93C6}" type="sibTrans" cxnId="{92C16516-7478-4223-A803-09168DBB8A8F}">
      <dgm:prSet/>
      <dgm:spPr/>
      <dgm:t>
        <a:bodyPr/>
        <a:lstStyle/>
        <a:p>
          <a:pPr algn="r"/>
          <a:endParaRPr lang="es-EC"/>
        </a:p>
      </dgm:t>
    </dgm:pt>
    <dgm:pt modelId="{A5451605-FFCB-4F3A-B27F-BFE1F12EEB9E}">
      <dgm:prSet phldrT="[Texto]" custT="1"/>
      <dgm:spPr/>
      <dgm:t>
        <a:bodyPr/>
        <a:lstStyle/>
        <a:p>
          <a:pPr algn="r"/>
          <a:r>
            <a:rPr lang="es-MX" sz="2200" dirty="0">
              <a:latin typeface="Bw Modelica" panose="00000600000000000000" pitchFamily="50" charset="0"/>
            </a:rPr>
            <a:t>…</a:t>
          </a:r>
          <a:r>
            <a:rPr lang="es-ES" sz="2200" dirty="0">
              <a:latin typeface="Bw Modelica" panose="00000600000000000000" pitchFamily="50" charset="0"/>
            </a:rPr>
            <a:t>vemos que mientras los sistemas del mundo se sostienen en la fuerza, el control y la imposición, el reino de Dios se basa en el amor, la verdad y libre albedrío</a:t>
          </a:r>
          <a:r>
            <a:rPr lang="es-MX" sz="2200" dirty="0">
              <a:latin typeface="Bw Modelica" panose="00000600000000000000" pitchFamily="50" charset="0"/>
            </a:rPr>
            <a:t>.</a:t>
          </a:r>
        </a:p>
      </dgm:t>
    </dgm:pt>
    <dgm:pt modelId="{B07448D3-FBA3-4B31-9D6F-CEE99F2E0724}" type="sibTrans" cxnId="{2005D028-4621-4076-A4DB-134833029C5E}">
      <dgm:prSet/>
      <dgm:spPr/>
      <dgm:t>
        <a:bodyPr/>
        <a:lstStyle/>
        <a:p>
          <a:pPr algn="r"/>
          <a:endParaRPr lang="es-EC"/>
        </a:p>
      </dgm:t>
    </dgm:pt>
    <dgm:pt modelId="{4B0A9E85-852F-49B5-B425-29B4EFBC39EE}" type="parTrans" cxnId="{2005D028-4621-4076-A4DB-134833029C5E}">
      <dgm:prSet/>
      <dgm:spPr/>
      <dgm:t>
        <a:bodyPr/>
        <a:lstStyle/>
        <a:p>
          <a:pPr algn="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501494" custScaleY="267271"/>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501494" custScaleY="267271"/>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501494" custScaleY="267271"/>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Entre los diez cuernos de la cuarta bestia se vio surgir un cuerno pequeño que derribó a tres cuernos, esta tenía ojos de hombre y boca que hablaba grandes cosas, este pequeño cuerno representa el papado, un poder político-religioso…</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…el papado, que se levantó entre las divisiones del Imperio Romano, consolidó su poder heredando la autoridad del antiguo imperio y dando inicio a un período profético de supremacía y persecución a los fieles hijos de Dios.</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Daniel quiso entender con mayor claridad la cuarta bestia, sus diez cuernos y el cuerno pequeño que surgía entre ellos…</a:t>
          </a:r>
          <a:endParaRPr lang="es-MX"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ES" sz="2200" dirty="0">
              <a:latin typeface="Bw Modelica" panose="00000600000000000000" pitchFamily="50" charset="0"/>
            </a:rPr>
            <a:t>…así como Daniel, somos llamados a profundizar en el estudio de la Palabra, especialmente en temas que son más relevantes para nuestro tiempo</a:t>
          </a:r>
          <a:r>
            <a:rPr lang="es-MX" sz="2200" dirty="0">
              <a:latin typeface="Bw Modelica" panose="00000600000000000000" pitchFamily="50" charset="0"/>
            </a:rPr>
            <a:t>.</a:t>
          </a: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Y="123099">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Y="123099">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El ángel explica que la cuarta bestia devorará toda la tierra, la hollará y la despedazará…</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enfatizando así su poder extraordinario, su dominio global y su carácter destructivo…</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es así cómo Roma ejerció control sobre las naciones y dejó una huella profunda en la historia mundial.</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334592" custScaleY="197653"/>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334592" custScaleY="197653"/>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334592" custScaleY="197653"/>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963744F-44FA-4AA7-B713-253116F74FF6}"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207E8EC-7452-44A5-B758-2AA6FB3B24BD}">
      <dgm:prSet phldrT="[Texto]" custT="1"/>
      <dgm:spPr/>
      <dgm:t>
        <a:bodyPr/>
        <a:lstStyle/>
        <a:p>
          <a:r>
            <a:rPr lang="es-ES" sz="2200" dirty="0">
              <a:latin typeface="Bw Modelica" panose="00000600000000000000" pitchFamily="50" charset="0"/>
            </a:rPr>
            <a:t>Se revela que después de la división del imperio romano, se levantaría otro diferente, y a tres reyes derribaría… </a:t>
          </a:r>
          <a:endParaRPr lang="es-EC" sz="2200" dirty="0">
            <a:latin typeface="Bw Modelica" panose="00000600000000000000" pitchFamily="50" charset="0"/>
          </a:endParaRPr>
        </a:p>
      </dgm:t>
    </dgm:pt>
    <dgm:pt modelId="{B41E1309-0BCD-4658-954B-C984A4A47EED}" type="parTrans" cxnId="{BDCBD7BF-496C-4698-AE2F-8EB677711691}">
      <dgm:prSet/>
      <dgm:spPr/>
      <dgm:t>
        <a:bodyPr/>
        <a:lstStyle/>
        <a:p>
          <a:endParaRPr lang="es-EC" sz="2200">
            <a:latin typeface="Bw Modelica" panose="00000600000000000000" pitchFamily="50" charset="0"/>
          </a:endParaRPr>
        </a:p>
      </dgm:t>
    </dgm:pt>
    <dgm:pt modelId="{F6E021B4-3A9E-48BE-AE47-E3DF044AD1E8}" type="sibTrans" cxnId="{BDCBD7BF-496C-4698-AE2F-8EB677711691}">
      <dgm:prSet/>
      <dgm:spPr/>
      <dgm:t>
        <a:bodyPr/>
        <a:lstStyle/>
        <a:p>
          <a:endParaRPr lang="es-EC" sz="2200">
            <a:latin typeface="Bw Modelica" panose="00000600000000000000" pitchFamily="50" charset="0"/>
          </a:endParaRPr>
        </a:p>
      </dgm:t>
    </dgm:pt>
    <dgm:pt modelId="{706CBA65-379F-4305-A415-0DD27115644E}">
      <dgm:prSet phldrT="[Texto]" custT="1"/>
      <dgm:spPr/>
      <dgm:t>
        <a:bodyPr/>
        <a:lstStyle/>
        <a:p>
          <a:r>
            <a:rPr lang="es-ES" sz="2200" dirty="0">
              <a:latin typeface="Bw Modelica" panose="00000600000000000000" pitchFamily="50" charset="0"/>
            </a:rPr>
            <a:t>…este poder, identificado como el papado, se consolidó como una gran autoridad religiosa (Iglesia Católica Romana)…</a:t>
          </a:r>
          <a:endParaRPr lang="es-EC" sz="2200" dirty="0">
            <a:latin typeface="Bw Modelica" panose="00000600000000000000" pitchFamily="50" charset="0"/>
          </a:endParaRPr>
        </a:p>
      </dgm:t>
    </dgm:pt>
    <dgm:pt modelId="{E7CDF2B7-8F21-458E-8C72-7B9CA4701C7A}" type="parTrans" cxnId="{629018BB-D0B8-4029-B810-66F4886DCD9B}">
      <dgm:prSet/>
      <dgm:spPr/>
      <dgm:t>
        <a:bodyPr/>
        <a:lstStyle/>
        <a:p>
          <a:endParaRPr lang="es-EC" sz="2200">
            <a:latin typeface="Bw Modelica" panose="00000600000000000000" pitchFamily="50" charset="0"/>
          </a:endParaRPr>
        </a:p>
      </dgm:t>
    </dgm:pt>
    <dgm:pt modelId="{64C92390-3A8E-4313-B6BF-37469A7D8226}" type="sibTrans" cxnId="{629018BB-D0B8-4029-B810-66F4886DCD9B}">
      <dgm:prSet/>
      <dgm:spPr/>
      <dgm:t>
        <a:bodyPr/>
        <a:lstStyle/>
        <a:p>
          <a:endParaRPr lang="es-EC" sz="2200">
            <a:latin typeface="Bw Modelica" panose="00000600000000000000" pitchFamily="50" charset="0"/>
          </a:endParaRPr>
        </a:p>
      </dgm:t>
    </dgm:pt>
    <dgm:pt modelId="{B62DE290-6D0B-405F-BBE5-1E08B84316AA}">
      <dgm:prSet phldrT="[Texto]" custT="1"/>
      <dgm:spPr/>
      <dgm:t>
        <a:bodyPr/>
        <a:lstStyle/>
        <a:p>
          <a:r>
            <a:rPr lang="es-ES" sz="2200" dirty="0">
              <a:latin typeface="Bw Modelica" panose="00000600000000000000" pitchFamily="50" charset="0"/>
            </a:rPr>
            <a:t>…que sostiene su dominio, manteniendo al pueblo ignorando la voluntad de Dios revelada en la Biblia.</a:t>
          </a:r>
          <a:endParaRPr lang="es-EC" sz="2200" dirty="0">
            <a:latin typeface="Bw Modelica" panose="00000600000000000000" pitchFamily="50" charset="0"/>
          </a:endParaRPr>
        </a:p>
      </dgm:t>
    </dgm:pt>
    <dgm:pt modelId="{2DAA03B9-1A05-4717-8791-86FFC2EA8F20}" type="parTrans" cxnId="{5D4A4EA5-B1ED-4D1A-AAAE-3D408B03E96C}">
      <dgm:prSet/>
      <dgm:spPr/>
      <dgm:t>
        <a:bodyPr/>
        <a:lstStyle/>
        <a:p>
          <a:endParaRPr lang="es-EC" sz="2200">
            <a:latin typeface="Bw Modelica" panose="00000600000000000000" pitchFamily="50" charset="0"/>
          </a:endParaRPr>
        </a:p>
      </dgm:t>
    </dgm:pt>
    <dgm:pt modelId="{C83DEC1C-D66A-4C81-BE7E-EF7D6BE475F8}" type="sibTrans" cxnId="{5D4A4EA5-B1ED-4D1A-AAAE-3D408B03E96C}">
      <dgm:prSet/>
      <dgm:spPr/>
      <dgm:t>
        <a:bodyPr/>
        <a:lstStyle/>
        <a:p>
          <a:endParaRPr lang="es-EC" sz="2200">
            <a:latin typeface="Bw Modelica" panose="00000600000000000000" pitchFamily="50" charset="0"/>
          </a:endParaRPr>
        </a:p>
      </dgm:t>
    </dgm:pt>
    <dgm:pt modelId="{BAE0AB2B-4781-4F89-AC39-42C4DD3C59C7}" type="pres">
      <dgm:prSet presAssocID="{2963744F-44FA-4AA7-B713-253116F74FF6}" presName="rootnode" presStyleCnt="0">
        <dgm:presLayoutVars>
          <dgm:chMax/>
          <dgm:chPref/>
          <dgm:dir/>
          <dgm:animLvl val="lvl"/>
        </dgm:presLayoutVars>
      </dgm:prSet>
      <dgm:spPr/>
    </dgm:pt>
    <dgm:pt modelId="{EF4EDBAA-C49E-486C-A3B7-BA4E6840C107}" type="pres">
      <dgm:prSet presAssocID="{2207E8EC-7452-44A5-B758-2AA6FB3B24BD}" presName="composite" presStyleCnt="0"/>
      <dgm:spPr/>
    </dgm:pt>
    <dgm:pt modelId="{A39DE870-C4A4-40CC-8FFA-A5E73319A85A}" type="pres">
      <dgm:prSet presAssocID="{2207E8EC-7452-44A5-B758-2AA6FB3B24BD}" presName="LShape" presStyleLbl="alignNode1" presStyleIdx="0" presStyleCnt="5"/>
      <dgm:spPr/>
    </dgm:pt>
    <dgm:pt modelId="{A5B0C125-D2BA-41B2-BD52-0BE82A9F0D78}" type="pres">
      <dgm:prSet presAssocID="{2207E8EC-7452-44A5-B758-2AA6FB3B24BD}" presName="ParentText" presStyleLbl="revTx" presStyleIdx="0" presStyleCnt="3" custScaleX="103910">
        <dgm:presLayoutVars>
          <dgm:chMax val="0"/>
          <dgm:chPref val="0"/>
          <dgm:bulletEnabled val="1"/>
        </dgm:presLayoutVars>
      </dgm:prSet>
      <dgm:spPr/>
    </dgm:pt>
    <dgm:pt modelId="{D30251BF-E146-4714-8ADD-AB9C49658E3F}" type="pres">
      <dgm:prSet presAssocID="{2207E8EC-7452-44A5-B758-2AA6FB3B24BD}" presName="Triangle" presStyleLbl="alignNode1" presStyleIdx="1" presStyleCnt="5"/>
      <dgm:spPr/>
    </dgm:pt>
    <dgm:pt modelId="{6B38C678-63AD-4449-A731-EF5D0F3481B3}" type="pres">
      <dgm:prSet presAssocID="{F6E021B4-3A9E-48BE-AE47-E3DF044AD1E8}" presName="sibTrans" presStyleCnt="0"/>
      <dgm:spPr/>
    </dgm:pt>
    <dgm:pt modelId="{F6FEB8E7-1A17-4E1D-A39D-77630E6823A0}" type="pres">
      <dgm:prSet presAssocID="{F6E021B4-3A9E-48BE-AE47-E3DF044AD1E8}" presName="space" presStyleCnt="0"/>
      <dgm:spPr/>
    </dgm:pt>
    <dgm:pt modelId="{0F124283-6FBD-4B15-A5D0-2760588B46EF}" type="pres">
      <dgm:prSet presAssocID="{706CBA65-379F-4305-A415-0DD27115644E}" presName="composite" presStyleCnt="0"/>
      <dgm:spPr/>
    </dgm:pt>
    <dgm:pt modelId="{3554C780-8C8B-4DE2-A31A-BEC7E1123812}" type="pres">
      <dgm:prSet presAssocID="{706CBA65-379F-4305-A415-0DD27115644E}" presName="LShape" presStyleLbl="alignNode1" presStyleIdx="2" presStyleCnt="5"/>
      <dgm:spPr/>
    </dgm:pt>
    <dgm:pt modelId="{080613E4-09C5-4975-840E-003BE5153AE2}" type="pres">
      <dgm:prSet presAssocID="{706CBA65-379F-4305-A415-0DD27115644E}" presName="ParentText" presStyleLbl="revTx" presStyleIdx="1" presStyleCnt="3" custScaleX="105445" custLinFactNeighborX="2723">
        <dgm:presLayoutVars>
          <dgm:chMax val="0"/>
          <dgm:chPref val="0"/>
          <dgm:bulletEnabled val="1"/>
        </dgm:presLayoutVars>
      </dgm:prSet>
      <dgm:spPr/>
    </dgm:pt>
    <dgm:pt modelId="{2A50227A-F735-4609-B3F5-8718DCE47F43}" type="pres">
      <dgm:prSet presAssocID="{706CBA65-379F-4305-A415-0DD27115644E}" presName="Triangle" presStyleLbl="alignNode1" presStyleIdx="3" presStyleCnt="5"/>
      <dgm:spPr/>
    </dgm:pt>
    <dgm:pt modelId="{72957495-B5BB-4511-BCF9-B6132B4E2F8D}" type="pres">
      <dgm:prSet presAssocID="{64C92390-3A8E-4313-B6BF-37469A7D8226}" presName="sibTrans" presStyleCnt="0"/>
      <dgm:spPr/>
    </dgm:pt>
    <dgm:pt modelId="{DFEEF5A4-0445-4204-A3EE-70E446274B7F}" type="pres">
      <dgm:prSet presAssocID="{64C92390-3A8E-4313-B6BF-37469A7D8226}" presName="space" presStyleCnt="0"/>
      <dgm:spPr/>
    </dgm:pt>
    <dgm:pt modelId="{C53372BE-4A5E-4E72-BEAB-6C427669CD43}" type="pres">
      <dgm:prSet presAssocID="{B62DE290-6D0B-405F-BBE5-1E08B84316AA}" presName="composite" presStyleCnt="0"/>
      <dgm:spPr/>
    </dgm:pt>
    <dgm:pt modelId="{CEA9EECC-FE79-4522-BF8E-F656B31E077E}" type="pres">
      <dgm:prSet presAssocID="{B62DE290-6D0B-405F-BBE5-1E08B84316AA}" presName="LShape" presStyleLbl="alignNode1" presStyleIdx="4" presStyleCnt="5"/>
      <dgm:spPr/>
    </dgm:pt>
    <dgm:pt modelId="{8E172645-912F-4F9E-8B38-E2258D43F631}" type="pres">
      <dgm:prSet presAssocID="{B62DE290-6D0B-405F-BBE5-1E08B84316AA}" presName="ParentText" presStyleLbl="revTx" presStyleIdx="2" presStyleCnt="3">
        <dgm:presLayoutVars>
          <dgm:chMax val="0"/>
          <dgm:chPref val="0"/>
          <dgm:bulletEnabled val="1"/>
        </dgm:presLayoutVars>
      </dgm:prSet>
      <dgm:spPr/>
    </dgm:pt>
  </dgm:ptLst>
  <dgm:cxnLst>
    <dgm:cxn modelId="{9F958C50-A7ED-4494-999C-73CD83AFC729}" type="presOf" srcId="{B62DE290-6D0B-405F-BBE5-1E08B84316AA}" destId="{8E172645-912F-4F9E-8B38-E2258D43F631}" srcOrd="0" destOrd="0" presId="urn:microsoft.com/office/officeart/2009/3/layout/StepUpProcess"/>
    <dgm:cxn modelId="{7A77DA73-AFF5-4353-9D7D-793F09656F0D}" type="presOf" srcId="{2963744F-44FA-4AA7-B713-253116F74FF6}" destId="{BAE0AB2B-4781-4F89-AC39-42C4DD3C59C7}" srcOrd="0" destOrd="0" presId="urn:microsoft.com/office/officeart/2009/3/layout/StepUpProcess"/>
    <dgm:cxn modelId="{96FCDD7D-40A8-45D3-B7FC-5200949FE95D}" type="presOf" srcId="{706CBA65-379F-4305-A415-0DD27115644E}" destId="{080613E4-09C5-4975-840E-003BE5153AE2}" srcOrd="0" destOrd="0" presId="urn:microsoft.com/office/officeart/2009/3/layout/StepUpProcess"/>
    <dgm:cxn modelId="{5D4A4EA5-B1ED-4D1A-AAAE-3D408B03E96C}" srcId="{2963744F-44FA-4AA7-B713-253116F74FF6}" destId="{B62DE290-6D0B-405F-BBE5-1E08B84316AA}" srcOrd="2" destOrd="0" parTransId="{2DAA03B9-1A05-4717-8791-86FFC2EA8F20}" sibTransId="{C83DEC1C-D66A-4C81-BE7E-EF7D6BE475F8}"/>
    <dgm:cxn modelId="{629018BB-D0B8-4029-B810-66F4886DCD9B}" srcId="{2963744F-44FA-4AA7-B713-253116F74FF6}" destId="{706CBA65-379F-4305-A415-0DD27115644E}" srcOrd="1" destOrd="0" parTransId="{E7CDF2B7-8F21-458E-8C72-7B9CA4701C7A}" sibTransId="{64C92390-3A8E-4313-B6BF-37469A7D8226}"/>
    <dgm:cxn modelId="{BDCBD7BF-496C-4698-AE2F-8EB677711691}" srcId="{2963744F-44FA-4AA7-B713-253116F74FF6}" destId="{2207E8EC-7452-44A5-B758-2AA6FB3B24BD}" srcOrd="0" destOrd="0" parTransId="{B41E1309-0BCD-4658-954B-C984A4A47EED}" sibTransId="{F6E021B4-3A9E-48BE-AE47-E3DF044AD1E8}"/>
    <dgm:cxn modelId="{045C18D8-CCE8-4F04-8ED1-3645245D5E0C}" type="presOf" srcId="{2207E8EC-7452-44A5-B758-2AA6FB3B24BD}" destId="{A5B0C125-D2BA-41B2-BD52-0BE82A9F0D78}" srcOrd="0" destOrd="0" presId="urn:microsoft.com/office/officeart/2009/3/layout/StepUpProcess"/>
    <dgm:cxn modelId="{EE7ACEB4-D741-4B25-B0CE-7CE9F2C7EF71}" type="presParOf" srcId="{BAE0AB2B-4781-4F89-AC39-42C4DD3C59C7}" destId="{EF4EDBAA-C49E-486C-A3B7-BA4E6840C107}" srcOrd="0" destOrd="0" presId="urn:microsoft.com/office/officeart/2009/3/layout/StepUpProcess"/>
    <dgm:cxn modelId="{3EA85741-B78F-4A92-B828-981CC1027658}" type="presParOf" srcId="{EF4EDBAA-C49E-486C-A3B7-BA4E6840C107}" destId="{A39DE870-C4A4-40CC-8FFA-A5E73319A85A}" srcOrd="0" destOrd="0" presId="urn:microsoft.com/office/officeart/2009/3/layout/StepUpProcess"/>
    <dgm:cxn modelId="{8A25954E-B3B7-40ED-9D05-C598CE771454}" type="presParOf" srcId="{EF4EDBAA-C49E-486C-A3B7-BA4E6840C107}" destId="{A5B0C125-D2BA-41B2-BD52-0BE82A9F0D78}" srcOrd="1" destOrd="0" presId="urn:microsoft.com/office/officeart/2009/3/layout/StepUpProcess"/>
    <dgm:cxn modelId="{36D56AE8-D7E6-47AB-A782-8764B95A004B}" type="presParOf" srcId="{EF4EDBAA-C49E-486C-A3B7-BA4E6840C107}" destId="{D30251BF-E146-4714-8ADD-AB9C49658E3F}" srcOrd="2" destOrd="0" presId="urn:microsoft.com/office/officeart/2009/3/layout/StepUpProcess"/>
    <dgm:cxn modelId="{772D32A3-1FB3-4B86-9C47-D0008A018363}" type="presParOf" srcId="{BAE0AB2B-4781-4F89-AC39-42C4DD3C59C7}" destId="{6B38C678-63AD-4449-A731-EF5D0F3481B3}" srcOrd="1" destOrd="0" presId="urn:microsoft.com/office/officeart/2009/3/layout/StepUpProcess"/>
    <dgm:cxn modelId="{033A43BD-F0BA-4571-AAD1-A3167DF93779}" type="presParOf" srcId="{6B38C678-63AD-4449-A731-EF5D0F3481B3}" destId="{F6FEB8E7-1A17-4E1D-A39D-77630E6823A0}" srcOrd="0" destOrd="0" presId="urn:microsoft.com/office/officeart/2009/3/layout/StepUpProcess"/>
    <dgm:cxn modelId="{FA28AE1A-E996-4AF9-941F-68666408861D}" type="presParOf" srcId="{BAE0AB2B-4781-4F89-AC39-42C4DD3C59C7}" destId="{0F124283-6FBD-4B15-A5D0-2760588B46EF}" srcOrd="2" destOrd="0" presId="urn:microsoft.com/office/officeart/2009/3/layout/StepUpProcess"/>
    <dgm:cxn modelId="{94B875D2-0438-4C36-B427-A7B54603CE07}" type="presParOf" srcId="{0F124283-6FBD-4B15-A5D0-2760588B46EF}" destId="{3554C780-8C8B-4DE2-A31A-BEC7E1123812}" srcOrd="0" destOrd="0" presId="urn:microsoft.com/office/officeart/2009/3/layout/StepUpProcess"/>
    <dgm:cxn modelId="{CAA13D43-D9C6-4F43-943A-1A0B1C564DDD}" type="presParOf" srcId="{0F124283-6FBD-4B15-A5D0-2760588B46EF}" destId="{080613E4-09C5-4975-840E-003BE5153AE2}" srcOrd="1" destOrd="0" presId="urn:microsoft.com/office/officeart/2009/3/layout/StepUpProcess"/>
    <dgm:cxn modelId="{17F847AB-1E75-475E-8BD0-1E22CCE59A96}" type="presParOf" srcId="{0F124283-6FBD-4B15-A5D0-2760588B46EF}" destId="{2A50227A-F735-4609-B3F5-8718DCE47F43}" srcOrd="2" destOrd="0" presId="urn:microsoft.com/office/officeart/2009/3/layout/StepUpProcess"/>
    <dgm:cxn modelId="{35802B83-242B-457E-9F88-83DED281F87E}" type="presParOf" srcId="{BAE0AB2B-4781-4F89-AC39-42C4DD3C59C7}" destId="{72957495-B5BB-4511-BCF9-B6132B4E2F8D}" srcOrd="3" destOrd="0" presId="urn:microsoft.com/office/officeart/2009/3/layout/StepUpProcess"/>
    <dgm:cxn modelId="{9F1D7CD9-11EB-4772-9175-B48A0AE74122}" type="presParOf" srcId="{72957495-B5BB-4511-BCF9-B6132B4E2F8D}" destId="{DFEEF5A4-0445-4204-A3EE-70E446274B7F}" srcOrd="0" destOrd="0" presId="urn:microsoft.com/office/officeart/2009/3/layout/StepUpProcess"/>
    <dgm:cxn modelId="{459D12A8-2939-4FAF-9BEB-3F3C3F935AFC}" type="presParOf" srcId="{BAE0AB2B-4781-4F89-AC39-42C4DD3C59C7}" destId="{C53372BE-4A5E-4E72-BEAB-6C427669CD43}" srcOrd="4" destOrd="0" presId="urn:microsoft.com/office/officeart/2009/3/layout/StepUpProcess"/>
    <dgm:cxn modelId="{B9A31012-1272-4A02-8970-87512E71F1E2}" type="presParOf" srcId="{C53372BE-4A5E-4E72-BEAB-6C427669CD43}" destId="{CEA9EECC-FE79-4522-BF8E-F656B31E077E}" srcOrd="0" destOrd="0" presId="urn:microsoft.com/office/officeart/2009/3/layout/StepUpProcess"/>
    <dgm:cxn modelId="{71E9A797-EBE3-417F-9335-F5D41C9AC524}" type="presParOf" srcId="{C53372BE-4A5E-4E72-BEAB-6C427669CD43}" destId="{8E172645-912F-4F9E-8B38-E2258D43F631}"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Dirigiría su ira contra el pueblo fiel de Dios, esto se cumple en el accionar histórico del sistema papal durante la Edad Media donde los creyentes fieles enfrentaron fuerte persecución por 1260 años…</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…al aumentar este poder, se oscureció la verdad bíblica, se exaltaron tradiciones humanas y se desvió la atención del pueblo de Cristo hacia autoridades humanas (papa), aun así, la verdad no fue dejada sin testigos…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C" sz="2100" dirty="0">
              <a:latin typeface="Bw Modelica" panose="00000600000000000000" pitchFamily="50" charset="0"/>
            </a:rPr>
            <a:t>…</a:t>
          </a:r>
          <a:r>
            <a:rPr lang="es-ES" sz="2100" dirty="0">
              <a:latin typeface="Bw Modelica" panose="00000600000000000000" pitchFamily="50" charset="0"/>
            </a:rPr>
            <a:t>hoy, como en el pasado, cuando enfrentemos presión, debemos sostener la verdad bíblica con valor, mantener una relación personal con Cristo y no permitir que ninguna influencia nos aparte de su Palabra</a:t>
          </a:r>
          <a:r>
            <a:rPr lang="es-MX" sz="2100" dirty="0">
              <a:latin typeface="Bw Modelica" panose="00000600000000000000" pitchFamily="50" charset="0"/>
            </a:rPr>
            <a:t>.</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El dominio del cuerno pequeño no sería eterno, en 1798 Dios hirió de muerte al poder que había oprimido a su pueblo, cuando el papa fue llevado cautivo por el ejército francés, cumpliéndose así la profecía de Daniel…</a:t>
          </a:r>
          <a:endParaRPr lang="es-MX"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…sin embargo, la Biblia también apunta a una destrucción final y completa, que ocurrirá en el cierre del conflicto entre el bien y el mal, cuando Dios establezca su reino eterno.</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36954"/>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43753"/>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escena describe al Anciano de días (Dios Padre) sentado en su trono de fuego, rodeado de millares de millares que le servían, mientras los libros eran abiertos para dar inicio al juicio celestial…</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…también, Daniel ve venir “con las nubes del cielo” a uno como hijo de hombre (Cristo), quien se acerca al Anciano de días, pero esta no es la segunda venida de Cristo a la tierra...</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S" sz="2200" dirty="0">
              <a:latin typeface="Bw Modelica" panose="00000600000000000000" pitchFamily="50" charset="0"/>
            </a:rPr>
            <a:t>…sino su entrada en la presencia de Dios en el cielo para recibir autoridad, gloria y el reino, como culminación de su obra mediadora en favor de la humanidad.</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9439">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8580">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7253">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El resultado del juicio es la destrucción definitiva del mal, la entrega del reino eterno a Cristo y la victoria final de los santos, quienes reciben el reino y lo poseen para siempre…</a:t>
          </a:r>
          <a:endParaRPr lang="es-MX"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esta promesa nos llena de esperanza, recordándonos que nuestra fidelidad a Dios no es en vano; aunque hoy enfrentemos dificultades, el juicio traerá justicia y recompensa para los fieles.</a:t>
          </a:r>
          <a:endParaRPr lang="es-MX"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7692" custLinFactNeighborX="-18042">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27692" custLinFactNeighborX="-18042">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555" y="106365"/>
          <a:ext cx="7280380" cy="160547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La recibió en el primer año del rey </a:t>
          </a:r>
          <a:r>
            <a:rPr lang="es-ES" sz="2100" kern="1200" dirty="0" err="1">
              <a:latin typeface="Bw Modelica" panose="00000600000000000000" pitchFamily="50" charset="0"/>
            </a:rPr>
            <a:t>Belsasar</a:t>
          </a:r>
          <a:r>
            <a:rPr lang="es-ES" sz="2100" kern="1200" dirty="0">
              <a:latin typeface="Bw Modelica" panose="00000600000000000000" pitchFamily="50" charset="0"/>
            </a:rPr>
            <a:t>, antes de la caída de Babilonia; ante la visión, Daniel se turbó y buscó entender el significado, por tanto, se acercó a uno de los presentes en la visión para pedirle interpretación…</a:t>
          </a:r>
          <a:endParaRPr lang="es-MX" sz="2100" kern="1200" dirty="0">
            <a:latin typeface="Bw Modelica" panose="00000600000000000000" pitchFamily="50" charset="0"/>
          </a:endParaRPr>
        </a:p>
      </dsp:txBody>
      <dsp:txXfrm>
        <a:off x="3555" y="106365"/>
        <a:ext cx="7280380" cy="1605476"/>
      </dsp:txXfrm>
    </dsp:sp>
    <dsp:sp modelId="{9D041828-6AD9-46A5-9720-92B6CDC6F09B}">
      <dsp:nvSpPr>
        <dsp:cNvPr id="0" name=""/>
        <dsp:cNvSpPr/>
      </dsp:nvSpPr>
      <dsp:spPr>
        <a:xfrm>
          <a:off x="3555" y="1897536"/>
          <a:ext cx="7280380" cy="170998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…hoy somos llamados a perseverar en el estudio de la Palabra profética con sinceridad, reverencia y oración, aunque no la comprendamos de inmediato, pues el </a:t>
          </a:r>
          <a:r>
            <a:rPr lang="es-ES" sz="2100" kern="1200" dirty="0">
              <a:latin typeface="Bw Modelica" panose="00000600000000000000" pitchFamily="50" charset="0"/>
            </a:rPr>
            <a:t>Señor guiará nuestro entendimiento en el tiempo adecuado</a:t>
          </a:r>
          <a:r>
            <a:rPr lang="es-MX" sz="2100" kern="1200" dirty="0">
              <a:latin typeface="Bw Modelica" panose="00000600000000000000" pitchFamily="50" charset="0"/>
            </a:rPr>
            <a:t>.</a:t>
          </a:r>
        </a:p>
      </dsp:txBody>
      <dsp:txXfrm>
        <a:off x="3555" y="1897536"/>
        <a:ext cx="7280380" cy="17099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F5285-8474-47D2-A438-07A2CC5BA1C0}">
      <dsp:nvSpPr>
        <dsp:cNvPr id="0" name=""/>
        <dsp:cNvSpPr/>
      </dsp:nvSpPr>
      <dsp:spPr>
        <a:xfrm>
          <a:off x="7371" y="0"/>
          <a:ext cx="3020623" cy="255454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elementos naturales de la visión representan simbólicamente la realidad de la humanidad…</a:t>
          </a:r>
          <a:endParaRPr lang="es-EC" sz="2200" kern="1200" dirty="0">
            <a:latin typeface="Bw Modelica" panose="00000600000000000000" pitchFamily="50" charset="0"/>
          </a:endParaRPr>
        </a:p>
      </dsp:txBody>
      <dsp:txXfrm>
        <a:off x="82191" y="74820"/>
        <a:ext cx="2870983" cy="2404904"/>
      </dsp:txXfrm>
    </dsp:sp>
    <dsp:sp modelId="{AF1EAFAE-70B5-412F-ADD0-39F7F08BA3E1}">
      <dsp:nvSpPr>
        <dsp:cNvPr id="0" name=""/>
        <dsp:cNvSpPr/>
      </dsp:nvSpPr>
      <dsp:spPr>
        <a:xfrm>
          <a:off x="3330057" y="902715"/>
          <a:ext cx="640372" cy="74911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330057" y="1052538"/>
        <a:ext cx="448260" cy="449468"/>
      </dsp:txXfrm>
    </dsp:sp>
    <dsp:sp modelId="{700CBE59-B2D7-4A25-93DA-5DC76F089CC9}">
      <dsp:nvSpPr>
        <dsp:cNvPr id="0" name=""/>
        <dsp:cNvSpPr/>
      </dsp:nvSpPr>
      <dsp:spPr>
        <a:xfrm>
          <a:off x="4236244" y="0"/>
          <a:ext cx="3020623" cy="255454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mar simboliza pueblos y naciones, mientras que los vientos representan guerras, conflictos, y conmoción bajo el juicio divino…</a:t>
          </a:r>
          <a:endParaRPr lang="es-EC" sz="2200" kern="1200" dirty="0">
            <a:latin typeface="Bw Modelica" panose="00000600000000000000" pitchFamily="50" charset="0"/>
          </a:endParaRPr>
        </a:p>
      </dsp:txBody>
      <dsp:txXfrm>
        <a:off x="4311064" y="74820"/>
        <a:ext cx="2870983" cy="2404904"/>
      </dsp:txXfrm>
    </dsp:sp>
    <dsp:sp modelId="{9EAD062A-2B9D-47DC-A11F-B1CD9BD4F794}">
      <dsp:nvSpPr>
        <dsp:cNvPr id="0" name=""/>
        <dsp:cNvSpPr/>
      </dsp:nvSpPr>
      <dsp:spPr>
        <a:xfrm>
          <a:off x="7558930" y="902715"/>
          <a:ext cx="640372" cy="74911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7558930" y="1052538"/>
        <a:ext cx="448260" cy="449468"/>
      </dsp:txXfrm>
    </dsp:sp>
    <dsp:sp modelId="{B9012777-2EB3-4D0D-93C6-0D05A65BFF04}">
      <dsp:nvSpPr>
        <dsp:cNvPr id="0" name=""/>
        <dsp:cNvSpPr/>
      </dsp:nvSpPr>
      <dsp:spPr>
        <a:xfrm>
          <a:off x="8465117" y="0"/>
          <a:ext cx="3574757" cy="255454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…vemos que nada ocurre fuera del conocimiento y control de Dios, por tanto, debemos ser firmes en la fe, sabiendo que su propósito final se cumplirá.</a:t>
          </a:r>
          <a:endParaRPr lang="es-EC" sz="2200" kern="1200" dirty="0">
            <a:latin typeface="Bw Modelica" panose="00000600000000000000" pitchFamily="50" charset="0"/>
          </a:endParaRPr>
        </a:p>
      </dsp:txBody>
      <dsp:txXfrm>
        <a:off x="8539937" y="74820"/>
        <a:ext cx="3425117" cy="24049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2847787"/>
          <a:ext cx="4749714" cy="194462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…sino que los grandes reinos que han dominado la historia del mundo le fueron representados simbólicamente en forma de fieras.</a:t>
          </a:r>
          <a:endParaRPr lang="es-EC" sz="2200" kern="1200" dirty="0">
            <a:latin typeface="Bw Modelica" panose="00000600000000000000" pitchFamily="50" charset="0"/>
          </a:endParaRPr>
        </a:p>
      </dsp:txBody>
      <dsp:txXfrm>
        <a:off x="0" y="2847787"/>
        <a:ext cx="4749714" cy="1944625"/>
      </dsp:txXfrm>
    </dsp:sp>
    <dsp:sp modelId="{EB05ED16-170E-4ABA-A9FC-1E534D3C8009}">
      <dsp:nvSpPr>
        <dsp:cNvPr id="0" name=""/>
        <dsp:cNvSpPr/>
      </dsp:nvSpPr>
      <dsp:spPr>
        <a:xfrm rot="10800000">
          <a:off x="0" y="24768"/>
          <a:ext cx="4749714" cy="2895206"/>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Daniel buscó una comprensión más profunda, el ángel le reveló con claridad el significado de la visión, haciéndole entender que no se trataba de animales literales…</a:t>
          </a:r>
          <a:endParaRPr lang="es-MX" sz="2200" kern="1200" dirty="0">
            <a:latin typeface="Bw Modelica" panose="00000600000000000000" pitchFamily="50" charset="0"/>
          </a:endParaRPr>
        </a:p>
      </dsp:txBody>
      <dsp:txXfrm rot="10800000">
        <a:off x="0" y="24768"/>
        <a:ext cx="4749714" cy="1881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940773"/>
          <a:ext cx="6711441" cy="1033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75028" y="451"/>
          <a:ext cx="6213210" cy="15454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574" tIns="0" rIns="177574"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imperio se caracterizó por su poder y rapidez en la conquista y grandeza; sin embargo, a pesar de eso, este reino fue sometido por Dios debido a su orgullo y dependencia de la fuerza humana…</a:t>
          </a:r>
          <a:endParaRPr lang="es-MX" sz="2200" kern="1200" dirty="0">
            <a:latin typeface="Bw Modelica" panose="00000600000000000000" pitchFamily="50" charset="0"/>
          </a:endParaRPr>
        </a:p>
      </dsp:txBody>
      <dsp:txXfrm>
        <a:off x="350472" y="75895"/>
        <a:ext cx="6062322" cy="1394593"/>
      </dsp:txXfrm>
    </dsp:sp>
    <dsp:sp modelId="{D1B4FAF6-A660-46EC-9959-3E14F539CFFA}">
      <dsp:nvSpPr>
        <dsp:cNvPr id="0" name=""/>
        <dsp:cNvSpPr/>
      </dsp:nvSpPr>
      <dsp:spPr>
        <a:xfrm>
          <a:off x="0" y="3135694"/>
          <a:ext cx="6711441" cy="1033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75028" y="2195373"/>
          <a:ext cx="6213210" cy="15454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574" tIns="0" rIns="177574"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t>
          </a:r>
          <a:r>
            <a:rPr lang="es-ES" sz="2200" kern="1200" dirty="0">
              <a:latin typeface="Bw Modelica" panose="00000600000000000000" pitchFamily="50" charset="0"/>
            </a:rPr>
            <a:t>a experiencia de Babilonia nos enseña que el éxito, la capacidad y la posición no deben llevarnos al orgullo ni a la autosuficiencia, porque todo lo que somos y logramos depende de Dios.</a:t>
          </a:r>
          <a:endParaRPr lang="es-MX" sz="2200" kern="1200" dirty="0">
            <a:latin typeface="Bw Modelica" panose="00000600000000000000" pitchFamily="50" charset="0"/>
          </a:endParaRPr>
        </a:p>
      </dsp:txBody>
      <dsp:txXfrm>
        <a:off x="350472" y="2270817"/>
        <a:ext cx="6062322" cy="13945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33" y="39302"/>
          <a:ext cx="5393409" cy="189986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imperio se caracterizó por su fuerza, su estructura desigual con predominio persa y su carácter conquistador sobre grandes reinos como: </a:t>
          </a:r>
          <a:r>
            <a:rPr lang="es-EC" sz="2200" kern="1200" dirty="0">
              <a:latin typeface="Bw Modelica" panose="00000600000000000000" pitchFamily="50" charset="0"/>
            </a:rPr>
            <a:t>Babilonia, Lidia y Egipto (tres costillas en su boca)</a:t>
          </a:r>
          <a:r>
            <a:rPr lang="es-ES" sz="2200" kern="1200" dirty="0">
              <a:latin typeface="Bw Modelica" panose="00000600000000000000" pitchFamily="50" charset="0"/>
            </a:rPr>
            <a:t>…</a:t>
          </a:r>
          <a:endParaRPr lang="es-MX" sz="2200" kern="1200" dirty="0">
            <a:latin typeface="Bw Modelica" panose="00000600000000000000" pitchFamily="50" charset="0"/>
          </a:endParaRPr>
        </a:p>
      </dsp:txBody>
      <dsp:txXfrm>
        <a:off x="95377" y="132046"/>
        <a:ext cx="5207921" cy="1714374"/>
      </dsp:txXfrm>
    </dsp:sp>
    <dsp:sp modelId="{DE88F729-003C-480C-B2C6-A764B77E9997}">
      <dsp:nvSpPr>
        <dsp:cNvPr id="0" name=""/>
        <dsp:cNvSpPr/>
      </dsp:nvSpPr>
      <dsp:spPr>
        <a:xfrm>
          <a:off x="2633" y="2140435"/>
          <a:ext cx="5393409" cy="18495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sin embargo, aunque alcanzó gran poder, fue temporal por su rechazo a Dios, esto nos llama a buscar vivir conforme a la voluntad de Dios para permanecer firmes en medio de los cambios de la historia.</a:t>
          </a:r>
          <a:endParaRPr lang="es-MX" sz="2200" kern="1200" dirty="0">
            <a:latin typeface="Bw Modelica" panose="00000600000000000000" pitchFamily="50" charset="0"/>
          </a:endParaRPr>
        </a:p>
      </dsp:txBody>
      <dsp:txXfrm>
        <a:off x="92922" y="2230724"/>
        <a:ext cx="5212831" cy="16690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377" y="38672"/>
          <a:ext cx="4868580" cy="221338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Este imperio se caracterizó por su extraordinaria rapidez en la conquista y por su posterior división en cuatro partes; al igual que los otros no dependió continuamente de Dios, lo que lo condujo a su debilitamiento y caída…</a:t>
          </a:r>
          <a:endParaRPr lang="es-MX" sz="2100" kern="1200" dirty="0">
            <a:latin typeface="Bw Modelica" panose="00000600000000000000" pitchFamily="50" charset="0"/>
          </a:endParaRPr>
        </a:p>
      </dsp:txBody>
      <dsp:txXfrm>
        <a:off x="2377" y="38672"/>
        <a:ext cx="4868580" cy="2213386"/>
      </dsp:txXfrm>
    </dsp:sp>
    <dsp:sp modelId="{9D041828-6AD9-46A5-9720-92B6CDC6F09B}">
      <dsp:nvSpPr>
        <dsp:cNvPr id="0" name=""/>
        <dsp:cNvSpPr/>
      </dsp:nvSpPr>
      <dsp:spPr>
        <a:xfrm>
          <a:off x="2377" y="2486012"/>
          <a:ext cx="4868580" cy="215438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a:t>
          </a:r>
          <a:r>
            <a:rPr lang="es-ES" sz="2100" kern="1200" dirty="0">
              <a:latin typeface="Bw Modelica" panose="00000600000000000000" pitchFamily="50" charset="0"/>
            </a:rPr>
            <a:t>la experiencia de estos imperios nos enseña a no recurrir a Dios solo en momentos de crisis, sino a mantener una relación constante con Él, reconociendo que solo en Él hay sabiduría, dirección y firmeza</a:t>
          </a:r>
          <a:r>
            <a:rPr lang="es-MX" sz="2100" kern="1200" dirty="0">
              <a:latin typeface="Bw Modelica" panose="00000600000000000000" pitchFamily="50" charset="0"/>
            </a:rPr>
            <a:t>.</a:t>
          </a:r>
        </a:p>
      </dsp:txBody>
      <dsp:txXfrm>
        <a:off x="2377" y="2486012"/>
        <a:ext cx="4868580" cy="21543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59153" y="1582"/>
          <a:ext cx="6754162" cy="143985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Resulta difícil de describir en términos naturales porque no se asemeja a ningún animal conocido, es presentada como espantosa, terrible y en gran manera fuerte…</a:t>
          </a:r>
          <a:endParaRPr lang="es-MX" sz="2200" kern="1200" dirty="0">
            <a:latin typeface="Bw Modelica" panose="00000600000000000000" pitchFamily="50" charset="0"/>
          </a:endParaRPr>
        </a:p>
      </dsp:txBody>
      <dsp:txXfrm rot="10800000">
        <a:off x="519116" y="1582"/>
        <a:ext cx="6394199" cy="1439851"/>
      </dsp:txXfrm>
    </dsp:sp>
    <dsp:sp modelId="{A56FA087-F3E2-4A96-8037-C4ACABD84949}">
      <dsp:nvSpPr>
        <dsp:cNvPr id="0" name=""/>
        <dsp:cNvSpPr/>
      </dsp:nvSpPr>
      <dsp:spPr>
        <a:xfrm rot="10800000">
          <a:off x="159153" y="1516854"/>
          <a:ext cx="6754162" cy="143985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C" sz="2200" kern="1200" dirty="0">
              <a:latin typeface="Bw Modelica" panose="00000600000000000000" pitchFamily="50" charset="0"/>
            </a:rPr>
            <a:t>…</a:t>
          </a:r>
          <a:r>
            <a:rPr lang="es-ES" sz="2200" kern="1200" dirty="0">
              <a:latin typeface="Bw Modelica" panose="00000600000000000000" pitchFamily="50" charset="0"/>
            </a:rPr>
            <a:t>tenía grandes dientes de hierro, que devoraba, desmenuzaba y hollaba lo que quedaba, lo que implica que su naturaleza era más brutal, destructiva y dominante</a:t>
          </a:r>
          <a:r>
            <a:rPr lang="es-MX" sz="2200" kern="1200" dirty="0">
              <a:latin typeface="Bw Modelica" panose="00000600000000000000" pitchFamily="50" charset="0"/>
            </a:rPr>
            <a:t>…</a:t>
          </a:r>
        </a:p>
      </dsp:txBody>
      <dsp:txXfrm rot="10800000">
        <a:off x="519116" y="1516854"/>
        <a:ext cx="6394199" cy="1439851"/>
      </dsp:txXfrm>
    </dsp:sp>
    <dsp:sp modelId="{EEABFEA6-5D8E-4B4B-B2C9-30FF763E556A}">
      <dsp:nvSpPr>
        <dsp:cNvPr id="0" name=""/>
        <dsp:cNvSpPr/>
      </dsp:nvSpPr>
      <dsp:spPr>
        <a:xfrm rot="10800000">
          <a:off x="159153" y="3032127"/>
          <a:ext cx="6754162" cy="1439851"/>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vemos que mientras los sistemas del mundo se sostienen en la fuerza, el control y la imposición, el reino de Dios se basa en el amor, la verdad y libre albedrío</a:t>
          </a:r>
          <a:r>
            <a:rPr lang="es-MX" sz="2200" kern="1200" dirty="0">
              <a:latin typeface="Bw Modelica" panose="00000600000000000000" pitchFamily="50" charset="0"/>
            </a:rPr>
            <a:t>.</a:t>
          </a:r>
        </a:p>
      </dsp:txBody>
      <dsp:txXfrm rot="10800000">
        <a:off x="519116" y="3032127"/>
        <a:ext cx="6394199" cy="14398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3171"/>
          <a:ext cx="6255326" cy="20761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Entre los diez cuernos de la cuarta bestia se vio surgir un cuerno pequeño que derribó a tres cuernos, esta tenía ojos de hombre y boca que hablaba grandes cosas, este pequeño cuerno representa el papado, un poder político-religioso…</a:t>
          </a:r>
          <a:endParaRPr lang="es-MX" sz="2200" kern="1200" dirty="0">
            <a:latin typeface="Bw Modelica" panose="00000600000000000000" pitchFamily="50" charset="0"/>
          </a:endParaRPr>
        </a:p>
      </dsp:txBody>
      <dsp:txXfrm>
        <a:off x="60808" y="63979"/>
        <a:ext cx="6133710" cy="1954525"/>
      </dsp:txXfrm>
    </dsp:sp>
    <dsp:sp modelId="{382CD36A-3E34-4B81-8C4A-E26306AF1725}">
      <dsp:nvSpPr>
        <dsp:cNvPr id="0" name=""/>
        <dsp:cNvSpPr/>
      </dsp:nvSpPr>
      <dsp:spPr>
        <a:xfrm rot="5400000">
          <a:off x="2738386" y="2131216"/>
          <a:ext cx="778553" cy="93426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847384" y="2209071"/>
        <a:ext cx="560557" cy="544987"/>
      </dsp:txXfrm>
    </dsp:sp>
    <dsp:sp modelId="{A0E1A7E0-C695-4256-9F22-C68D3E88E48D}">
      <dsp:nvSpPr>
        <dsp:cNvPr id="0" name=""/>
        <dsp:cNvSpPr/>
      </dsp:nvSpPr>
      <dsp:spPr>
        <a:xfrm>
          <a:off x="0" y="3117383"/>
          <a:ext cx="6255326" cy="20761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papado, que se levantó entre las divisiones del Imperio Romano, consolidó su poder heredando la autoridad del antiguo imperio y dando inicio a un período profético de supremacía y persecución a los fieles hijos de Dios.</a:t>
          </a:r>
          <a:endParaRPr lang="es-MX" sz="2200" kern="1200" dirty="0">
            <a:latin typeface="Bw Modelica" panose="00000600000000000000" pitchFamily="50" charset="0"/>
          </a:endParaRPr>
        </a:p>
      </dsp:txBody>
      <dsp:txXfrm>
        <a:off x="60808" y="3178191"/>
        <a:ext cx="6133710" cy="19545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575136" y="0"/>
          <a:ext cx="6518217" cy="439886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4766" y="1116439"/>
          <a:ext cx="3688502" cy="21659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Daniel quiso entender con mayor claridad la cuarta bestia, sus diez cuernos y el cuerno pequeño que surgía entre ellos…</a:t>
          </a:r>
          <a:endParaRPr lang="es-MX" sz="2200" kern="1200" dirty="0">
            <a:latin typeface="Bw Modelica" panose="00000600000000000000" pitchFamily="50" charset="0"/>
          </a:endParaRPr>
        </a:p>
      </dsp:txBody>
      <dsp:txXfrm>
        <a:off x="110500" y="1222173"/>
        <a:ext cx="3477034" cy="1954513"/>
      </dsp:txXfrm>
    </dsp:sp>
    <dsp:sp modelId="{B69CEAF2-3B3E-4B26-BEDB-7F2009603968}">
      <dsp:nvSpPr>
        <dsp:cNvPr id="0" name=""/>
        <dsp:cNvSpPr/>
      </dsp:nvSpPr>
      <dsp:spPr>
        <a:xfrm>
          <a:off x="3975221" y="1116439"/>
          <a:ext cx="3688502" cy="21659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como Daniel, somos llamados a profundizar en el estudio de la Palabra, especialmente en temas que son más relevantes para nuestro tiempo</a:t>
          </a:r>
          <a:r>
            <a:rPr lang="es-MX" sz="2200" kern="1200" dirty="0">
              <a:latin typeface="Bw Modelica" panose="00000600000000000000" pitchFamily="50" charset="0"/>
            </a:rPr>
            <a:t>.</a:t>
          </a:r>
        </a:p>
      </dsp:txBody>
      <dsp:txXfrm>
        <a:off x="4080955" y="1222173"/>
        <a:ext cx="3477034" cy="19545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288320" y="3842"/>
          <a:ext cx="5948849" cy="140566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ángel explica que la cuarta bestia devorará toda la tierra, la hollará y la despedazará…</a:t>
          </a:r>
          <a:endParaRPr lang="es-MX" sz="2200" kern="1200" dirty="0">
            <a:latin typeface="Bw Modelica" panose="00000600000000000000" pitchFamily="50" charset="0"/>
          </a:endParaRPr>
        </a:p>
      </dsp:txBody>
      <dsp:txXfrm rot="10800000">
        <a:off x="991150" y="3842"/>
        <a:ext cx="4543188" cy="1405661"/>
      </dsp:txXfrm>
    </dsp:sp>
    <dsp:sp modelId="{A56FA087-F3E2-4A96-8037-C4ACABD84949}">
      <dsp:nvSpPr>
        <dsp:cNvPr id="0" name=""/>
        <dsp:cNvSpPr/>
      </dsp:nvSpPr>
      <dsp:spPr>
        <a:xfrm rot="10800000">
          <a:off x="288320" y="1509068"/>
          <a:ext cx="5948849" cy="140566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enfatizando así su poder extraordinario, su dominio global y su carácter destructivo…</a:t>
          </a:r>
          <a:endParaRPr lang="es-MX" sz="2200" kern="1200" dirty="0">
            <a:latin typeface="Bw Modelica" panose="00000600000000000000" pitchFamily="50" charset="0"/>
          </a:endParaRPr>
        </a:p>
      </dsp:txBody>
      <dsp:txXfrm rot="10800000">
        <a:off x="991150" y="1509068"/>
        <a:ext cx="4543188" cy="1405661"/>
      </dsp:txXfrm>
    </dsp:sp>
    <dsp:sp modelId="{EEABFEA6-5D8E-4B4B-B2C9-30FF763E556A}">
      <dsp:nvSpPr>
        <dsp:cNvPr id="0" name=""/>
        <dsp:cNvSpPr/>
      </dsp:nvSpPr>
      <dsp:spPr>
        <a:xfrm rot="10800000">
          <a:off x="288320" y="3014295"/>
          <a:ext cx="5948849" cy="140566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es así cómo Roma ejerció control sobre las naciones y dejó una huella profunda en la historia mundial.</a:t>
          </a:r>
          <a:endParaRPr lang="es-MX" sz="2200" kern="1200" dirty="0">
            <a:latin typeface="Bw Modelica" panose="00000600000000000000" pitchFamily="50" charset="0"/>
          </a:endParaRPr>
        </a:p>
      </dsp:txBody>
      <dsp:txXfrm rot="10800000">
        <a:off x="991150" y="3014295"/>
        <a:ext cx="4543188" cy="14056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DE870-C4A4-40CC-8FFA-A5E73319A85A}">
      <dsp:nvSpPr>
        <dsp:cNvPr id="0" name=""/>
        <dsp:cNvSpPr/>
      </dsp:nvSpPr>
      <dsp:spPr>
        <a:xfrm rot="5400000">
          <a:off x="596940" y="1197667"/>
          <a:ext cx="1779387" cy="2960860"/>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B0C125-D2BA-41B2-BD52-0BE82A9F0D78}">
      <dsp:nvSpPr>
        <dsp:cNvPr id="0" name=""/>
        <dsp:cNvSpPr/>
      </dsp:nvSpPr>
      <dsp:spPr>
        <a:xfrm>
          <a:off x="247657" y="2082326"/>
          <a:ext cx="2777599" cy="2343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Se revela que después de la división del imperio romano, se levantaría otro diferente, y a tres reyes derribaría… </a:t>
          </a:r>
          <a:endParaRPr lang="es-EC" sz="2200" kern="1200" dirty="0">
            <a:latin typeface="Bw Modelica" panose="00000600000000000000" pitchFamily="50" charset="0"/>
          </a:endParaRPr>
        </a:p>
      </dsp:txBody>
      <dsp:txXfrm>
        <a:off x="247657" y="2082326"/>
        <a:ext cx="2777599" cy="2343112"/>
      </dsp:txXfrm>
    </dsp:sp>
    <dsp:sp modelId="{D30251BF-E146-4714-8ADD-AB9C49658E3F}">
      <dsp:nvSpPr>
        <dsp:cNvPr id="0" name=""/>
        <dsp:cNvSpPr/>
      </dsp:nvSpPr>
      <dsp:spPr>
        <a:xfrm>
          <a:off x="2468643" y="979685"/>
          <a:ext cx="504355" cy="504355"/>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4C780-8C8B-4DE2-A31A-BEC7E1123812}">
      <dsp:nvSpPr>
        <dsp:cNvPr id="0" name=""/>
        <dsp:cNvSpPr/>
      </dsp:nvSpPr>
      <dsp:spPr>
        <a:xfrm rot="5400000">
          <a:off x="3921573" y="387914"/>
          <a:ext cx="1779387" cy="2960860"/>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0613E4-09C5-4975-840E-003BE5153AE2}">
      <dsp:nvSpPr>
        <dsp:cNvPr id="0" name=""/>
        <dsp:cNvSpPr/>
      </dsp:nvSpPr>
      <dsp:spPr>
        <a:xfrm>
          <a:off x="3624562" y="1272574"/>
          <a:ext cx="2818631" cy="2343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…este poder, identificado como el papado, se consolidó como una gran autoridad religiosa (Iglesia Católica Romana)…</a:t>
          </a:r>
          <a:endParaRPr lang="es-EC" sz="2200" kern="1200" dirty="0">
            <a:latin typeface="Bw Modelica" panose="00000600000000000000" pitchFamily="50" charset="0"/>
          </a:endParaRPr>
        </a:p>
      </dsp:txBody>
      <dsp:txXfrm>
        <a:off x="3624562" y="1272574"/>
        <a:ext cx="2818631" cy="2343112"/>
      </dsp:txXfrm>
    </dsp:sp>
    <dsp:sp modelId="{2A50227A-F735-4609-B3F5-8718DCE47F43}">
      <dsp:nvSpPr>
        <dsp:cNvPr id="0" name=""/>
        <dsp:cNvSpPr/>
      </dsp:nvSpPr>
      <dsp:spPr>
        <a:xfrm>
          <a:off x="5793276" y="169933"/>
          <a:ext cx="504355" cy="504355"/>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A9EECC-FE79-4522-BF8E-F656B31E077E}">
      <dsp:nvSpPr>
        <dsp:cNvPr id="0" name=""/>
        <dsp:cNvSpPr/>
      </dsp:nvSpPr>
      <dsp:spPr>
        <a:xfrm rot="5400000">
          <a:off x="7246206" y="-421837"/>
          <a:ext cx="1779387" cy="2960860"/>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172645-912F-4F9E-8B38-E2258D43F631}">
      <dsp:nvSpPr>
        <dsp:cNvPr id="0" name=""/>
        <dsp:cNvSpPr/>
      </dsp:nvSpPr>
      <dsp:spPr>
        <a:xfrm>
          <a:off x="6949182" y="462822"/>
          <a:ext cx="2673081" cy="2343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…que sostiene su dominio, manteniendo al pueblo ignorando la voluntad de Dios revelada en la Biblia.</a:t>
          </a:r>
          <a:endParaRPr lang="es-EC" sz="2200" kern="1200" dirty="0">
            <a:latin typeface="Bw Modelica" panose="00000600000000000000" pitchFamily="50" charset="0"/>
          </a:endParaRPr>
        </a:p>
      </dsp:txBody>
      <dsp:txXfrm>
        <a:off x="6949182" y="462822"/>
        <a:ext cx="2673081" cy="23431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54" y="29725"/>
          <a:ext cx="6050121" cy="15969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Dirigiría su ira contra el pueblo fiel de Dios, esto se cumple en el accionar histórico del sistema papal durante la Edad Media donde los creyentes fieles enfrentaron fuerte persecución por 1260 años…</a:t>
          </a:r>
          <a:endParaRPr lang="es-EC" sz="2100" kern="1200" dirty="0">
            <a:latin typeface="Bw Modelica" panose="00000600000000000000" pitchFamily="50" charset="0"/>
          </a:endParaRPr>
        </a:p>
      </dsp:txBody>
      <dsp:txXfrm>
        <a:off x="2954" y="29725"/>
        <a:ext cx="6050121" cy="1596934"/>
      </dsp:txXfrm>
    </dsp:sp>
    <dsp:sp modelId="{9D041828-6AD9-46A5-9720-92B6CDC6F09B}">
      <dsp:nvSpPr>
        <dsp:cNvPr id="0" name=""/>
        <dsp:cNvSpPr/>
      </dsp:nvSpPr>
      <dsp:spPr>
        <a:xfrm>
          <a:off x="2954" y="1900380"/>
          <a:ext cx="6050121" cy="161483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…al aumentar este poder, se oscureció la verdad bíblica, se exaltaron tradiciones humanas y se desvió la atención del pueblo de Cristo hacia autoridades humanas (papa), aun así, la verdad no fue dejada sin testigos…</a:t>
          </a:r>
          <a:endParaRPr lang="es-EC" sz="2100" kern="1200" dirty="0">
            <a:latin typeface="Bw Modelica" panose="00000600000000000000" pitchFamily="50" charset="0"/>
          </a:endParaRPr>
        </a:p>
      </dsp:txBody>
      <dsp:txXfrm>
        <a:off x="2954" y="1900380"/>
        <a:ext cx="6050121" cy="1614835"/>
      </dsp:txXfrm>
    </dsp:sp>
    <dsp:sp modelId="{EBB866DD-D083-4ED5-84F5-2F33000EBA59}">
      <dsp:nvSpPr>
        <dsp:cNvPr id="0" name=""/>
        <dsp:cNvSpPr/>
      </dsp:nvSpPr>
      <dsp:spPr>
        <a:xfrm>
          <a:off x="2954" y="3788935"/>
          <a:ext cx="6050121" cy="165572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a:t>
          </a:r>
          <a:r>
            <a:rPr lang="es-ES" sz="2100" kern="1200" dirty="0">
              <a:latin typeface="Bw Modelica" panose="00000600000000000000" pitchFamily="50" charset="0"/>
            </a:rPr>
            <a:t>hoy, como en el pasado, cuando enfrentemos presión, debemos sostener la verdad bíblica con valor, mantener una relación personal con Cristo y no permitir que ninguna influencia nos aparte de su Palabra</a:t>
          </a:r>
          <a:r>
            <a:rPr lang="es-MX" sz="2100" kern="1200" dirty="0">
              <a:latin typeface="Bw Modelica" panose="00000600000000000000" pitchFamily="50" charset="0"/>
            </a:rPr>
            <a:t>.</a:t>
          </a:r>
          <a:endParaRPr lang="es-EC" sz="2100" kern="1200" dirty="0">
            <a:latin typeface="Bw Modelica" panose="00000600000000000000" pitchFamily="50" charset="0"/>
          </a:endParaRPr>
        </a:p>
      </dsp:txBody>
      <dsp:txXfrm>
        <a:off x="2954" y="3788935"/>
        <a:ext cx="6050121" cy="165572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512329"/>
          <a:ext cx="5029201" cy="197182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 embargo, la Biblia también apunta a una destrucción final y completa, que ocurrirá en el cierre del conflicto entre el bien y el mal, cuando Dios establezca su reino eterno.</a:t>
          </a:r>
          <a:endParaRPr lang="es-EC" sz="2200" kern="1200" dirty="0">
            <a:latin typeface="Bw Modelica" panose="00000600000000000000" pitchFamily="50" charset="0"/>
          </a:endParaRPr>
        </a:p>
      </dsp:txBody>
      <dsp:txXfrm>
        <a:off x="0" y="3512329"/>
        <a:ext cx="5029201" cy="1971823"/>
      </dsp:txXfrm>
    </dsp:sp>
    <dsp:sp modelId="{EB05ED16-170E-4ABA-A9FC-1E534D3C8009}">
      <dsp:nvSpPr>
        <dsp:cNvPr id="0" name=""/>
        <dsp:cNvSpPr/>
      </dsp:nvSpPr>
      <dsp:spPr>
        <a:xfrm rot="10800000">
          <a:off x="0" y="1737"/>
          <a:ext cx="5029201" cy="3590629"/>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dominio del cuerno pequeño no sería eterno, en 1798 Dios hirió de muerte al poder que había oprimido a su pueblo, cuando el papa fue llevado cautivo por el ejército francés, cumpliéndose así la profecía de Daniel…</a:t>
          </a:r>
          <a:endParaRPr lang="es-MX" sz="2200" kern="1200" dirty="0">
            <a:latin typeface="Bw Modelica" panose="00000600000000000000" pitchFamily="50" charset="0"/>
          </a:endParaRPr>
        </a:p>
      </dsp:txBody>
      <dsp:txXfrm rot="10800000">
        <a:off x="0" y="1737"/>
        <a:ext cx="5029201" cy="233308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43" y="1387"/>
          <a:ext cx="5822711" cy="16941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escena describe al Anciano de días (Dios Padre) sentado en su trono de fuego, rodeado de millares de millares que le servían, mientras los libros eran abiertos para dar inicio al juicio celestial…</a:t>
          </a:r>
          <a:endParaRPr lang="es-EC" sz="2200" kern="1200" dirty="0">
            <a:latin typeface="Bw Modelica" panose="00000600000000000000" pitchFamily="50" charset="0"/>
          </a:endParaRPr>
        </a:p>
      </dsp:txBody>
      <dsp:txXfrm>
        <a:off x="85545" y="84089"/>
        <a:ext cx="5657307" cy="1528761"/>
      </dsp:txXfrm>
    </dsp:sp>
    <dsp:sp modelId="{EBB866DD-D083-4ED5-84F5-2F33000EBA59}">
      <dsp:nvSpPr>
        <dsp:cNvPr id="0" name=""/>
        <dsp:cNvSpPr/>
      </dsp:nvSpPr>
      <dsp:spPr>
        <a:xfrm>
          <a:off x="2843" y="1910335"/>
          <a:ext cx="5822711" cy="16572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…también, Daniel ve venir “con las nubes del cielo” a uno como hijo de hombre (Cristo), quien se acerca al Anciano de días, pero esta no es la segunda venida de Cristo a la tierra...</a:t>
          </a:r>
          <a:endParaRPr lang="es-EC" sz="2200" kern="1200" dirty="0">
            <a:latin typeface="Bw Modelica" panose="00000600000000000000" pitchFamily="50" charset="0"/>
          </a:endParaRPr>
        </a:p>
      </dsp:txBody>
      <dsp:txXfrm>
        <a:off x="83744" y="1991236"/>
        <a:ext cx="5660909" cy="1495463"/>
      </dsp:txXfrm>
    </dsp:sp>
    <dsp:sp modelId="{DE88F729-003C-480C-B2C6-A764B77E9997}">
      <dsp:nvSpPr>
        <dsp:cNvPr id="0" name=""/>
        <dsp:cNvSpPr/>
      </dsp:nvSpPr>
      <dsp:spPr>
        <a:xfrm>
          <a:off x="2843" y="3782384"/>
          <a:ext cx="5822711" cy="160026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…sino su entrada en la presencia de Dios en el cielo para recibir autoridad, gloria y el reino, como culminación de su obra mediadora en favor de la humanidad.</a:t>
          </a:r>
          <a:endParaRPr lang="es-MX" sz="2200" kern="1200" dirty="0">
            <a:latin typeface="Bw Modelica" panose="00000600000000000000" pitchFamily="50" charset="0"/>
          </a:endParaRPr>
        </a:p>
      </dsp:txBody>
      <dsp:txXfrm>
        <a:off x="80961" y="3860502"/>
        <a:ext cx="5666475" cy="14440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1126166"/>
          <a:ext cx="6435796" cy="1184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63732" y="48236"/>
          <a:ext cx="5958028" cy="17716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280" tIns="0" rIns="170280"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resultado del juicio es la destrucción definitiva del mal, la entrega del reino eterno a Cristo y la victoria final de los santos, quienes reciben el reino y lo poseen para siempre…</a:t>
          </a:r>
          <a:endParaRPr lang="es-MX" sz="2200" kern="1200" dirty="0">
            <a:latin typeface="Bw Modelica" panose="00000600000000000000" pitchFamily="50" charset="0"/>
          </a:endParaRPr>
        </a:p>
      </dsp:txBody>
      <dsp:txXfrm>
        <a:off x="350217" y="134721"/>
        <a:ext cx="5785058" cy="1598679"/>
      </dsp:txXfrm>
    </dsp:sp>
    <dsp:sp modelId="{D1B4FAF6-A660-46EC-9959-3E14F539CFFA}">
      <dsp:nvSpPr>
        <dsp:cNvPr id="0" name=""/>
        <dsp:cNvSpPr/>
      </dsp:nvSpPr>
      <dsp:spPr>
        <a:xfrm>
          <a:off x="0" y="3642295"/>
          <a:ext cx="6435796" cy="1184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63732" y="2564366"/>
          <a:ext cx="5958028" cy="17716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280" tIns="0" rIns="170280"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esta promesa nos llena de esperanza, recordándonos que nuestra fidelidad a Dios no es en vano; aunque hoy enfrentemos dificultades, el juicio traerá justicia y recompensa para los fieles.</a:t>
          </a:r>
          <a:endParaRPr lang="es-MX" sz="2200" kern="1200" dirty="0">
            <a:latin typeface="Bw Modelica" panose="00000600000000000000" pitchFamily="50" charset="0"/>
          </a:endParaRPr>
        </a:p>
      </dsp:txBody>
      <dsp:txXfrm>
        <a:off x="350217" y="2650851"/>
        <a:ext cx="5785058" cy="159867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23/4/2026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2472554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20</a:t>
            </a:fld>
            <a:endParaRPr lang="es-EC"/>
          </a:p>
        </p:txBody>
      </p:sp>
    </p:spTree>
    <p:extLst>
      <p:ext uri="{BB962C8B-B14F-4D97-AF65-F5344CB8AC3E}">
        <p14:creationId xmlns:p14="http://schemas.microsoft.com/office/powerpoint/2010/main" val="1759815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21</a:t>
            </a:fld>
            <a:endParaRPr lang="es-EC"/>
          </a:p>
        </p:txBody>
      </p:sp>
    </p:spTree>
    <p:extLst>
      <p:ext uri="{BB962C8B-B14F-4D97-AF65-F5344CB8AC3E}">
        <p14:creationId xmlns:p14="http://schemas.microsoft.com/office/powerpoint/2010/main" val="3930828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22</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23/4/2026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23/4/2026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28.jpeg"/><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9.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0.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6.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1.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2.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6.png"/><Relationship Id="rId7" Type="http://schemas.openxmlformats.org/officeDocument/2006/relationships/diagramColors" Target="../diagrams/colors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4.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6.pn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5.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6.png"/><Relationship Id="rId7" Type="http://schemas.openxmlformats.org/officeDocument/2006/relationships/diagramColors" Target="../diagrams/colors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10" Type="http://schemas.microsoft.com/office/2007/relationships/hdphoto" Target="../media/hdphoto3.wdp"/><Relationship Id="rId4" Type="http://schemas.openxmlformats.org/officeDocument/2006/relationships/diagramData" Target="../diagrams/data11.xml"/><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7.pn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8.png"/><Relationship Id="rId7" Type="http://schemas.openxmlformats.org/officeDocument/2006/relationships/diagramQuickStyle" Target="../diagrams/quickStyle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6.png"/><Relationship Id="rId9" Type="http://schemas.microsoft.com/office/2007/relationships/diagramDrawing" Target="../diagrams/drawing13.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9.png"/><Relationship Id="rId7" Type="http://schemas.openxmlformats.org/officeDocument/2006/relationships/diagramQuickStyle" Target="../diagrams/quickStyle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16.png"/><Relationship Id="rId9" Type="http://schemas.microsoft.com/office/2007/relationships/diagramDrawing" Target="../diagrams/drawing14.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40.png"/><Relationship Id="rId7" Type="http://schemas.openxmlformats.org/officeDocument/2006/relationships/diagramQuickStyle" Target="../diagrams/quickStyle1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16.png"/><Relationship Id="rId9" Type="http://schemas.microsoft.com/office/2007/relationships/diagramDrawing" Target="../diagrams/drawing15.xml"/></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25 de abril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81788" y="3925750"/>
            <a:ext cx="9653228" cy="1938992"/>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Primera Visión de Daniel</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EE3431-275F-707A-4FB3-60B84A0D069C}"/>
              </a:ext>
            </a:extLst>
          </p:cNvPr>
          <p:cNvPicPr>
            <a:picLocks noChangeAspect="1"/>
          </p:cNvPicPr>
          <p:nvPr/>
        </p:nvPicPr>
        <p:blipFill>
          <a:blip r:embed="rId6"/>
          <a:stretch>
            <a:fillRect/>
          </a:stretch>
        </p:blipFill>
        <p:spPr>
          <a:xfrm>
            <a:off x="4727809" y="316038"/>
            <a:ext cx="6383900" cy="3590944"/>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02DD2DF0-1819-3A1D-26A0-92EE981EE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48876"/>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179937" y="104419"/>
            <a:ext cx="11811866" cy="1107996"/>
          </a:xfrm>
          <a:prstGeom prst="rect">
            <a:avLst/>
          </a:prstGeom>
          <a:noFill/>
        </p:spPr>
        <p:txBody>
          <a:bodyPr wrap="square">
            <a:spAutoFit/>
          </a:bodyPr>
          <a:lstStyle/>
          <a:p>
            <a:pPr lvl="0" algn="ctr"/>
            <a:r>
              <a:rPr lang="es-ES" sz="6600" b="1" dirty="0">
                <a:ln w="38100">
                  <a:noFill/>
                </a:ln>
                <a:solidFill>
                  <a:schemeClr val="bg1"/>
                </a:solidFill>
                <a:effectLst>
                  <a:outerShdw blurRad="38100" dist="38100" dir="2700000" algn="tl">
                    <a:srgbClr val="000000">
                      <a:alpha val="43137"/>
                    </a:srgbClr>
                  </a:outerShdw>
                </a:effectLst>
                <a:latin typeface="Bw Modelica ExtraBold" panose="00000900000000000000" pitchFamily="50" charset="0"/>
                <a:ea typeface="Noto Sans ExtBd" panose="020B0902040504020204" pitchFamily="34"/>
                <a:cs typeface="Noto Sans ExtBd" panose="020B0902040504020204" pitchFamily="34"/>
              </a:rPr>
              <a:t>Primera Visión de Daniel</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25 de abril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4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200" b="1" dirty="0"/>
              <a:t>“</a:t>
            </a:r>
            <a:r>
              <a:rPr lang="es-ES" sz="3200" b="1" dirty="0"/>
              <a:t>A medida que nos acercamos al final de la historia de este mundo, las profecías registradas por Daniel exigen nuestra atención especial, ya que se refieren al tiempo mismo en que estamos viviendo</a:t>
            </a:r>
            <a:r>
              <a:rPr lang="es-MX" sz="3200" b="1" dirty="0"/>
              <a:t>.”</a:t>
            </a:r>
            <a:endParaRPr lang="es-EC" sz="3200" b="1" dirty="0"/>
          </a:p>
          <a:p>
            <a:r>
              <a:rPr lang="es-ES" sz="1800" i="1" dirty="0"/>
              <a:t>Profetas y Reyes, pág. 402</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MX" sz="3200" b="1" dirty="0">
                <a:solidFill>
                  <a:schemeClr val="bg1"/>
                </a:solidFill>
              </a:rPr>
              <a:t>“</a:t>
            </a:r>
            <a:r>
              <a:rPr lang="es-ES" sz="3200" b="1" dirty="0">
                <a:solidFill>
                  <a:schemeClr val="bg1"/>
                </a:solidFill>
              </a:rPr>
              <a:t>Y veía yo que este cuerno hacía guerra contra los santos, y los vencía, Hasta tanto que vino el Anciano de grande edad, y se dio el juicio a los santos del Altísimo; y vino el tiempo, y los santos poseyeron el reino</a:t>
            </a:r>
            <a:r>
              <a:rPr lang="es-MX" sz="3200" b="1" dirty="0">
                <a:solidFill>
                  <a:schemeClr val="bg1"/>
                </a:solidFill>
              </a:rPr>
              <a:t>.”</a:t>
            </a:r>
            <a:endParaRPr lang="es-ES" sz="3200" b="1" dirty="0">
              <a:solidFill>
                <a:schemeClr val="bg1"/>
              </a:solidFill>
            </a:endParaRPr>
          </a:p>
          <a:p>
            <a:pPr>
              <a:lnSpc>
                <a:spcPct val="100000"/>
              </a:lnSpc>
            </a:pPr>
            <a:r>
              <a:rPr lang="es-EC" sz="1800" b="1" dirty="0">
                <a:solidFill>
                  <a:schemeClr val="bg1"/>
                </a:solidFill>
              </a:rPr>
              <a:t>(Daniel 7:21, 22)</a:t>
            </a:r>
            <a:endParaRPr lang="es-EC" sz="18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25 de abril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B53961C-6609-D8E3-12F4-30713F093865}"/>
              </a:ext>
            </a:extLst>
          </p:cNvPr>
          <p:cNvPicPr>
            <a:picLocks noChangeAspect="1"/>
          </p:cNvPicPr>
          <p:nvPr/>
        </p:nvPicPr>
        <p:blipFill rotWithShape="1">
          <a:blip r:embed="rId3"/>
          <a:srcRect l="8513" r="16606"/>
          <a:stretch/>
        </p:blipFill>
        <p:spPr>
          <a:xfrm>
            <a:off x="7817427" y="0"/>
            <a:ext cx="4374573" cy="5842022"/>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0" y="0"/>
            <a:ext cx="7630391"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¿Cuándo recibió Daniel su primera visión profética, y cómo respondió a ella? </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Cuatro vientos, cuatro bestias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1" name="Diagrama 20">
            <a:extLst>
              <a:ext uri="{FF2B5EF4-FFF2-40B4-BE49-F238E27FC236}">
                <a16:creationId xmlns:a16="http://schemas.microsoft.com/office/drawing/2014/main" id="{3048D816-2F32-86B7-4574-2F7BE8C140E9}"/>
              </a:ext>
            </a:extLst>
          </p:cNvPr>
          <p:cNvGraphicFramePr/>
          <p:nvPr>
            <p:extLst>
              <p:ext uri="{D42A27DB-BD31-4B8C-83A1-F6EECF244321}">
                <p14:modId xmlns:p14="http://schemas.microsoft.com/office/powerpoint/2010/main" val="45249313"/>
              </p:ext>
            </p:extLst>
          </p:nvPr>
        </p:nvGraphicFramePr>
        <p:xfrm>
          <a:off x="342900" y="1626652"/>
          <a:ext cx="7287491" cy="37138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21"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5602F31-1BF2-35E2-FA17-720B70D188C2}"/>
              </a:ext>
            </a:extLst>
          </p:cNvPr>
          <p:cNvPicPr>
            <a:picLocks noChangeAspect="1"/>
          </p:cNvPicPr>
          <p:nvPr/>
        </p:nvPicPr>
        <p:blipFill rotWithShape="1">
          <a:blip r:embed="rId3"/>
          <a:srcRect t="12726" b="43789"/>
          <a:stretch/>
        </p:blipFill>
        <p:spPr>
          <a:xfrm>
            <a:off x="3622556" y="0"/>
            <a:ext cx="8569444" cy="2982191"/>
          </a:xfrm>
          <a:prstGeom prst="rect">
            <a:avLst/>
          </a:prstGeom>
        </p:spPr>
      </p:pic>
      <p:sp>
        <p:nvSpPr>
          <p:cNvPr id="3" name="CuadroTexto 2">
            <a:extLst>
              <a:ext uri="{FF2B5EF4-FFF2-40B4-BE49-F238E27FC236}">
                <a16:creationId xmlns:a16="http://schemas.microsoft.com/office/drawing/2014/main" id="{CC340734-8A6C-0E82-C1CE-ACFFB5AB9E20}"/>
              </a:ext>
            </a:extLst>
          </p:cNvPr>
          <p:cNvSpPr txBox="1"/>
          <p:nvPr/>
        </p:nvSpPr>
        <p:spPr>
          <a:xfrm>
            <a:off x="-20260" y="145248"/>
            <a:ext cx="3642816" cy="2554545"/>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representaban los elementos naturales vistos? </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Cuatro vientos, cuatro bestias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12" name="Diagrama 11">
            <a:extLst>
              <a:ext uri="{FF2B5EF4-FFF2-40B4-BE49-F238E27FC236}">
                <a16:creationId xmlns:a16="http://schemas.microsoft.com/office/drawing/2014/main" id="{7821D4ED-7EDD-D25C-4BA8-9BF2AB4DF2D3}"/>
              </a:ext>
            </a:extLst>
          </p:cNvPr>
          <p:cNvGraphicFramePr/>
          <p:nvPr>
            <p:extLst>
              <p:ext uri="{D42A27DB-BD31-4B8C-83A1-F6EECF244321}">
                <p14:modId xmlns:p14="http://schemas.microsoft.com/office/powerpoint/2010/main" val="1101237693"/>
              </p:ext>
            </p:extLst>
          </p:nvPr>
        </p:nvGraphicFramePr>
        <p:xfrm>
          <a:off x="72377" y="3088232"/>
          <a:ext cx="12047246" cy="25545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D99F5285-8474-47D2-A438-07A2CC5BA1C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AF1EAFAE-70B5-412F-ADD0-39F7F08BA3E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700CBE59-B2D7-4A25-93DA-5DC76F089CC9}"/>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graphicEl>
                                              <a:dgm id="{9EAD062A-2B9D-47DC-A11F-B1CD9BD4F794}"/>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graphicEl>
                                              <a:dgm id="{B9012777-2EB3-4D0D-93C6-0D05A65BFF0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DF8C6814-B75B-4FD1-C98C-1BE2CC6F841B}"/>
              </a:ext>
            </a:extLst>
          </p:cNvPr>
          <p:cNvPicPr>
            <a:picLocks noChangeAspect="1"/>
          </p:cNvPicPr>
          <p:nvPr/>
        </p:nvPicPr>
        <p:blipFill>
          <a:blip r:embed="rId3"/>
          <a:stretch>
            <a:fillRect/>
          </a:stretch>
        </p:blipFill>
        <p:spPr>
          <a:xfrm>
            <a:off x="0" y="1085692"/>
            <a:ext cx="7111228" cy="4738967"/>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6405" y="0"/>
            <a:ext cx="12098481"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explicó el ángel el significado de las cuatro grandes bestias que surgieron?</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Cuatro vientos, cuatro bestias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sp>
        <p:nvSpPr>
          <p:cNvPr id="6" name="Bocadillo: rectángulo 5">
            <a:extLst>
              <a:ext uri="{FF2B5EF4-FFF2-40B4-BE49-F238E27FC236}">
                <a16:creationId xmlns:a16="http://schemas.microsoft.com/office/drawing/2014/main" id="{C864116B-8647-E566-D7E1-3D531534076E}"/>
              </a:ext>
            </a:extLst>
          </p:cNvPr>
          <p:cNvSpPr/>
          <p:nvPr/>
        </p:nvSpPr>
        <p:spPr>
          <a:xfrm>
            <a:off x="3555614" y="1360381"/>
            <a:ext cx="2200950" cy="572239"/>
          </a:xfrm>
          <a:prstGeom prst="wedgeRectCallout">
            <a:avLst>
              <a:gd name="adj1" fmla="val -74966"/>
              <a:gd name="adj2" fmla="val 639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Bw Modelica" panose="00000600000000000000" pitchFamily="50" charset="0"/>
              </a:rPr>
              <a:t>Estas cuatro grandes bestias son cuatro reyes que se levantarán en la tierra.</a:t>
            </a:r>
            <a:endParaRPr lang="es-MX" sz="1100" dirty="0">
              <a:solidFill>
                <a:schemeClr val="tx1"/>
              </a:solidFill>
              <a:latin typeface="Bw Modelica" panose="00000600000000000000" pitchFamily="50" charset="0"/>
            </a:endParaRPr>
          </a:p>
        </p:txBody>
      </p:sp>
      <p:graphicFrame>
        <p:nvGraphicFramePr>
          <p:cNvPr id="7" name="Diagrama 6">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4086839148"/>
              </p:ext>
            </p:extLst>
          </p:nvPr>
        </p:nvGraphicFramePr>
        <p:xfrm>
          <a:off x="7302559" y="839009"/>
          <a:ext cx="4749714" cy="48171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26" name="Picture 2" descr="Dibujé las Cuatro Bestias de Daniel 7 en Adoobe Photoshop. ¿Qué opinás de  esta historia bíblica? : r/Christianity">
            <a:extLst>
              <a:ext uri="{FF2B5EF4-FFF2-40B4-BE49-F238E27FC236}">
                <a16:creationId xmlns:a16="http://schemas.microsoft.com/office/drawing/2014/main" id="{678CF409-042C-923E-DD58-F407345347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085692"/>
            <a:ext cx="1913857" cy="223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Graphic spid="7"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C4A9C18-AE3D-1CCD-D497-6CC2CA92F94B}"/>
              </a:ext>
            </a:extLst>
          </p:cNvPr>
          <p:cNvPicPr>
            <a:picLocks noChangeAspect="1"/>
          </p:cNvPicPr>
          <p:nvPr/>
        </p:nvPicPr>
        <p:blipFill rotWithShape="1">
          <a:blip r:embed="rId3"/>
          <a:srcRect b="3830"/>
          <a:stretch/>
        </p:blipFill>
        <p:spPr>
          <a:xfrm>
            <a:off x="7013864" y="-33663"/>
            <a:ext cx="5182614" cy="5848343"/>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93518" y="0"/>
            <a:ext cx="6920345" cy="1569660"/>
          </a:xfrm>
          <a:prstGeom prst="rect">
            <a:avLst/>
          </a:prstGeom>
          <a:noFill/>
        </p:spPr>
        <p:txBody>
          <a:bodyPr wrap="square">
            <a:spAutoFit/>
          </a:bodyPr>
          <a:lstStyle/>
          <a:p>
            <a:pPr lvl="0">
              <a:tabLst>
                <a:tab pos="1435100" algn="l"/>
                <a:tab pos="3771900" algn="l"/>
              </a:tabLst>
            </a:pPr>
            <a:r>
              <a:rPr lang="es-ES" sz="3200" b="1" dirty="0">
                <a:ln w="0"/>
                <a:effectLst/>
                <a:latin typeface="Noto Sans ExtBd" panose="020B0902040504020204"/>
                <a:ea typeface="Noto Sans ExtBd" panose="020B0902040504020204" pitchFamily="34"/>
                <a:cs typeface="Noto Sans ExtBd" panose="020B0902040504020204" pitchFamily="34"/>
              </a:rPr>
              <a:t>¿Cuál fue la primera de las cuatro bestias, y qué imperio representaba?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Imperios sucesivos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4" name="Diagrama 3">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169880051"/>
              </p:ext>
            </p:extLst>
          </p:nvPr>
        </p:nvGraphicFramePr>
        <p:xfrm>
          <a:off x="198513" y="1569660"/>
          <a:ext cx="6711441" cy="4169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CuadroTexto 5">
            <a:extLst>
              <a:ext uri="{FF2B5EF4-FFF2-40B4-BE49-F238E27FC236}">
                <a16:creationId xmlns:a16="http://schemas.microsoft.com/office/drawing/2014/main" id="{8A983FF7-73F0-6C24-C7E6-0A07707DDDF8}"/>
              </a:ext>
            </a:extLst>
          </p:cNvPr>
          <p:cNvSpPr txBox="1"/>
          <p:nvPr/>
        </p:nvSpPr>
        <p:spPr>
          <a:xfrm>
            <a:off x="7928264" y="84711"/>
            <a:ext cx="3709555" cy="1200329"/>
          </a:xfrm>
          <a:prstGeom prst="rect">
            <a:avLst/>
          </a:prstGeom>
          <a:noFill/>
        </p:spPr>
        <p:txBody>
          <a:bodyPr wrap="square">
            <a:spAutoFit/>
          </a:bodyPr>
          <a:lstStyle/>
          <a:p>
            <a:pPr lvl="0" algn="ctr"/>
            <a:r>
              <a:rPr lang="es-ES" sz="1800" dirty="0">
                <a:solidFill>
                  <a:schemeClr val="bg1"/>
                </a:solidFill>
                <a:latin typeface="Bw Modelica" panose="00000600000000000000" pitchFamily="50" charset="0"/>
              </a:rPr>
              <a:t>La primera bestia, semejante a un león con alas de águila, representa al imperio de Babilonia</a:t>
            </a:r>
            <a:r>
              <a:rPr lang="es-ES" dirty="0">
                <a:solidFill>
                  <a:schemeClr val="bg1"/>
                </a:solidFill>
                <a:latin typeface="Bw Modelica" panose="00000600000000000000" pitchFamily="50" charset="0"/>
              </a:rPr>
              <a:t>.</a:t>
            </a:r>
            <a:endParaRPr lang="es-EC" dirty="0">
              <a:solidFill>
                <a:schemeClr val="bg1"/>
              </a:solidFill>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8E20B6DB-72C8-471A-B3AD-CEEB43D3187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D75A5487-C7E3-4FE1-971D-D3D3D3BFE49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82664C96-DFCB-4910-983B-F0A25834C52C}"/>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Sub>
          <a:bldDgm bld="one"/>
        </p:bldSub>
      </p:bldGraphic>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D933676-65A0-D589-59F8-2229DF9E10EA}"/>
              </a:ext>
            </a:extLst>
          </p:cNvPr>
          <p:cNvPicPr>
            <a:picLocks noChangeAspect="1"/>
          </p:cNvPicPr>
          <p:nvPr/>
        </p:nvPicPr>
        <p:blipFill rotWithShape="1">
          <a:blip r:embed="rId3">
            <a:extLst>
              <a:ext uri="{28A0092B-C50C-407E-A947-70E740481C1C}">
                <a14:useLocalDpi xmlns:a14="http://schemas.microsoft.com/office/drawing/2010/main" val="0"/>
              </a:ext>
            </a:extLst>
          </a:blip>
          <a:srcRect r="9840" b="18333"/>
          <a:stretch/>
        </p:blipFill>
        <p:spPr>
          <a:xfrm>
            <a:off x="0" y="-2543"/>
            <a:ext cx="6473536" cy="5863763"/>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6520295" y="0"/>
            <a:ext cx="5671705"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fue descrita la segunda bestia, y qué imperio representaba? </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Imperios sucesivos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9" name="Diagrama 8">
            <a:extLst>
              <a:ext uri="{FF2B5EF4-FFF2-40B4-BE49-F238E27FC236}">
                <a16:creationId xmlns:a16="http://schemas.microsoft.com/office/drawing/2014/main" id="{BA422EF4-8508-E871-B04E-142C8E57641B}"/>
              </a:ext>
            </a:extLst>
          </p:cNvPr>
          <p:cNvGraphicFramePr/>
          <p:nvPr>
            <p:extLst>
              <p:ext uri="{D42A27DB-BD31-4B8C-83A1-F6EECF244321}">
                <p14:modId xmlns:p14="http://schemas.microsoft.com/office/powerpoint/2010/main" val="441271201"/>
              </p:ext>
            </p:extLst>
          </p:nvPr>
        </p:nvGraphicFramePr>
        <p:xfrm>
          <a:off x="6656808" y="1622876"/>
          <a:ext cx="5398677" cy="40293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CuadroTexto 10">
            <a:extLst>
              <a:ext uri="{FF2B5EF4-FFF2-40B4-BE49-F238E27FC236}">
                <a16:creationId xmlns:a16="http://schemas.microsoft.com/office/drawing/2014/main" id="{38CF25BF-1BE8-2FE3-CA31-4186BF930BB0}"/>
              </a:ext>
            </a:extLst>
          </p:cNvPr>
          <p:cNvSpPr txBox="1"/>
          <p:nvPr/>
        </p:nvSpPr>
        <p:spPr>
          <a:xfrm>
            <a:off x="46759" y="73450"/>
            <a:ext cx="6426777" cy="1200329"/>
          </a:xfrm>
          <a:prstGeom prst="rect">
            <a:avLst/>
          </a:prstGeom>
          <a:noFill/>
        </p:spPr>
        <p:txBody>
          <a:bodyPr wrap="square">
            <a:spAutoFit/>
          </a:bodyPr>
          <a:lstStyle/>
          <a:p>
            <a:r>
              <a:rPr lang="es-ES" dirty="0">
                <a:solidFill>
                  <a:schemeClr val="bg1"/>
                </a:solidFill>
                <a:effectLst>
                  <a:outerShdw blurRad="38100" dist="38100" dir="2700000" algn="tl">
                    <a:srgbClr val="000000">
                      <a:alpha val="43137"/>
                    </a:srgbClr>
                  </a:outerShdw>
                </a:effectLst>
                <a:latin typeface="Bw Modelica" panose="00000600000000000000" pitchFamily="50" charset="0"/>
              </a:rPr>
              <a:t>La segunda bestia, semejante a un oso, el cual se alzaba de un costado más que del otro, y tenía en su boca tres costillas entre los dientes, representaba al imperio Medo-Persa.</a:t>
            </a:r>
            <a:endParaRPr lang="es-EC" dirty="0">
              <a:solidFill>
                <a:schemeClr val="bg1"/>
              </a:solidFill>
              <a:effectLst>
                <a:outerShdw blurRad="38100" dist="38100" dir="2700000" algn="tl">
                  <a:srgbClr val="000000">
                    <a:alpha val="43137"/>
                  </a:srgbClr>
                </a:outerShdw>
              </a:effectLst>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C81ACD37-3D7F-73D9-9A3B-0E874401ECC9}"/>
              </a:ext>
            </a:extLst>
          </p:cNvPr>
          <p:cNvPicPr>
            <a:picLocks noChangeAspect="1"/>
          </p:cNvPicPr>
          <p:nvPr/>
        </p:nvPicPr>
        <p:blipFill>
          <a:blip r:embed="rId3"/>
          <a:stretch>
            <a:fillRect/>
          </a:stretch>
        </p:blipFill>
        <p:spPr>
          <a:xfrm>
            <a:off x="5082897" y="0"/>
            <a:ext cx="7109104" cy="4732633"/>
          </a:xfrm>
          <a:prstGeom prst="rect">
            <a:avLst/>
          </a:prstGeom>
        </p:spPr>
      </p:pic>
      <p:sp>
        <p:nvSpPr>
          <p:cNvPr id="2" name="CuadroTexto 1">
            <a:extLst>
              <a:ext uri="{FF2B5EF4-FFF2-40B4-BE49-F238E27FC236}">
                <a16:creationId xmlns:a16="http://schemas.microsoft.com/office/drawing/2014/main" id="{67B2C686-658D-FA1F-D695-7FDA23AA8129}"/>
              </a:ext>
            </a:extLst>
          </p:cNvPr>
          <p:cNvSpPr txBox="1"/>
          <p:nvPr/>
        </p:nvSpPr>
        <p:spPr>
          <a:xfrm>
            <a:off x="-20260" y="4653576"/>
            <a:ext cx="12212260" cy="1077218"/>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¿Qué elementos peculiares caracterizaban a la tercera bestia, que representaba a Grecia? </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Imperios sucesivos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sp>
        <p:nvSpPr>
          <p:cNvPr id="18" name="CuadroTexto 17">
            <a:extLst>
              <a:ext uri="{FF2B5EF4-FFF2-40B4-BE49-F238E27FC236}">
                <a16:creationId xmlns:a16="http://schemas.microsoft.com/office/drawing/2014/main" id="{DA82A2B1-E28B-4F1C-457D-1ECB8AA48EAB}"/>
              </a:ext>
            </a:extLst>
          </p:cNvPr>
          <p:cNvSpPr txBox="1"/>
          <p:nvPr/>
        </p:nvSpPr>
        <p:spPr>
          <a:xfrm>
            <a:off x="5082897" y="0"/>
            <a:ext cx="7109103"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ES" dirty="0">
                <a:solidFill>
                  <a:schemeClr val="bg1"/>
                </a:solidFill>
                <a:latin typeface="Bw Modelica" panose="00000600000000000000" pitchFamily="50" charset="0"/>
              </a:rPr>
              <a:t>La tercera bestia, semejante a un leopardo, con cuatro alas de ave en sus espaldas; tenía también cuatro cabezas.</a:t>
            </a:r>
            <a:endParaRPr lang="es-EC" dirty="0">
              <a:solidFill>
                <a:schemeClr val="bg1"/>
              </a:solidFill>
              <a:latin typeface="Bw Modelica" panose="00000600000000000000" pitchFamily="50" charset="0"/>
            </a:endParaRPr>
          </a:p>
        </p:txBody>
      </p:sp>
      <p:graphicFrame>
        <p:nvGraphicFramePr>
          <p:cNvPr id="20" name="Diagrama 19">
            <a:extLst>
              <a:ext uri="{FF2B5EF4-FFF2-40B4-BE49-F238E27FC236}">
                <a16:creationId xmlns:a16="http://schemas.microsoft.com/office/drawing/2014/main" id="{82A5C5DF-B3B3-B42D-3C9E-DFDAB39D7BB3}"/>
              </a:ext>
            </a:extLst>
          </p:cNvPr>
          <p:cNvGraphicFramePr/>
          <p:nvPr>
            <p:extLst>
              <p:ext uri="{D42A27DB-BD31-4B8C-83A1-F6EECF244321}">
                <p14:modId xmlns:p14="http://schemas.microsoft.com/office/powerpoint/2010/main" val="333931070"/>
              </p:ext>
            </p:extLst>
          </p:nvPr>
        </p:nvGraphicFramePr>
        <p:xfrm>
          <a:off x="93519" y="53564"/>
          <a:ext cx="4873336" cy="46790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2" name="CuadroTexto 21">
            <a:extLst>
              <a:ext uri="{FF2B5EF4-FFF2-40B4-BE49-F238E27FC236}">
                <a16:creationId xmlns:a16="http://schemas.microsoft.com/office/drawing/2014/main" id="{BFCBD0B6-9553-2A8C-336A-91E44FF13254}"/>
              </a:ext>
            </a:extLst>
          </p:cNvPr>
          <p:cNvSpPr txBox="1"/>
          <p:nvPr/>
        </p:nvSpPr>
        <p:spPr>
          <a:xfrm>
            <a:off x="5080633" y="4147858"/>
            <a:ext cx="7111367" cy="58477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Tras la muerte de Alejandro, Magno, su reino fue repartido entre sus cuatro generales: Casandro, Lisímaco, Seleuco y Ptolomeo (4 cabezas).</a:t>
            </a:r>
            <a:endParaRPr lang="es-EC" sz="1600" dirty="0">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Graphic spid="20" grpId="0">
        <p:bldSub>
          <a:bldDgm bld="one"/>
        </p:bldSub>
      </p:bldGraphic>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FBFF70D-DF78-6CFD-2BB3-54C73E1DA8E1}"/>
              </a:ext>
            </a:extLst>
          </p:cNvPr>
          <p:cNvPicPr>
            <a:picLocks noChangeAspect="1"/>
          </p:cNvPicPr>
          <p:nvPr/>
        </p:nvPicPr>
        <p:blipFill>
          <a:blip r:embed="rId3"/>
          <a:stretch>
            <a:fillRect/>
          </a:stretch>
        </p:blipFill>
        <p:spPr>
          <a:xfrm>
            <a:off x="-20261" y="-6376"/>
            <a:ext cx="4844589" cy="4708941"/>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20260" y="4702565"/>
            <a:ext cx="12212260"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hizo difícil describir la cuarta bestia en términos naturales?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Roma, el cuarto imperio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4" name="Diagrama 3">
            <a:extLst>
              <a:ext uri="{FF2B5EF4-FFF2-40B4-BE49-F238E27FC236}">
                <a16:creationId xmlns:a16="http://schemas.microsoft.com/office/drawing/2014/main" id="{F46B922A-08EF-9EED-BD8E-1479CDFCDB3F}"/>
              </a:ext>
            </a:extLst>
          </p:cNvPr>
          <p:cNvGraphicFramePr/>
          <p:nvPr>
            <p:extLst>
              <p:ext uri="{D42A27DB-BD31-4B8C-83A1-F6EECF244321}">
                <p14:modId xmlns:p14="http://schemas.microsoft.com/office/powerpoint/2010/main" val="2407061521"/>
              </p:ext>
            </p:extLst>
          </p:nvPr>
        </p:nvGraphicFramePr>
        <p:xfrm>
          <a:off x="5008419" y="114502"/>
          <a:ext cx="7072470" cy="44735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CuadroTexto 12">
            <a:extLst>
              <a:ext uri="{FF2B5EF4-FFF2-40B4-BE49-F238E27FC236}">
                <a16:creationId xmlns:a16="http://schemas.microsoft.com/office/drawing/2014/main" id="{3BCE79FA-6D1B-C9D1-1262-C9B54D8C483A}"/>
              </a:ext>
            </a:extLst>
          </p:cNvPr>
          <p:cNvSpPr txBox="1"/>
          <p:nvPr/>
        </p:nvSpPr>
        <p:spPr>
          <a:xfrm>
            <a:off x="-20262" y="3770761"/>
            <a:ext cx="4844590"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ES" dirty="0">
                <a:solidFill>
                  <a:schemeClr val="bg1"/>
                </a:solidFill>
                <a:latin typeface="Bw Modelica" panose="00000600000000000000" pitchFamily="50" charset="0"/>
              </a:rPr>
              <a:t>La cuarta bestia, espantosa y terrible con dientes de hierros y diez cuernos, representa al imperio Romano.</a:t>
            </a:r>
            <a:endParaRPr lang="es-EC" dirty="0">
              <a:solidFill>
                <a:schemeClr val="bg1"/>
              </a:solidFill>
              <a:latin typeface="Bw Modelica" panose="00000600000000000000" pitchFamily="50" charset="0"/>
            </a:endParaRPr>
          </a:p>
        </p:txBody>
      </p:sp>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680B4DF0-7777-449B-8BC5-128CB95E23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A56FA087-F3E2-4A96-8037-C4ACABD8494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C340734-8A6C-0E82-C1CE-ACFFB5AB9E20}"/>
              </a:ext>
            </a:extLst>
          </p:cNvPr>
          <p:cNvSpPr txBox="1"/>
          <p:nvPr/>
        </p:nvSpPr>
        <p:spPr>
          <a:xfrm>
            <a:off x="6515175" y="4220649"/>
            <a:ext cx="5659507" cy="1569660"/>
          </a:xfrm>
          <a:prstGeom prst="rect">
            <a:avLst/>
          </a:prstGeom>
          <a:noFill/>
        </p:spPr>
        <p:txBody>
          <a:bodyPr wrap="square">
            <a:spAutoFit/>
          </a:bodyPr>
          <a:lstStyle/>
          <a:p>
            <a:pPr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se vio entre los cuernos de la cuarta bestia?</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Roma, el cuarto imperio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9" name="Diagrama 18">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1469959684"/>
              </p:ext>
            </p:extLst>
          </p:nvPr>
        </p:nvGraphicFramePr>
        <p:xfrm>
          <a:off x="119795" y="296312"/>
          <a:ext cx="6255326" cy="51966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Imagen 2">
            <a:extLst>
              <a:ext uri="{FF2B5EF4-FFF2-40B4-BE49-F238E27FC236}">
                <a16:creationId xmlns:a16="http://schemas.microsoft.com/office/drawing/2014/main" id="{C4504F00-EDB6-117E-249D-6F95005A360C}"/>
              </a:ext>
            </a:extLst>
          </p:cNvPr>
          <p:cNvPicPr>
            <a:picLocks noChangeAspect="1"/>
          </p:cNvPicPr>
          <p:nvPr/>
        </p:nvPicPr>
        <p:blipFill rotWithShape="1">
          <a:blip r:embed="rId9"/>
          <a:srcRect l="5704" r="14936"/>
          <a:stretch/>
        </p:blipFill>
        <p:spPr>
          <a:xfrm>
            <a:off x="6532493" y="0"/>
            <a:ext cx="5659507" cy="4220649"/>
          </a:xfrm>
          <a:prstGeom prst="rect">
            <a:avLst/>
          </a:prstGeom>
        </p:spPr>
      </p:pic>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9"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ACFE167E-7EAF-2EB5-070E-D6DE14B218F5}"/>
              </a:ext>
            </a:extLst>
          </p:cNvPr>
          <p:cNvPicPr>
            <a:picLocks noChangeAspect="1"/>
          </p:cNvPicPr>
          <p:nvPr/>
        </p:nvPicPr>
        <p:blipFill rotWithShape="1">
          <a:blip r:embed="rId3"/>
          <a:srcRect l="2156" r="31010"/>
          <a:stretch/>
        </p:blipFill>
        <p:spPr>
          <a:xfrm>
            <a:off x="7845136" y="-49908"/>
            <a:ext cx="4346864" cy="5881954"/>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93519" y="114502"/>
            <a:ext cx="7169726"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quiso saber Daniel después de ver la visión?</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Roma, el cuarto imperio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3" name="Diagrama 2">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1736970137"/>
              </p:ext>
            </p:extLst>
          </p:nvPr>
        </p:nvGraphicFramePr>
        <p:xfrm>
          <a:off x="93518" y="1242295"/>
          <a:ext cx="7668491" cy="43988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B69CEAF2-3B3E-4B26-BEDB-7F20096039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20260" y="4642827"/>
            <a:ext cx="12148294" cy="1077218"/>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explicó el ángel sobre la terrible cuarta bestia, que representaba al Imperio Romano?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cuerno pequeño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pic>
        <p:nvPicPr>
          <p:cNvPr id="3" name="Imagen 2">
            <a:extLst>
              <a:ext uri="{FF2B5EF4-FFF2-40B4-BE49-F238E27FC236}">
                <a16:creationId xmlns:a16="http://schemas.microsoft.com/office/drawing/2014/main" id="{68B89198-6707-912E-4AD6-58E91F5894BF}"/>
              </a:ext>
            </a:extLst>
          </p:cNvPr>
          <p:cNvPicPr>
            <a:picLocks noChangeAspect="1"/>
          </p:cNvPicPr>
          <p:nvPr/>
        </p:nvPicPr>
        <p:blipFill rotWithShape="1">
          <a:blip r:embed="rId4"/>
          <a:srcRect l="31448"/>
          <a:stretch/>
        </p:blipFill>
        <p:spPr>
          <a:xfrm>
            <a:off x="0" y="0"/>
            <a:ext cx="4774139" cy="4642827"/>
          </a:xfrm>
          <a:prstGeom prst="rect">
            <a:avLst/>
          </a:prstGeom>
        </p:spPr>
      </p:pic>
      <p:graphicFrame>
        <p:nvGraphicFramePr>
          <p:cNvPr id="8" name="Diagrama 7">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2900576235"/>
              </p:ext>
            </p:extLst>
          </p:nvPr>
        </p:nvGraphicFramePr>
        <p:xfrm>
          <a:off x="5174673" y="166765"/>
          <a:ext cx="6525491" cy="44237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8"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2736" y="114502"/>
            <a:ext cx="9854567" cy="584775"/>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fue revelado sobre el cuerno pequeño?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cuerno pequeño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9" name="Diagrama 8">
            <a:extLst>
              <a:ext uri="{FF2B5EF4-FFF2-40B4-BE49-F238E27FC236}">
                <a16:creationId xmlns:a16="http://schemas.microsoft.com/office/drawing/2014/main" id="{238CDA96-E6D0-6A93-57F5-517F2100352E}"/>
              </a:ext>
            </a:extLst>
          </p:cNvPr>
          <p:cNvGraphicFramePr/>
          <p:nvPr>
            <p:extLst>
              <p:ext uri="{D42A27DB-BD31-4B8C-83A1-F6EECF244321}">
                <p14:modId xmlns:p14="http://schemas.microsoft.com/office/powerpoint/2010/main" val="2208389953"/>
              </p:ext>
            </p:extLst>
          </p:nvPr>
        </p:nvGraphicFramePr>
        <p:xfrm>
          <a:off x="165472" y="1046080"/>
          <a:ext cx="9628468" cy="45943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Imagen 9">
            <a:extLst>
              <a:ext uri="{FF2B5EF4-FFF2-40B4-BE49-F238E27FC236}">
                <a16:creationId xmlns:a16="http://schemas.microsoft.com/office/drawing/2014/main" id="{2561192A-0A4E-7443-89AA-BFF348D80FB3}"/>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8056" b="90556" l="8542" r="83125">
                        <a14:foregroundMark x1="12917" y1="63611" x2="8542" y2="60833"/>
                        <a14:foregroundMark x1="24167" y1="73333" x2="26042" y2="85833"/>
                        <a14:foregroundMark x1="26042" y1="85833" x2="35625" y2="89444"/>
                        <a14:foregroundMark x1="35625" y1="89444" x2="60208" y2="88056"/>
                        <a14:foregroundMark x1="60208" y1="88056" x2="70000" y2="88333"/>
                        <a14:foregroundMark x1="70000" y1="88333" x2="80208" y2="77778"/>
                        <a14:foregroundMark x1="80208" y1="77778" x2="79375" y2="73333"/>
                        <a14:foregroundMark x1="82917" y1="72500" x2="82917" y2="72500"/>
                        <a14:foregroundMark x1="83125" y1="71389" x2="83125" y2="71389"/>
                        <a14:foregroundMark x1="22500" y1="80278" x2="22500" y2="80278"/>
                        <a14:foregroundMark x1="23125" y1="81667" x2="23125" y2="81667"/>
                        <a14:foregroundMark x1="24792" y1="88611" x2="79375" y2="90556"/>
                        <a14:foregroundMark x1="54583" y1="8056" x2="54583" y2="8056"/>
                        <a14:foregroundMark x1="24167" y1="90000" x2="24167" y2="90000"/>
                      </a14:backgroundRemoval>
                    </a14:imgEffect>
                  </a14:imgLayer>
                </a14:imgProps>
              </a:ext>
            </a:extLst>
          </a:blip>
          <a:srcRect l="5111" t="4615" r="13716" b="9542"/>
          <a:stretch/>
        </p:blipFill>
        <p:spPr>
          <a:xfrm>
            <a:off x="7793183" y="2214444"/>
            <a:ext cx="4398818" cy="3488950"/>
          </a:xfrm>
          <a:prstGeom prst="rect">
            <a:avLst/>
          </a:prstGeom>
        </p:spPr>
      </p:pic>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D30251BF-E146-4714-8ADD-AB9C49658E3F}"/>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graphicEl>
                                              <a:dgm id="{A39DE870-C4A4-40CC-8FFA-A5E73319A85A}"/>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graphicEl>
                                              <a:dgm id="{A5B0C125-D2BA-41B2-BD52-0BE82A9F0D7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3554C780-8C8B-4DE2-A31A-BEC7E1123812}"/>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graphicEl>
                                              <a:dgm id="{2A50227A-F735-4609-B3F5-8718DCE47F4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graphicEl>
                                              <a:dgm id="{080613E4-09C5-4975-840E-003BE5153AE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dgm id="{CEA9EECC-FE79-4522-BF8E-F656B31E077E}"/>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graphicEl>
                                              <a:dgm id="{8E172645-912F-4F9E-8B38-E2258D43F63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6E8BAC92-190E-D27E-2DFE-575F24C34D87}"/>
              </a:ext>
            </a:extLst>
          </p:cNvPr>
          <p:cNvPicPr>
            <a:picLocks noChangeAspect="1"/>
          </p:cNvPicPr>
          <p:nvPr/>
        </p:nvPicPr>
        <p:blipFill rotWithShape="1">
          <a:blip r:embed="rId3"/>
          <a:srcRect b="6773"/>
          <a:stretch/>
        </p:blipFill>
        <p:spPr>
          <a:xfrm>
            <a:off x="0" y="0"/>
            <a:ext cx="5767335" cy="4302903"/>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20260" y="4244450"/>
            <a:ext cx="5787595"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¿Contra quién se dirigiría la ira del poder del cuerno pequeño?</a:t>
            </a:r>
            <a:endParaRPr lang="es-MX" sz="3200" dirty="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cuerno pequeño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3" name="Diagrama 12">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1776222141"/>
              </p:ext>
            </p:extLst>
          </p:nvPr>
        </p:nvGraphicFramePr>
        <p:xfrm>
          <a:off x="5951652" y="114501"/>
          <a:ext cx="6056031" cy="54743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3"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E26A63B-DA53-437E-3DED-5B9111F53EC0}"/>
              </a:ext>
            </a:extLst>
          </p:cNvPr>
          <p:cNvPicPr>
            <a:picLocks noChangeAspect="1"/>
          </p:cNvPicPr>
          <p:nvPr/>
        </p:nvPicPr>
        <p:blipFill>
          <a:blip r:embed="rId3"/>
          <a:stretch>
            <a:fillRect/>
          </a:stretch>
        </p:blipFill>
        <p:spPr>
          <a:xfrm>
            <a:off x="5224896" y="1"/>
            <a:ext cx="6967104" cy="4644736"/>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224896" y="4650302"/>
            <a:ext cx="6967104"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acontecería para poner fin al poder del cuerno pequeño?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reino de Dios será eterno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358737"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1" name="Diagrama 10">
            <a:extLst>
              <a:ext uri="{FF2B5EF4-FFF2-40B4-BE49-F238E27FC236}">
                <a16:creationId xmlns:a16="http://schemas.microsoft.com/office/drawing/2014/main" id="{763F4239-9B27-D9F2-D3D9-E37FEE3C89EF}"/>
              </a:ext>
            </a:extLst>
          </p:cNvPr>
          <p:cNvGraphicFramePr/>
          <p:nvPr>
            <p:extLst>
              <p:ext uri="{D42A27DB-BD31-4B8C-83A1-F6EECF244321}">
                <p14:modId xmlns:p14="http://schemas.microsoft.com/office/powerpoint/2010/main" val="1294670448"/>
              </p:ext>
            </p:extLst>
          </p:nvPr>
        </p:nvGraphicFramePr>
        <p:xfrm>
          <a:off x="93518" y="128919"/>
          <a:ext cx="5029201" cy="54858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DCC91CAC-61A0-B789-5C7B-236E83E44C8A}"/>
              </a:ext>
            </a:extLst>
          </p:cNvPr>
          <p:cNvPicPr>
            <a:picLocks noChangeAspect="1"/>
          </p:cNvPicPr>
          <p:nvPr/>
        </p:nvPicPr>
        <p:blipFill rotWithShape="1">
          <a:blip r:embed="rId3"/>
          <a:srcRect l="4146" r="265"/>
          <a:stretch/>
        </p:blipFill>
        <p:spPr>
          <a:xfrm>
            <a:off x="1490" y="1097724"/>
            <a:ext cx="6094510" cy="4726935"/>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0" y="59124"/>
            <a:ext cx="6359410"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se describe la escena del juicio?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reino de Dios será eterno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8" name="Diagrama 17">
            <a:extLst>
              <a:ext uri="{FF2B5EF4-FFF2-40B4-BE49-F238E27FC236}">
                <a16:creationId xmlns:a16="http://schemas.microsoft.com/office/drawing/2014/main" id="{F5441E09-6B66-9D0D-841F-442F44B48A17}"/>
              </a:ext>
            </a:extLst>
          </p:cNvPr>
          <p:cNvGraphicFramePr/>
          <p:nvPr>
            <p:extLst>
              <p:ext uri="{D42A27DB-BD31-4B8C-83A1-F6EECF244321}">
                <p14:modId xmlns:p14="http://schemas.microsoft.com/office/powerpoint/2010/main" val="126325212"/>
              </p:ext>
            </p:extLst>
          </p:nvPr>
        </p:nvGraphicFramePr>
        <p:xfrm>
          <a:off x="6255327" y="249885"/>
          <a:ext cx="5828399" cy="53840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8211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8"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6BEC815-C75B-FA5F-F6F4-841C55F87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50182"/>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6263849" y="13738"/>
            <a:ext cx="5796258" cy="1077218"/>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¿Cuál sería el resultado del juicio?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reino de Dios será eterno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7" name="Diagrama 16">
            <a:extLst>
              <a:ext uri="{FF2B5EF4-FFF2-40B4-BE49-F238E27FC236}">
                <a16:creationId xmlns:a16="http://schemas.microsoft.com/office/drawing/2014/main" id="{89B40036-BF0A-629F-99F0-EDF7DBBB0AD8}"/>
              </a:ext>
            </a:extLst>
          </p:cNvPr>
          <p:cNvGraphicFramePr/>
          <p:nvPr>
            <p:extLst>
              <p:ext uri="{D42A27DB-BD31-4B8C-83A1-F6EECF244321}">
                <p14:modId xmlns:p14="http://schemas.microsoft.com/office/powerpoint/2010/main" val="920968680"/>
              </p:ext>
            </p:extLst>
          </p:nvPr>
        </p:nvGraphicFramePr>
        <p:xfrm>
          <a:off x="93519" y="760165"/>
          <a:ext cx="6435796" cy="48749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717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7"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37227" y="381783"/>
            <a:ext cx="2397103"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1900" dirty="0">
                <a:solidFill>
                  <a:schemeClr val="tx1"/>
                </a:solidFill>
                <a:latin typeface="Eras Demi ITC" panose="020B0805030504020804" pitchFamily="34" charset="0"/>
              </a:rPr>
              <a:t>El juicio revela el momento solemne en que Dios examina con justicia y misericordia la vida de cada ser humano, vindica a su pueblo fiel y pone fin definitivo al dominio del mal, dando paso al establecimiento de su reino eterno donde prevalece la verdad.</a:t>
            </a:r>
            <a:endParaRPr lang="es-EC" sz="19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307843"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cuadro profético de los cuatro vientos y las cuatro bestias revela que la historia humana, aunque marcada por conflictos, guerras y el surgimiento de grandes imperios, no está fuera del control de Dios.</a:t>
            </a:r>
            <a:endParaRPr lang="es-MX" sz="2000" dirty="0">
              <a:solidFill>
                <a:schemeClr val="tx1"/>
              </a:solidFill>
              <a:latin typeface="Eras Demi ITC" panose="020B0805030504020804" pitchFamily="34" charset="0"/>
            </a:endParaRP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393374" y="381783"/>
            <a:ext cx="240590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estudio de los imperios sucesivos señala que, a lo largo de la historia, grandes potencias se han levantado con poder y gloria, pero todas, bajo la dirección soberana de Dios han cumplido su papel dentro de la profecía.</a:t>
            </a:r>
            <a:endParaRPr lang="es-MX" sz="2000" dirty="0">
              <a:solidFill>
                <a:schemeClr val="tx1"/>
              </a:solidFill>
              <a:latin typeface="Eras Demi ITC" panose="020B0805030504020804" pitchFamily="34" charset="0"/>
            </a:endParaRP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47397" y="381783"/>
            <a:ext cx="2326912"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Roma, el cuarto imperio, revela un poder único por su fuerza, extensión y sistema de dominio, que dejó una huella profunda en la historia, sin embargo, como los otros, también estuvo sujeto a los límites establecidos por Dios.</a:t>
            </a:r>
            <a:endParaRPr lang="es-MX"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22432" y="381783"/>
            <a:ext cx="2466672"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cuerno pequeño revela el surgimiento de un poder que combina autoridad religiosa y política, caracterizado por su influencia dominante y su oposición a la verdad divina, pero este finalmente también será quitado.</a:t>
            </a:r>
            <a:endParaRPr lang="es-MX"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850" y="3142145"/>
            <a:ext cx="6358318" cy="1815882"/>
          </a:xfrm>
          <a:prstGeom prst="rect">
            <a:avLst/>
          </a:prstGeom>
        </p:spPr>
        <p:txBody>
          <a:bodyPr wrap="square">
            <a:spAutoFit/>
          </a:bodyPr>
          <a:lstStyle/>
          <a:p>
            <a:pPr algn="ctr"/>
            <a:r>
              <a:rPr lang="es-ES" sz="2800" dirty="0">
                <a:solidFill>
                  <a:schemeClr val="accent4">
                    <a:lumMod val="75000"/>
                  </a:schemeClr>
                </a:solidFill>
                <a:latin typeface="Eras Demi ITC" panose="020B0805030504020804" pitchFamily="34" charset="0"/>
              </a:rPr>
              <a:t>¡Decido permanecer fiel a Dios, confiar en su justicia y prepararme para estar entre los que recibirán su reino eterno!</a:t>
            </a:r>
            <a:endParaRPr lang="es-MX" sz="28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7" y="583281"/>
            <a:ext cx="6448123" cy="2246769"/>
          </a:xfrm>
          <a:prstGeom prst="rect">
            <a:avLst/>
          </a:prstGeom>
        </p:spPr>
        <p:txBody>
          <a:bodyPr wrap="square">
            <a:spAutoFit/>
          </a:bodyPr>
          <a:lstStyle/>
          <a:p>
            <a:pPr algn="ctr"/>
            <a:r>
              <a:rPr lang="es-ES" sz="2800" dirty="0">
                <a:solidFill>
                  <a:schemeClr val="accent2">
                    <a:lumMod val="75000"/>
                  </a:schemeClr>
                </a:solidFill>
                <a:latin typeface="Eras Bold ITC" panose="020B0907030504020204" pitchFamily="34" charset="0"/>
              </a:rPr>
              <a:t>Creo que Dios reveló por medio de la profecía el surgimiento y la caída de los imperios, y que al final los santos recibirán el reino eterno después del juicio divino.</a:t>
            </a:r>
            <a:endParaRPr lang="es-MX" sz="28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1270015</TotalTime>
  <Words>2123</Words>
  <Application>Microsoft Office PowerPoint</Application>
  <PresentationFormat>Panorámica</PresentationFormat>
  <Paragraphs>161</Paragraphs>
  <Slides>24</Slides>
  <Notes>20</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24</vt:i4>
      </vt:variant>
    </vt:vector>
  </HeadingPairs>
  <TitlesOfParts>
    <vt:vector size="44"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Solórzano;Cesia Tomalá;Carlos Bazán</dc:creator>
  <cp:lastModifiedBy>Secretaría Unión Ecuatoriana</cp:lastModifiedBy>
  <cp:revision>10003</cp:revision>
  <dcterms:created xsi:type="dcterms:W3CDTF">2017-06-02T15:34:13Z</dcterms:created>
  <dcterms:modified xsi:type="dcterms:W3CDTF">2026-04-24T03:36:38Z</dcterms:modified>
</cp:coreProperties>
</file>