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38" r:id="rId13"/>
    <p:sldId id="565" r:id="rId14"/>
    <p:sldId id="572" r:id="rId15"/>
    <p:sldId id="573" r:id="rId16"/>
    <p:sldId id="566" r:id="rId17"/>
    <p:sldId id="567" r:id="rId18"/>
    <p:sldId id="568" r:id="rId19"/>
    <p:sldId id="569" r:id="rId20"/>
    <p:sldId id="570" r:id="rId21"/>
    <p:sldId id="276" r:id="rId22"/>
    <p:sldId id="265" r:id="rId23"/>
    <p:sldId id="393" r:id="rId2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7" d="100"/>
          <a:sy n="77" d="100"/>
        </p:scale>
        <p:origin x="197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El profeta Daniel estaba estudiando las profecías dadas por el profeta Jeremías, donde Dios había anunciado que la desolación de Jerusalén duraría setenta años.</a:t>
          </a: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Así como Daniel examinaba cuidadosamente la Palabra de Dios para entender los tiempos y la voluntad divina, también hoy debemos estudiar la Biblia con oración y humildad.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2509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La profecía que Daniel estudiaba en Jeremías revelaba el justo juicio de Dios sobre Judá y la promesa de restauración para ellos después de setenta años de cautiverio</a:t>
          </a:r>
          <a:r>
            <a:rPr lang="es-ES" sz="2100" dirty="0">
              <a:latin typeface="Bw Modelica" panose="00000600000000000000" pitchFamily="50" charset="0"/>
            </a:rPr>
            <a:t>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…s</a:t>
          </a:r>
          <a:r>
            <a:rPr lang="es-MX" sz="2100" dirty="0">
              <a:latin typeface="Bw Modelica" panose="00000600000000000000" pitchFamily="50" charset="0"/>
            </a:rPr>
            <a:t>u importancia radica en que Daniel confirmó la soberanía de Dios sobre las naciones, la certeza del cumplimiento profético y la esperanza de redención para un pueblo arrepentido.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Le urgía buscar a Dios de todo corazón mediante oración, arrepentimiento y confianza en sus promesas…</a:t>
          </a: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…pues, aunque </a:t>
          </a:r>
          <a:r>
            <a:rPr lang="es-MX" sz="2200" dirty="0">
              <a:latin typeface="Bw Modelica" panose="00000600000000000000" pitchFamily="50" charset="0"/>
            </a:rPr>
            <a:t>Dios había determinado el tiempo de la liberación, quería que su pueblo reconociera su necesidad de Él.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Y="10683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0683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Daniel respondió buscando intensamente a Dios mediante oración, ayuno y confesión, él reconocía que el sufrimiento del pueblo era consecuencia de haberse apartado de Dios…</a:t>
          </a: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…por eso, se humilló delante del Señor, intercedió por su pueblo y pidió que Dios cumpliera sus promesas preservando su honor y mostrando misericordia a Israel.</a:t>
          </a: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Aunque Daniel había sido fiel a Dios durante toda su vida y el cielo lo consideraba “muy amado”, él no se exaltó ni se presentó como justo delante del Señor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…al contrario, reconoció la grandeza y misericordia de Dios, se identificó completamente con Israel y asumió la condición espiritual del pueblo como propia…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…al igual que Daniel somos llamados a interceder con humildad y amor por quienes necesitan restauración, especialmente por nosotros mismos.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429109" custScaleY="197653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429109" custScaleY="197653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429109" custScaleY="197653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Daniel estaba profundamente preocupado por la desolación de Jerusalén y el templo, símbolos de la presencia y gloria de Dios entre su pueblo</a:t>
          </a:r>
          <a:r>
            <a:rPr lang="es-ES" sz="2100" dirty="0">
              <a:latin typeface="Bw Modelica" panose="00000600000000000000" pitchFamily="50" charset="0"/>
            </a:rPr>
            <a:t>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…por eso Daniel rogaba por la restauración del santuario y del pueblo, para que el nombre del Señor fuese nuevamente honrado entre las naciones.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30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Mientras Daniel aún estaba orando, confesando sus pecados y los de su pueblo, y presentando su súplica delante de Dios por el santo monte…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su oración fue interrumpida por una respuesta inmediata del cielo, el ángel Gabriel llegó rápidamente para hablar con él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esto reveló que el cielo había escuchado su oración y que Dios estaba dispuesto a revelar más de su plan al profeta fiel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8558" custScaleY="267271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8558" custScaleY="267271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8558" custScaleY="267271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Gabriel visitó a Daniel para darle sabiduría y explicarle la parte de la visión que había visto antes de la caída de Babilonia, y que había quedado sin entender…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es el relacionado con el tiempo de los 2,300 días (tiempo en el que el santuario sería pisoteado); por lo tanto, el ángel, al reanudar su explicación, se detiene principalmente en el tema del tiempo.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la nación judía se le asignó un período de gracia profético de setenta semanas, equivalentes a 490 días (años).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…tiempo exacto </a:t>
          </a:r>
          <a:r>
            <a:rPr lang="es-ES" sz="2200" dirty="0">
              <a:latin typeface="Bw Modelica" panose="00000600000000000000" pitchFamily="50" charset="0"/>
            </a:rPr>
            <a:t>durante el cual debía cumplirse la obra del ministerio de Cristo y la oportunidad de gracia dada al pueblo de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Este periodo comenzó con el decreto del rey Artajerjes en el año 457 a. C., que autorizó la restauración de Jerusalén…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…aunque anteriormente los reyes Ciro el Grande y Darío I habían autorizado la reconstrucción del templo, fue este decreto…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…el que otorgó a Israel plena autoridad para restaurar la ciudad, reorganizar su gobierno y restablecer el sistema religioso.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B013F0-F86F-4888-9571-590403F4B64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CD739EC-7358-49EC-9A68-B726CB4619B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decreto de Artajerjes permitía el regreso de los judíos a Jerusalén, suministrando abundantes recursos para el templo…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8B307AB-0359-45C3-872C-1C894686818D}" type="parTrans" cxnId="{DD30ABA5-5E9C-4588-BD31-A084A3F829E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09F0D0-95D1-4D1B-9C09-A95151ACFEFB}" type="sibTrans" cxnId="{DD30ABA5-5E9C-4588-BD31-A084A3F829E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2BE1A94-CF31-4B2E-B052-BC9CB91D4D24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…eximía de impuestos a sacerdotes, levitas, y servidores del templo, a fin de que pudieran dedicarse plenamente al servicio religioso…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5F1E2C5-BAF5-4F33-95B6-8C295F1388CF}" type="parTrans" cxnId="{3F8B95F0-2E96-4B97-B72C-04968B6121B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3EE1DED-68F2-4EBE-A53B-8DE7558C0355}" type="sibTrans" cxnId="{3F8B95F0-2E96-4B97-B72C-04968B6121B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0AC094-DD0D-40FC-B468-374E4745FF0F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concedía autoridad a Esdras para restablecer el sistema judicial y religioso en Jerusalén.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BBC2C3-6E09-41A8-BED6-423B92F79813}" type="par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7B3203F-8B05-4C1A-9972-7E51967A1600}" type="sib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008CF3-028F-4A46-B637-331AAC3910E4}" type="pres">
      <dgm:prSet presAssocID="{E5B013F0-F86F-4888-9571-590403F4B649}" presName="Name0" presStyleCnt="0">
        <dgm:presLayoutVars>
          <dgm:dir/>
          <dgm:resizeHandles val="exact"/>
        </dgm:presLayoutVars>
      </dgm:prSet>
      <dgm:spPr/>
    </dgm:pt>
    <dgm:pt modelId="{D99F5285-8474-47D2-A438-07A2CC5BA1C0}" type="pres">
      <dgm:prSet presAssocID="{6CD739EC-7358-49EC-9A68-B726CB4619B8}" presName="node" presStyleLbl="node1" presStyleIdx="0" presStyleCnt="3">
        <dgm:presLayoutVars>
          <dgm:bulletEnabled val="1"/>
        </dgm:presLayoutVars>
      </dgm:prSet>
      <dgm:spPr/>
    </dgm:pt>
    <dgm:pt modelId="{AF1EAFAE-70B5-412F-ADD0-39F7F08BA3E1}" type="pres">
      <dgm:prSet presAssocID="{C809F0D0-95D1-4D1B-9C09-A95151ACFEFB}" presName="sibTrans" presStyleLbl="sibTrans2D1" presStyleIdx="0" presStyleCnt="2"/>
      <dgm:spPr/>
    </dgm:pt>
    <dgm:pt modelId="{4F903852-796E-4093-A87F-2743B28F69DD}" type="pres">
      <dgm:prSet presAssocID="{C809F0D0-95D1-4D1B-9C09-A95151ACFEFB}" presName="connectorText" presStyleLbl="sibTrans2D1" presStyleIdx="0" presStyleCnt="2"/>
      <dgm:spPr/>
    </dgm:pt>
    <dgm:pt modelId="{700CBE59-B2D7-4A25-93DA-5DC76F089CC9}" type="pres">
      <dgm:prSet presAssocID="{02BE1A94-CF31-4B2E-B052-BC9CB91D4D24}" presName="node" presStyleLbl="node1" presStyleIdx="1" presStyleCnt="3">
        <dgm:presLayoutVars>
          <dgm:bulletEnabled val="1"/>
        </dgm:presLayoutVars>
      </dgm:prSet>
      <dgm:spPr/>
    </dgm:pt>
    <dgm:pt modelId="{9EAD062A-2B9D-47DC-A11F-B1CD9BD4F794}" type="pres">
      <dgm:prSet presAssocID="{33EE1DED-68F2-4EBE-A53B-8DE7558C0355}" presName="sibTrans" presStyleLbl="sibTrans2D1" presStyleIdx="1" presStyleCnt="2"/>
      <dgm:spPr/>
    </dgm:pt>
    <dgm:pt modelId="{F42D68D3-2923-40E2-AE42-8599DCBFD668}" type="pres">
      <dgm:prSet presAssocID="{33EE1DED-68F2-4EBE-A53B-8DE7558C0355}" presName="connectorText" presStyleLbl="sibTrans2D1" presStyleIdx="1" presStyleCnt="2"/>
      <dgm:spPr/>
    </dgm:pt>
    <dgm:pt modelId="{B9012777-2EB3-4D0D-93C6-0D05A65BFF04}" type="pres">
      <dgm:prSet presAssocID="{C40AC094-DD0D-40FC-B468-374E4745FF0F}" presName="node" presStyleLbl="node1" presStyleIdx="2" presStyleCnt="3" custScaleX="103144">
        <dgm:presLayoutVars>
          <dgm:bulletEnabled val="1"/>
        </dgm:presLayoutVars>
      </dgm:prSet>
      <dgm:spPr/>
    </dgm:pt>
  </dgm:ptLst>
  <dgm:cxnLst>
    <dgm:cxn modelId="{44F40230-E034-4DC2-9FDF-794E196B870C}" type="presOf" srcId="{C809F0D0-95D1-4D1B-9C09-A95151ACFEFB}" destId="{AF1EAFAE-70B5-412F-ADD0-39F7F08BA3E1}" srcOrd="0" destOrd="0" presId="urn:microsoft.com/office/officeart/2005/8/layout/process1"/>
    <dgm:cxn modelId="{9D4EC436-D14F-4D5D-9EFA-EE9440CFF6D2}" type="presOf" srcId="{E5B013F0-F86F-4888-9571-590403F4B649}" destId="{8D008CF3-028F-4A46-B637-331AAC3910E4}" srcOrd="0" destOrd="0" presId="urn:microsoft.com/office/officeart/2005/8/layout/process1"/>
    <dgm:cxn modelId="{0C3D1062-80D3-4BB2-BCA5-3D176E1853DC}" type="presOf" srcId="{02BE1A94-CF31-4B2E-B052-BC9CB91D4D24}" destId="{700CBE59-B2D7-4A25-93DA-5DC76F089CC9}" srcOrd="0" destOrd="0" presId="urn:microsoft.com/office/officeart/2005/8/layout/process1"/>
    <dgm:cxn modelId="{9DEB7C76-C9C2-4E32-9913-E0C5758E8CD0}" type="presOf" srcId="{C40AC094-DD0D-40FC-B468-374E4745FF0F}" destId="{B9012777-2EB3-4D0D-93C6-0D05A65BFF04}" srcOrd="0" destOrd="0" presId="urn:microsoft.com/office/officeart/2005/8/layout/process1"/>
    <dgm:cxn modelId="{E4FA2857-9DEE-4752-B3FD-0DD80AB97258}" type="presOf" srcId="{C809F0D0-95D1-4D1B-9C09-A95151ACFEFB}" destId="{4F903852-796E-4093-A87F-2743B28F69DD}" srcOrd="1" destOrd="0" presId="urn:microsoft.com/office/officeart/2005/8/layout/process1"/>
    <dgm:cxn modelId="{B6AC2F82-C97B-438A-8E2D-4D544162F7A5}" srcId="{E5B013F0-F86F-4888-9571-590403F4B649}" destId="{C40AC094-DD0D-40FC-B468-374E4745FF0F}" srcOrd="2" destOrd="0" parTransId="{0CBBC2C3-6E09-41A8-BED6-423B92F79813}" sibTransId="{77B3203F-8B05-4C1A-9972-7E51967A1600}"/>
    <dgm:cxn modelId="{9DFDA78D-198E-4552-9672-A95EC43B9678}" type="presOf" srcId="{33EE1DED-68F2-4EBE-A53B-8DE7558C0355}" destId="{F42D68D3-2923-40E2-AE42-8599DCBFD668}" srcOrd="1" destOrd="0" presId="urn:microsoft.com/office/officeart/2005/8/layout/process1"/>
    <dgm:cxn modelId="{DD30ABA5-5E9C-4588-BD31-A084A3F829E2}" srcId="{E5B013F0-F86F-4888-9571-590403F4B649}" destId="{6CD739EC-7358-49EC-9A68-B726CB4619B8}" srcOrd="0" destOrd="0" parTransId="{B8B307AB-0359-45C3-872C-1C894686818D}" sibTransId="{C809F0D0-95D1-4D1B-9C09-A95151ACFEFB}"/>
    <dgm:cxn modelId="{1BD342B0-6DB5-412F-8FA5-4D8763AFB038}" type="presOf" srcId="{6CD739EC-7358-49EC-9A68-B726CB4619B8}" destId="{D99F5285-8474-47D2-A438-07A2CC5BA1C0}" srcOrd="0" destOrd="0" presId="urn:microsoft.com/office/officeart/2005/8/layout/process1"/>
    <dgm:cxn modelId="{5234C8D5-DC79-4318-8F0D-87A8827FA42A}" type="presOf" srcId="{33EE1DED-68F2-4EBE-A53B-8DE7558C0355}" destId="{9EAD062A-2B9D-47DC-A11F-B1CD9BD4F794}" srcOrd="0" destOrd="0" presId="urn:microsoft.com/office/officeart/2005/8/layout/process1"/>
    <dgm:cxn modelId="{3F8B95F0-2E96-4B97-B72C-04968B6121B0}" srcId="{E5B013F0-F86F-4888-9571-590403F4B649}" destId="{02BE1A94-CF31-4B2E-B052-BC9CB91D4D24}" srcOrd="1" destOrd="0" parTransId="{35F1E2C5-BAF5-4F33-95B6-8C295F1388CF}" sibTransId="{33EE1DED-68F2-4EBE-A53B-8DE7558C0355}"/>
    <dgm:cxn modelId="{5C238235-38B3-4B34-ABB3-2EE507E59A82}" type="presParOf" srcId="{8D008CF3-028F-4A46-B637-331AAC3910E4}" destId="{D99F5285-8474-47D2-A438-07A2CC5BA1C0}" srcOrd="0" destOrd="0" presId="urn:microsoft.com/office/officeart/2005/8/layout/process1"/>
    <dgm:cxn modelId="{434ED99F-E6AA-4F11-90EC-28692CD1042E}" type="presParOf" srcId="{8D008CF3-028F-4A46-B637-331AAC3910E4}" destId="{AF1EAFAE-70B5-412F-ADD0-39F7F08BA3E1}" srcOrd="1" destOrd="0" presId="urn:microsoft.com/office/officeart/2005/8/layout/process1"/>
    <dgm:cxn modelId="{0F667765-7690-49C6-ABFE-D3964E857D67}" type="presParOf" srcId="{AF1EAFAE-70B5-412F-ADD0-39F7F08BA3E1}" destId="{4F903852-796E-4093-A87F-2743B28F69DD}" srcOrd="0" destOrd="0" presId="urn:microsoft.com/office/officeart/2005/8/layout/process1"/>
    <dgm:cxn modelId="{2B1CCA60-EA70-48F8-AA03-6EFA6D99F16B}" type="presParOf" srcId="{8D008CF3-028F-4A46-B637-331AAC3910E4}" destId="{700CBE59-B2D7-4A25-93DA-5DC76F089CC9}" srcOrd="2" destOrd="0" presId="urn:microsoft.com/office/officeart/2005/8/layout/process1"/>
    <dgm:cxn modelId="{0770CB9C-3395-4DCE-A2B4-FA0D308893E4}" type="presParOf" srcId="{8D008CF3-028F-4A46-B637-331AAC3910E4}" destId="{9EAD062A-2B9D-47DC-A11F-B1CD9BD4F794}" srcOrd="3" destOrd="0" presId="urn:microsoft.com/office/officeart/2005/8/layout/process1"/>
    <dgm:cxn modelId="{9A6E1FB7-4EE9-4279-83AC-1A42B41F91F1}" type="presParOf" srcId="{9EAD062A-2B9D-47DC-A11F-B1CD9BD4F794}" destId="{F42D68D3-2923-40E2-AE42-8599DCBFD668}" srcOrd="0" destOrd="0" presId="urn:microsoft.com/office/officeart/2005/8/layout/process1"/>
    <dgm:cxn modelId="{C1B0243E-615B-4863-9660-49D7A04A6BC0}" type="presParOf" srcId="{8D008CF3-028F-4A46-B637-331AAC3910E4}" destId="{B9012777-2EB3-4D0D-93C6-0D05A65BFF0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profecía predijo que </a:t>
          </a:r>
          <a:r>
            <a:rPr lang="es-ES" sz="2200" b="1" dirty="0">
              <a:latin typeface="Bw Modelica" panose="00000600000000000000" pitchFamily="50" charset="0"/>
            </a:rPr>
            <a:t>Jesús iniciaría su ministerio </a:t>
          </a:r>
          <a:r>
            <a:rPr lang="es-ES" sz="2200" b="0" dirty="0">
              <a:latin typeface="Bw Modelica" panose="00000600000000000000" pitchFamily="50" charset="0"/>
            </a:rPr>
            <a:t>al pasar </a:t>
          </a:r>
          <a:r>
            <a:rPr lang="es-ES" sz="2200" dirty="0">
              <a:latin typeface="Bw Modelica" panose="00000600000000000000" pitchFamily="50" charset="0"/>
            </a:rPr>
            <a:t>69 semanas proféticas en el año 27 </a:t>
          </a:r>
          <a:r>
            <a:rPr lang="es-ES" sz="2200" dirty="0" err="1">
              <a:latin typeface="Bw Modelica" panose="00000600000000000000" pitchFamily="50" charset="0"/>
            </a:rPr>
            <a:t>d.C</a:t>
          </a:r>
          <a:r>
            <a:rPr lang="es-ES" sz="2200" dirty="0">
              <a:latin typeface="Bw Modelica" panose="00000600000000000000" pitchFamily="50" charset="0"/>
            </a:rPr>
            <a:t>, [si avanzamos 483 años o 69 semanas proféticas, desde el 457 </a:t>
          </a:r>
          <a:r>
            <a:rPr lang="es-ES" sz="2200" dirty="0" err="1">
              <a:latin typeface="Bw Modelica" panose="00000600000000000000" pitchFamily="50" charset="0"/>
            </a:rPr>
            <a:t>a.C</a:t>
          </a:r>
          <a:r>
            <a:rPr lang="es-ES" sz="2200" dirty="0">
              <a:latin typeface="Bw Modelica" panose="00000600000000000000" pitchFamily="50" charset="0"/>
            </a:rPr>
            <a:t>, llegamos al 27 d.C.</a:t>
          </a:r>
          <a:r>
            <a:rPr lang="es-EC" sz="2200" dirty="0"/>
            <a:t>]…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…también predijo que </a:t>
          </a:r>
          <a:r>
            <a:rPr lang="es-MX" sz="2200" b="1" dirty="0">
              <a:latin typeface="Bw Modelica" panose="00000600000000000000" pitchFamily="50" charset="0"/>
            </a:rPr>
            <a:t>Jesús </a:t>
          </a:r>
          <a:r>
            <a:rPr lang="es-ES" sz="2200" b="1" dirty="0">
              <a:latin typeface="Bw Modelica" panose="00000600000000000000" pitchFamily="50" charset="0"/>
            </a:rPr>
            <a:t>moriría </a:t>
          </a:r>
          <a:r>
            <a:rPr lang="es-ES" sz="2200" dirty="0">
              <a:latin typeface="Bw Modelica" panose="00000600000000000000" pitchFamily="50" charset="0"/>
            </a:rPr>
            <a:t>en la mitad de la última semana profética en el año 31 d. C, [si avanzamos 3 ½ años, desde el año 27 </a:t>
          </a:r>
          <a:r>
            <a:rPr lang="es-ES" sz="2200" dirty="0" err="1">
              <a:latin typeface="Bw Modelica" panose="00000600000000000000" pitchFamily="50" charset="0"/>
            </a:rPr>
            <a:t>d.C</a:t>
          </a:r>
          <a:r>
            <a:rPr lang="es-ES" sz="2200" dirty="0">
              <a:latin typeface="Bw Modelica" panose="00000600000000000000" pitchFamily="50" charset="0"/>
            </a:rPr>
            <a:t>, llegamos al año 31 </a:t>
          </a:r>
          <a:r>
            <a:rPr lang="es-ES" sz="2200" dirty="0" err="1">
              <a:latin typeface="Bw Modelica" panose="00000600000000000000" pitchFamily="50" charset="0"/>
            </a:rPr>
            <a:t>d.C</a:t>
          </a:r>
          <a:r>
            <a:rPr lang="es-EC" sz="2200" dirty="0"/>
            <a:t>].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7053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7053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Después del cumplimiento de los 490 años proféticos, Jerusalén y el templo fueron destruidos por los romanos en el año 70 d. C, </a:t>
          </a:r>
          <a:r>
            <a:rPr lang="es-MX" sz="2200" dirty="0">
              <a:latin typeface="Bw Modelica" panose="00000600000000000000" pitchFamily="50" charset="0"/>
            </a:rPr>
            <a:t>esto </a:t>
          </a:r>
          <a:r>
            <a:rPr lang="es-ES" sz="2200" dirty="0">
              <a:latin typeface="Bw Modelica" panose="00000600000000000000" pitchFamily="50" charset="0"/>
            </a:rPr>
            <a:t>como resultado del rechazo persistente del Mesías…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…l</a:t>
          </a:r>
          <a:r>
            <a:rPr lang="es-ES" sz="2200" dirty="0">
              <a:latin typeface="Bw Modelica" panose="00000600000000000000" pitchFamily="50" charset="0"/>
            </a:rPr>
            <a:t>os judíos confiaron erróneamente en que la ciudad no podría caer por ser la ciudad de Dios, pero al haber rechazado su protección, quedaron expuestos a la destrucción.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entender que las setenta semanas forman parte de los 2.300 años, podemos identificar que este gran período profético terminó en 1844 </a:t>
          </a:r>
          <a:r>
            <a:rPr lang="es-ES" sz="2200" dirty="0" err="1">
              <a:latin typeface="Bw Modelica" panose="00000600000000000000" pitchFamily="50" charset="0"/>
            </a:rPr>
            <a:t>d.C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…f</a:t>
          </a:r>
          <a:r>
            <a:rPr lang="es-ES" sz="2200" dirty="0">
              <a:latin typeface="Bw Modelica" panose="00000600000000000000" pitchFamily="50" charset="0"/>
            </a:rPr>
            <a:t>echa en la que comenzó la purificación del santuario celestial y el juicio investigador, la fase final del ministerio de Cristo en favor de su pueblo.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7053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625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2583639"/>
          <a:ext cx="5356387" cy="18720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Así como Daniel examinaba cuidadosamente la Palabra de Dios para entender los tiempos y la voluntad divina, también hoy debemos estudiar la Biblia con oración y humildad.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583639"/>
        <a:ext cx="5356387" cy="1872005"/>
      </dsp:txXfrm>
    </dsp:sp>
    <dsp:sp modelId="{EB05ED16-170E-4ABA-A9FC-1E534D3C8009}">
      <dsp:nvSpPr>
        <dsp:cNvPr id="0" name=""/>
        <dsp:cNvSpPr/>
      </dsp:nvSpPr>
      <dsp:spPr>
        <a:xfrm rot="10800000">
          <a:off x="0" y="360"/>
          <a:ext cx="5356387" cy="264933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profeta Daniel estaba estudiando las profecías dadas por el profeta Jeremías, donde Dios había anunciado que la desolación de Jerusalén duraría setenta años.</a:t>
          </a:r>
        </a:p>
      </dsp:txBody>
      <dsp:txXfrm rot="10800000">
        <a:off x="0" y="360"/>
        <a:ext cx="5356387" cy="17214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41" y="113730"/>
          <a:ext cx="5614265" cy="17166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La profecía que Daniel estudiaba en Jeremías revelaba el justo juicio de Dios sobre Judá y la promesa de restauración para ellos después de setenta años de cautiverio</a:t>
          </a:r>
          <a:r>
            <a:rPr lang="es-ES" sz="2100" kern="1200" dirty="0">
              <a:latin typeface="Bw Modelica" panose="00000600000000000000" pitchFamily="50" charset="0"/>
            </a:rPr>
            <a:t>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741" y="113730"/>
        <a:ext cx="5614265" cy="1716640"/>
      </dsp:txXfrm>
    </dsp:sp>
    <dsp:sp modelId="{9D041828-6AD9-46A5-9720-92B6CDC6F09B}">
      <dsp:nvSpPr>
        <dsp:cNvPr id="0" name=""/>
        <dsp:cNvSpPr/>
      </dsp:nvSpPr>
      <dsp:spPr>
        <a:xfrm>
          <a:off x="2741" y="2028923"/>
          <a:ext cx="5614265" cy="182838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…s</a:t>
          </a:r>
          <a:r>
            <a:rPr lang="es-MX" sz="2100" kern="1200" dirty="0">
              <a:latin typeface="Bw Modelica" panose="00000600000000000000" pitchFamily="50" charset="0"/>
            </a:rPr>
            <a:t>u importancia radica en que Daniel confirmó la soberanía de Dios sobre las naciones, la certeza del cumplimiento profético y la esperanza de redención para un pueblo arrepentido.</a:t>
          </a:r>
        </a:p>
      </dsp:txBody>
      <dsp:txXfrm>
        <a:off x="2741" y="2028923"/>
        <a:ext cx="5614265" cy="18283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54874" y="0"/>
          <a:ext cx="6288579" cy="4373046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45503" y="1252116"/>
          <a:ext cx="3494351" cy="18688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Le urgía buscar a Dios de todo corazón mediante oración, arrepentimiento y confianza en sus promesas…</a:t>
          </a:r>
        </a:p>
      </dsp:txBody>
      <dsp:txXfrm>
        <a:off x="136731" y="1343344"/>
        <a:ext cx="3311895" cy="1686356"/>
      </dsp:txXfrm>
    </dsp:sp>
    <dsp:sp modelId="{B69CEAF2-3B3E-4B26-BEDB-7F2009603968}">
      <dsp:nvSpPr>
        <dsp:cNvPr id="0" name=""/>
        <dsp:cNvSpPr/>
      </dsp:nvSpPr>
      <dsp:spPr>
        <a:xfrm>
          <a:off x="3858474" y="1252116"/>
          <a:ext cx="3494351" cy="18688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…pues, aunque </a:t>
          </a:r>
          <a:r>
            <a:rPr lang="es-MX" sz="2200" kern="1200" dirty="0">
              <a:latin typeface="Bw Modelica" panose="00000600000000000000" pitchFamily="50" charset="0"/>
            </a:rPr>
            <a:t>Dios había determinado el tiempo de la liberación, quería que su pueblo reconociera su necesidad de Él.</a:t>
          </a:r>
        </a:p>
      </dsp:txBody>
      <dsp:txXfrm>
        <a:off x="3949702" y="1343344"/>
        <a:ext cx="3311895" cy="16863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202530"/>
          <a:ext cx="5474131" cy="131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196143" y="9927"/>
          <a:ext cx="5067753" cy="19601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836" tIns="0" rIns="1448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Daniel respondió buscando intensamente a Dios mediante oración, ayuno y confesión, él reconocía que el sufrimiento del pueblo era consecuencia de haberse apartado de Dios…</a:t>
          </a:r>
        </a:p>
      </dsp:txBody>
      <dsp:txXfrm>
        <a:off x="291828" y="105612"/>
        <a:ext cx="4876383" cy="1768753"/>
      </dsp:txXfrm>
    </dsp:sp>
    <dsp:sp modelId="{D1B4FAF6-A660-46EC-9959-3E14F539CFFA}">
      <dsp:nvSpPr>
        <dsp:cNvPr id="0" name=""/>
        <dsp:cNvSpPr/>
      </dsp:nvSpPr>
      <dsp:spPr>
        <a:xfrm>
          <a:off x="0" y="3986334"/>
          <a:ext cx="5474131" cy="131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196143" y="2793730"/>
          <a:ext cx="5067753" cy="19601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836" tIns="0" rIns="14483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…por eso, se humilló delante del Señor, intercedió por su pueblo y pidió que Dios cumpliera sus promesas preservando su honor y mostrando misericordia a Israel.</a:t>
          </a:r>
        </a:p>
      </dsp:txBody>
      <dsp:txXfrm>
        <a:off x="291828" y="2889415"/>
        <a:ext cx="4876383" cy="17687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75213" y="1217"/>
          <a:ext cx="7595996" cy="139952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Aunque Daniel había sido fiel a Dios durante toda su vida y el cielo lo consideraba “muy amado”, él no se exaltó ni se presentó como justo delante del Señor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74975" y="1217"/>
        <a:ext cx="6196472" cy="1399524"/>
      </dsp:txXfrm>
    </dsp:sp>
    <dsp:sp modelId="{A56FA087-F3E2-4A96-8037-C4ACABD84949}">
      <dsp:nvSpPr>
        <dsp:cNvPr id="0" name=""/>
        <dsp:cNvSpPr/>
      </dsp:nvSpPr>
      <dsp:spPr>
        <a:xfrm rot="10800000">
          <a:off x="75213" y="1499871"/>
          <a:ext cx="7595996" cy="139952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…al contrario, reconoció la grandeza y misericordia de Dios, se identificó completamente con Israel y asumió la condición espiritual del pueblo como propia…</a:t>
          </a:r>
        </a:p>
      </dsp:txBody>
      <dsp:txXfrm rot="10800000">
        <a:off x="774975" y="1499871"/>
        <a:ext cx="6196472" cy="1399524"/>
      </dsp:txXfrm>
    </dsp:sp>
    <dsp:sp modelId="{EEABFEA6-5D8E-4B4B-B2C9-30FF763E556A}">
      <dsp:nvSpPr>
        <dsp:cNvPr id="0" name=""/>
        <dsp:cNvSpPr/>
      </dsp:nvSpPr>
      <dsp:spPr>
        <a:xfrm rot="10800000">
          <a:off x="75213" y="2998526"/>
          <a:ext cx="7595996" cy="139952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…al igual que Daniel somos llamados a interceder con humildad y amor por quienes necesitan restauración, especialmente por nosotros mismos.</a:t>
          </a:r>
        </a:p>
      </dsp:txBody>
      <dsp:txXfrm rot="10800000">
        <a:off x="774975" y="2998526"/>
        <a:ext cx="6196472" cy="13995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51" y="38112"/>
          <a:ext cx="3995534" cy="218131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Daniel estaba profundamente preocupado por la desolación de Jerusalén y el templo, símbolos de la presencia y gloria de Dios entre su pueblo</a:t>
          </a:r>
          <a:r>
            <a:rPr lang="es-ES" sz="2100" kern="1200" dirty="0">
              <a:latin typeface="Bw Modelica" panose="00000600000000000000" pitchFamily="50" charset="0"/>
            </a:rPr>
            <a:t>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1951" y="38112"/>
        <a:ext cx="3995534" cy="2181311"/>
      </dsp:txXfrm>
    </dsp:sp>
    <dsp:sp modelId="{9D041828-6AD9-46A5-9720-92B6CDC6F09B}">
      <dsp:nvSpPr>
        <dsp:cNvPr id="0" name=""/>
        <dsp:cNvSpPr/>
      </dsp:nvSpPr>
      <dsp:spPr>
        <a:xfrm>
          <a:off x="1951" y="2449987"/>
          <a:ext cx="3995534" cy="212316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…por eso Daniel rogaba por la restauración del santuario y del pueblo, para que el nombre del Señor fuese nuevamente honrado entre las naciones.</a:t>
          </a:r>
        </a:p>
      </dsp:txBody>
      <dsp:txXfrm>
        <a:off x="1951" y="2449987"/>
        <a:ext cx="3995534" cy="21231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" y="69214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Mientras Daniel aún estaba orando, confesando sus pecados y los de su pueblo, y presentando su súplica delante de Dios por el santo monte…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396001" y="69214"/>
        <a:ext cx="5212882" cy="1584002"/>
      </dsp:txXfrm>
    </dsp:sp>
    <dsp:sp modelId="{A56FA087-F3E2-4A96-8037-C4ACABD84949}">
      <dsp:nvSpPr>
        <dsp:cNvPr id="0" name=""/>
        <dsp:cNvSpPr/>
      </dsp:nvSpPr>
      <dsp:spPr>
        <a:xfrm rot="10800000">
          <a:off x="1" y="1736188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su oración fue interrumpida por una respuesta inmediata del cielo, el ángel Gabriel llegó rápidamente para hablar con él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 rot="10800000">
        <a:off x="396001" y="1736188"/>
        <a:ext cx="5212882" cy="1584002"/>
      </dsp:txXfrm>
    </dsp:sp>
    <dsp:sp modelId="{EEABFEA6-5D8E-4B4B-B2C9-30FF763E556A}">
      <dsp:nvSpPr>
        <dsp:cNvPr id="0" name=""/>
        <dsp:cNvSpPr/>
      </dsp:nvSpPr>
      <dsp:spPr>
        <a:xfrm rot="10800000">
          <a:off x="1" y="3403163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esto reveló que el cielo había escuchado su oración y que Dios estaba dispuesto a revelar más de su plan al profeta fiel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 rot="10800000">
        <a:off x="396001" y="3403163"/>
        <a:ext cx="5212882" cy="1584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02"/>
          <a:ext cx="6325058" cy="19721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Gabriel visitó a Daniel para darle sabiduría y explicarle la parte de la visión que había visto antes de la caída de Babilonia, y que había quedado sin entender…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7763" y="58365"/>
        <a:ext cx="6209532" cy="1856660"/>
      </dsp:txXfrm>
    </dsp:sp>
    <dsp:sp modelId="{382CD36A-3E34-4B81-8C4A-E26306AF1725}">
      <dsp:nvSpPr>
        <dsp:cNvPr id="0" name=""/>
        <dsp:cNvSpPr/>
      </dsp:nvSpPr>
      <dsp:spPr>
        <a:xfrm rot="5400000">
          <a:off x="2792743" y="2022093"/>
          <a:ext cx="739570" cy="88748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896284" y="2096050"/>
        <a:ext cx="532490" cy="517699"/>
      </dsp:txXfrm>
    </dsp:sp>
    <dsp:sp modelId="{A0E1A7E0-C695-4256-9F22-C68D3E88E48D}">
      <dsp:nvSpPr>
        <dsp:cNvPr id="0" name=""/>
        <dsp:cNvSpPr/>
      </dsp:nvSpPr>
      <dsp:spPr>
        <a:xfrm>
          <a:off x="0" y="2958882"/>
          <a:ext cx="6325058" cy="197218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es el relacionado con el tiempo de los 2,300 días (tiempo en el que el santuario sería pisoteado); por lo tanto, el ángel, al reanudar su explicación, se detiene principalmente en el tema del tiempo.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7763" y="3016645"/>
        <a:ext cx="6209532" cy="18566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882" y="48626"/>
          <a:ext cx="3853950" cy="24744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la nación judía se le asignó un período de gracia profético de setenta semanas, equivalentes a 490 días (años).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22673" y="169417"/>
        <a:ext cx="3612368" cy="2232830"/>
      </dsp:txXfrm>
    </dsp:sp>
    <dsp:sp modelId="{DE88F729-003C-480C-B2C6-A764B77E9997}">
      <dsp:nvSpPr>
        <dsp:cNvPr id="0" name=""/>
        <dsp:cNvSpPr/>
      </dsp:nvSpPr>
      <dsp:spPr>
        <a:xfrm>
          <a:off x="1882" y="2785175"/>
          <a:ext cx="3853950" cy="24089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…tiempo exacto </a:t>
          </a:r>
          <a:r>
            <a:rPr lang="es-ES" sz="2200" kern="1200" dirty="0">
              <a:latin typeface="Bw Modelica" panose="00000600000000000000" pitchFamily="50" charset="0"/>
            </a:rPr>
            <a:t>durante el cual debía cumplirse la obra del ministerio de Cristo y la oportunidad de gracia dada al pueblo de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19476" y="2902769"/>
        <a:ext cx="3618762" cy="217374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01" y="30544"/>
          <a:ext cx="3893666" cy="16409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Este periodo comenzó con el decreto del rey Artajerjes en el año 457 a. C., que autorizó la restauración de Jerusalén…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1901" y="30544"/>
        <a:ext cx="3893666" cy="1640933"/>
      </dsp:txXfrm>
    </dsp:sp>
    <dsp:sp modelId="{9D041828-6AD9-46A5-9720-92B6CDC6F09B}">
      <dsp:nvSpPr>
        <dsp:cNvPr id="0" name=""/>
        <dsp:cNvSpPr/>
      </dsp:nvSpPr>
      <dsp:spPr>
        <a:xfrm>
          <a:off x="1901" y="1952739"/>
          <a:ext cx="3893666" cy="165932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…aunque anteriormente los reyes Ciro el Grande y Darío I habían autorizado la reconstrucción del templo, fue este decreto…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901" y="1952739"/>
        <a:ext cx="3893666" cy="1659328"/>
      </dsp:txXfrm>
    </dsp:sp>
    <dsp:sp modelId="{EBB866DD-D083-4ED5-84F5-2F33000EBA59}">
      <dsp:nvSpPr>
        <dsp:cNvPr id="0" name=""/>
        <dsp:cNvSpPr/>
      </dsp:nvSpPr>
      <dsp:spPr>
        <a:xfrm>
          <a:off x="1901" y="3893329"/>
          <a:ext cx="3893666" cy="17013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…el que otorgó a Israel plena autoridad para restaurar la ciudad, reorganizar su gobierno y restablecer el sistema religioso.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901" y="3893329"/>
        <a:ext cx="3893666" cy="17013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F5285-8474-47D2-A438-07A2CC5BA1C0}">
      <dsp:nvSpPr>
        <dsp:cNvPr id="0" name=""/>
        <dsp:cNvSpPr/>
      </dsp:nvSpPr>
      <dsp:spPr>
        <a:xfrm>
          <a:off x="11641" y="0"/>
          <a:ext cx="3098243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decreto de Artajerjes permitía el regreso de los judíos a Jerusalén, suministrando abundantes recursos para el templo…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6461" y="74820"/>
        <a:ext cx="2948603" cy="2404904"/>
      </dsp:txXfrm>
    </dsp:sp>
    <dsp:sp modelId="{AF1EAFAE-70B5-412F-ADD0-39F7F08BA3E1}">
      <dsp:nvSpPr>
        <dsp:cNvPr id="0" name=""/>
        <dsp:cNvSpPr/>
      </dsp:nvSpPr>
      <dsp:spPr>
        <a:xfrm>
          <a:off x="3419709" y="893090"/>
          <a:ext cx="656827" cy="76836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419709" y="1046763"/>
        <a:ext cx="459779" cy="461018"/>
      </dsp:txXfrm>
    </dsp:sp>
    <dsp:sp modelId="{700CBE59-B2D7-4A25-93DA-5DC76F089CC9}">
      <dsp:nvSpPr>
        <dsp:cNvPr id="0" name=""/>
        <dsp:cNvSpPr/>
      </dsp:nvSpPr>
      <dsp:spPr>
        <a:xfrm>
          <a:off x="4349182" y="0"/>
          <a:ext cx="3098243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…eximía de impuestos a sacerdotes, levitas, y servidores del templo, a fin de que pudieran dedicarse plenamente al servicio religioso…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24002" y="74820"/>
        <a:ext cx="2948603" cy="2404904"/>
      </dsp:txXfrm>
    </dsp:sp>
    <dsp:sp modelId="{9EAD062A-2B9D-47DC-A11F-B1CD9BD4F794}">
      <dsp:nvSpPr>
        <dsp:cNvPr id="0" name=""/>
        <dsp:cNvSpPr/>
      </dsp:nvSpPr>
      <dsp:spPr>
        <a:xfrm>
          <a:off x="7757250" y="893090"/>
          <a:ext cx="656827" cy="76836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757250" y="1046763"/>
        <a:ext cx="459779" cy="461018"/>
      </dsp:txXfrm>
    </dsp:sp>
    <dsp:sp modelId="{B9012777-2EB3-4D0D-93C6-0D05A65BFF04}">
      <dsp:nvSpPr>
        <dsp:cNvPr id="0" name=""/>
        <dsp:cNvSpPr/>
      </dsp:nvSpPr>
      <dsp:spPr>
        <a:xfrm>
          <a:off x="8686723" y="0"/>
          <a:ext cx="3195652" cy="255454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concedía autoridad a Esdras para restablecer el sistema judicial y religioso en Jerusalén.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61543" y="74820"/>
        <a:ext cx="3046012" cy="240490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797" y="56"/>
          <a:ext cx="3679757" cy="26280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profecía predijo que </a:t>
          </a:r>
          <a:r>
            <a:rPr lang="es-ES" sz="2200" b="1" kern="1200" dirty="0">
              <a:latin typeface="Bw Modelica" panose="00000600000000000000" pitchFamily="50" charset="0"/>
            </a:rPr>
            <a:t>Jesús iniciaría su ministerio </a:t>
          </a:r>
          <a:r>
            <a:rPr lang="es-ES" sz="2200" b="0" kern="1200" dirty="0">
              <a:latin typeface="Bw Modelica" panose="00000600000000000000" pitchFamily="50" charset="0"/>
            </a:rPr>
            <a:t>al pasar </a:t>
          </a:r>
          <a:r>
            <a:rPr lang="es-ES" sz="2200" kern="1200" dirty="0">
              <a:latin typeface="Bw Modelica" panose="00000600000000000000" pitchFamily="50" charset="0"/>
            </a:rPr>
            <a:t>69 semanas proféticas en el año 27 </a:t>
          </a:r>
          <a:r>
            <a:rPr lang="es-ES" sz="2200" kern="1200" dirty="0" err="1">
              <a:latin typeface="Bw Modelica" panose="00000600000000000000" pitchFamily="50" charset="0"/>
            </a:rPr>
            <a:t>d.C</a:t>
          </a:r>
          <a:r>
            <a:rPr lang="es-ES" sz="2200" kern="1200" dirty="0">
              <a:latin typeface="Bw Modelica" panose="00000600000000000000" pitchFamily="50" charset="0"/>
            </a:rPr>
            <a:t>, [si avanzamos 483 años o 69 semanas proféticas, desde el 457 </a:t>
          </a:r>
          <a:r>
            <a:rPr lang="es-ES" sz="2200" kern="1200" dirty="0" err="1">
              <a:latin typeface="Bw Modelica" panose="00000600000000000000" pitchFamily="50" charset="0"/>
            </a:rPr>
            <a:t>a.C</a:t>
          </a:r>
          <a:r>
            <a:rPr lang="es-ES" sz="2200" kern="1200" dirty="0">
              <a:latin typeface="Bw Modelica" panose="00000600000000000000" pitchFamily="50" charset="0"/>
            </a:rPr>
            <a:t>, llegamos al 27 d.C.</a:t>
          </a:r>
          <a:r>
            <a:rPr lang="es-EC" sz="2200" kern="1200" dirty="0"/>
            <a:t>]…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97" y="56"/>
        <a:ext cx="3679757" cy="2628007"/>
      </dsp:txXfrm>
    </dsp:sp>
    <dsp:sp modelId="{DE88F729-003C-480C-B2C6-A764B77E9997}">
      <dsp:nvSpPr>
        <dsp:cNvPr id="0" name=""/>
        <dsp:cNvSpPr/>
      </dsp:nvSpPr>
      <dsp:spPr>
        <a:xfrm>
          <a:off x="1797" y="2814349"/>
          <a:ext cx="3679757" cy="262800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…también predijo que </a:t>
          </a:r>
          <a:r>
            <a:rPr lang="es-MX" sz="2200" b="1" kern="1200" dirty="0">
              <a:latin typeface="Bw Modelica" panose="00000600000000000000" pitchFamily="50" charset="0"/>
            </a:rPr>
            <a:t>Jesús </a:t>
          </a:r>
          <a:r>
            <a:rPr lang="es-ES" sz="2200" b="1" kern="1200" dirty="0">
              <a:latin typeface="Bw Modelica" panose="00000600000000000000" pitchFamily="50" charset="0"/>
            </a:rPr>
            <a:t>moriría </a:t>
          </a:r>
          <a:r>
            <a:rPr lang="es-ES" sz="2200" kern="1200" dirty="0">
              <a:latin typeface="Bw Modelica" panose="00000600000000000000" pitchFamily="50" charset="0"/>
            </a:rPr>
            <a:t>en la mitad de la última semana profética en el año 31 d. C, [si avanzamos 3 ½ años, desde el año 27 </a:t>
          </a:r>
          <a:r>
            <a:rPr lang="es-ES" sz="2200" kern="1200" dirty="0" err="1">
              <a:latin typeface="Bw Modelica" panose="00000600000000000000" pitchFamily="50" charset="0"/>
            </a:rPr>
            <a:t>d.C</a:t>
          </a:r>
          <a:r>
            <a:rPr lang="es-ES" sz="2200" kern="1200" dirty="0">
              <a:latin typeface="Bw Modelica" panose="00000600000000000000" pitchFamily="50" charset="0"/>
            </a:rPr>
            <a:t>, llegamos al año 31 </a:t>
          </a:r>
          <a:r>
            <a:rPr lang="es-ES" sz="2200" kern="1200" dirty="0" err="1">
              <a:latin typeface="Bw Modelica" panose="00000600000000000000" pitchFamily="50" charset="0"/>
            </a:rPr>
            <a:t>d.C</a:t>
          </a:r>
          <a:r>
            <a:rPr lang="es-EC" sz="2200" kern="1200" dirty="0"/>
            <a:t>].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797" y="2814349"/>
        <a:ext cx="3679757" cy="26280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79" y="51138"/>
          <a:ext cx="4668458" cy="24719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Después del cumplimiento de los 490 años proféticos, Jerusalén y el templo fueron destruidos por los romanos en el año 70 d. C, </a:t>
          </a:r>
          <a:r>
            <a:rPr lang="es-MX" sz="2200" kern="1200" dirty="0">
              <a:latin typeface="Bw Modelica" panose="00000600000000000000" pitchFamily="50" charset="0"/>
            </a:rPr>
            <a:t>esto </a:t>
          </a:r>
          <a:r>
            <a:rPr lang="es-ES" sz="2200" kern="1200" dirty="0">
              <a:latin typeface="Bw Modelica" panose="00000600000000000000" pitchFamily="50" charset="0"/>
            </a:rPr>
            <a:t>como resultado del rechazo persistente del Mesías…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22952" y="171811"/>
        <a:ext cx="4427112" cy="2230650"/>
      </dsp:txXfrm>
    </dsp:sp>
    <dsp:sp modelId="{DE88F729-003C-480C-B2C6-A764B77E9997}">
      <dsp:nvSpPr>
        <dsp:cNvPr id="0" name=""/>
        <dsp:cNvSpPr/>
      </dsp:nvSpPr>
      <dsp:spPr>
        <a:xfrm>
          <a:off x="2279" y="2785015"/>
          <a:ext cx="4668458" cy="24065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…l</a:t>
          </a:r>
          <a:r>
            <a:rPr lang="es-ES" sz="2200" kern="1200" dirty="0">
              <a:latin typeface="Bw Modelica" panose="00000600000000000000" pitchFamily="50" charset="0"/>
            </a:rPr>
            <a:t>os judíos confiaron erróneamente en que la ciudad no podría caer por ser la ciudad de Dios, pero al haber rechazado su protección, quedaron expuestos a la destrucción.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19758" y="2902494"/>
        <a:ext cx="4433500" cy="21716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1916" y="911"/>
          <a:ext cx="3923930" cy="227166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entender que las setenta semanas forman parte de los 2.300 años, podemos identificar que este gran período profético terminó en 1844 </a:t>
          </a:r>
          <a:r>
            <a:rPr lang="es-ES" sz="2200" kern="1200" dirty="0" err="1">
              <a:latin typeface="Bw Modelica" panose="00000600000000000000" pitchFamily="50" charset="0"/>
            </a:rPr>
            <a:t>d.C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16" y="911"/>
        <a:ext cx="3923930" cy="2271669"/>
      </dsp:txXfrm>
    </dsp:sp>
    <dsp:sp modelId="{DE88F729-003C-480C-B2C6-A764B77E9997}">
      <dsp:nvSpPr>
        <dsp:cNvPr id="0" name=""/>
        <dsp:cNvSpPr/>
      </dsp:nvSpPr>
      <dsp:spPr>
        <a:xfrm>
          <a:off x="1916" y="2433608"/>
          <a:ext cx="3923930" cy="20159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…f</a:t>
          </a:r>
          <a:r>
            <a:rPr lang="es-ES" sz="2200" kern="1200" dirty="0">
              <a:latin typeface="Bw Modelica" panose="00000600000000000000" pitchFamily="50" charset="0"/>
            </a:rPr>
            <a:t>echa en la que comenzó la purificación del santuario celestial y el juicio investigador, la fase final del ministerio de Cristo en favor de su pueblo.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916" y="2433608"/>
        <a:ext cx="3923930" cy="2015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8/5/2026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8/5/2026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6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6.png"/><Relationship Id="rId10" Type="http://schemas.microsoft.com/office/2007/relationships/diagramDrawing" Target="../diagrams/drawing2.xml"/><Relationship Id="rId4" Type="http://schemas.openxmlformats.org/officeDocument/2006/relationships/image" Target="../media/image27.pn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16.png"/><Relationship Id="rId9" Type="http://schemas.microsoft.com/office/2007/relationships/diagramDrawing" Target="../diagrams/drawing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4" Type="http://schemas.openxmlformats.org/officeDocument/2006/relationships/image" Target="../media/image16.png"/><Relationship Id="rId9" Type="http://schemas.microsoft.com/office/2007/relationships/diagramDrawing" Target="../diagrams/drawing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9 de mayo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16512" y="4314351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Visión Explicada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2B60BE-0F1F-5FFF-0CCD-D27BDD141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28" y="202768"/>
            <a:ext cx="5115148" cy="394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5675469-8911-68DA-4A49-F8E4CE3BA1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263"/>
          <a:stretch>
            <a:fillRect/>
          </a:stretch>
        </p:blipFill>
        <p:spPr>
          <a:xfrm>
            <a:off x="0" y="0"/>
            <a:ext cx="12191482" cy="664332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039430" y="115285"/>
            <a:ext cx="455630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6600" b="1" dirty="0">
                <a:ln w="38100">
                  <a:noFill/>
                </a:ln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Visión Explicada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6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b="1" dirty="0"/>
              <a:t>“El ángel había sido enviado a Daniel con el objetivo expreso de que le explicara el punto que no había logrado comprender en la visión del capítulo octavo, el dato relativo al tiempo.”</a:t>
            </a:r>
            <a:endParaRPr lang="es-EC" sz="2800" b="1" dirty="0"/>
          </a:p>
          <a:p>
            <a:r>
              <a:rPr lang="es-MX" sz="1600" i="1" dirty="0"/>
              <a:t>El Conflicto de los Siglos, pág. 325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2800" b="1" dirty="0">
                <a:solidFill>
                  <a:schemeClr val="bg1"/>
                </a:solidFill>
              </a:rPr>
              <a:t>“Sepas pues y entiendas, que desde la salida de la palabra para restaurar y edificar á Jerusalem hasta el Mesías Príncipe, habrá siete semanas, y sesenta y dos semanas; se volverá a edificar la plaza y el muro en tiempos angustiosos.”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(Daniel 9:25)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9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-20260" y="4728269"/>
            <a:ext cx="122122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Alrededor del tiempo de la conquista de Babilonia por los Medos y Persas, ¿qué estaba estudiando Daniel? </a:t>
            </a: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Leyendo para entender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782782"/>
              </p:ext>
            </p:extLst>
          </p:nvPr>
        </p:nvGraphicFramePr>
        <p:xfrm>
          <a:off x="430600" y="262648"/>
          <a:ext cx="5356387" cy="4456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9FE9ACA8-91B3-DE01-E8D4-3904DF3289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" r="17658"/>
          <a:stretch>
            <a:fillRect/>
          </a:stretch>
        </p:blipFill>
        <p:spPr>
          <a:xfrm>
            <a:off x="5943600" y="0"/>
            <a:ext cx="6248400" cy="47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D192D37-CA44-53E8-10F5-46FAF31412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44" b="8322"/>
          <a:stretch>
            <a:fillRect/>
          </a:stretch>
        </p:blipFill>
        <p:spPr>
          <a:xfrm>
            <a:off x="6057901" y="-28814"/>
            <a:ext cx="6134100" cy="32788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522031C-F76D-9888-88B7-1F86A3484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0" y="2955119"/>
            <a:ext cx="6134100" cy="30670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0950"/>
            <a:ext cx="59912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Explique la importancia de la profecía que Daniel estaba estudiando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Leyendo para entender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3048D816-2F32-86B7-4574-2F7BE8C140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9954839"/>
              </p:ext>
            </p:extLst>
          </p:nvPr>
        </p:nvGraphicFramePr>
        <p:xfrm>
          <a:off x="209550" y="1610610"/>
          <a:ext cx="5619749" cy="397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7F0A50B-A1AA-768B-47AD-73CFEE765652}"/>
              </a:ext>
            </a:extLst>
          </p:cNvPr>
          <p:cNvSpPr txBox="1"/>
          <p:nvPr/>
        </p:nvSpPr>
        <p:spPr>
          <a:xfrm>
            <a:off x="10394331" y="-27514"/>
            <a:ext cx="1797669" cy="36933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Bw Modelica" panose="00000600000000000000" pitchFamily="50" charset="0"/>
              </a:rPr>
              <a:t>CAUTIVIDAD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9DEBB7-6C0D-4490-3EFB-E879938E1EDF}"/>
              </a:ext>
            </a:extLst>
          </p:cNvPr>
          <p:cNvSpPr txBox="1"/>
          <p:nvPr/>
        </p:nvSpPr>
        <p:spPr>
          <a:xfrm>
            <a:off x="10009429" y="2955119"/>
            <a:ext cx="2182571" cy="36933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Bw Modelica" panose="00000600000000000000" pitchFamily="50" charset="0"/>
              </a:rPr>
              <a:t>RESTAURACIÓN</a:t>
            </a: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1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9" y="4678439"/>
            <a:ext cx="120517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urgió a hacer al pueblo de Dios la profecía de Jeremías?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Leyendo para entender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669452"/>
              </p:ext>
            </p:extLst>
          </p:nvPr>
        </p:nvGraphicFramePr>
        <p:xfrm>
          <a:off x="4608944" y="166765"/>
          <a:ext cx="7398329" cy="4373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F51993C9-FFC0-7FD3-79FA-8C9D35F10B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00" b="10249"/>
          <a:stretch>
            <a:fillRect/>
          </a:stretch>
        </p:blipFill>
        <p:spPr>
          <a:xfrm>
            <a:off x="1" y="0"/>
            <a:ext cx="4562184" cy="467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444E2F7-36E5-D364-AA6A-8FF085B75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394" y="0"/>
            <a:ext cx="6182606" cy="434028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6382328" y="4340280"/>
            <a:ext cx="56996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hizo Daniel en respuesta a lo que leyó?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oración de Daniel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0390052"/>
              </p:ext>
            </p:extLst>
          </p:nvPr>
        </p:nvGraphicFramePr>
        <p:xfrm>
          <a:off x="335541" y="110837"/>
          <a:ext cx="5474131" cy="5306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609716B-D71B-9A51-E8D2-EB450A85E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2686"/>
            <a:ext cx="4476750" cy="4581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-20258" y="0"/>
            <a:ext cx="121291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Tras leer la oración de Daniel, ¿qué observaciones harías sobre cómo se humilló ante Dios y cómo intercedió por los demás?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oración de Daniel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8453508"/>
              </p:ext>
            </p:extLst>
          </p:nvPr>
        </p:nvGraphicFramePr>
        <p:xfrm>
          <a:off x="4362451" y="1200151"/>
          <a:ext cx="7746423" cy="439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843DFF1-2603-0721-64C4-182B4C60B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604" y="-17857"/>
            <a:ext cx="7704113" cy="51360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38112" y="5118219"/>
            <a:ext cx="119684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¿De qué estaba particularmente preocupado Daniel?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oración de Daniel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82A5C5DF-B3B3-B42D-3C9E-DFDAB39D7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87436"/>
              </p:ext>
            </p:extLst>
          </p:nvPr>
        </p:nvGraphicFramePr>
        <p:xfrm>
          <a:off x="258527" y="262648"/>
          <a:ext cx="3999437" cy="4611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2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8C6814-B75B-4FD1-C98C-1BE2CC6F84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66" r="12180"/>
          <a:stretch>
            <a:fillRect/>
          </a:stretch>
        </p:blipFill>
        <p:spPr>
          <a:xfrm>
            <a:off x="-1" y="677481"/>
            <a:ext cx="5757247" cy="51949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3540"/>
            <a:ext cx="9809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fue interrumpida la oración de Daniel?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visitante celestial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46B922A-08EF-9EED-BD8E-1479CDFCD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7530727"/>
              </p:ext>
            </p:extLst>
          </p:nvPr>
        </p:nvGraphicFramePr>
        <p:xfrm>
          <a:off x="6170180" y="647014"/>
          <a:ext cx="5608886" cy="5056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23E96486-E7C5-E46F-51AA-01D635F29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479" y="2114366"/>
            <a:ext cx="5536521" cy="426822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6659217" y="0"/>
            <a:ext cx="553278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era el propósito de la visita de Gabriel y cómo está relacionaba a la visión del capítulo 8?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visitante celestial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843956"/>
              </p:ext>
            </p:extLst>
          </p:nvPr>
        </p:nvGraphicFramePr>
        <p:xfrm>
          <a:off x="204313" y="346007"/>
          <a:ext cx="6325058" cy="493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Bocadillo: rectángulo 16">
            <a:extLst>
              <a:ext uri="{FF2B5EF4-FFF2-40B4-BE49-F238E27FC236}">
                <a16:creationId xmlns:a16="http://schemas.microsoft.com/office/drawing/2014/main" id="{6FAE0A0C-FFB4-DF14-DA1A-3910B2008AF0}"/>
              </a:ext>
            </a:extLst>
          </p:cNvPr>
          <p:cNvSpPr/>
          <p:nvPr/>
        </p:nvSpPr>
        <p:spPr>
          <a:xfrm>
            <a:off x="6907696" y="2256183"/>
            <a:ext cx="2186608" cy="834887"/>
          </a:xfrm>
          <a:prstGeom prst="wedgeRectCallout">
            <a:avLst>
              <a:gd name="adj1" fmla="val -5833"/>
              <a:gd name="adj2" fmla="val 77976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Daniel, ahora he salido para darte sabiduría y entendimiento.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9" grpId="0">
        <p:bldSub>
          <a:bldDgm bld="one"/>
        </p:bldSub>
      </p:bldGraphic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A57613C5-69AD-7336-78FC-7622BBCC4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81"/>
            <a:ext cx="8160026" cy="41958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93518" y="42470"/>
            <a:ext cx="77583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período de tiempo se asignó a la nación judía y qué se realizaría en ese tiempo?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visitante celestial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A422EF4-8508-E871-B04E-142C8E576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416967"/>
              </p:ext>
            </p:extLst>
          </p:nvPr>
        </p:nvGraphicFramePr>
        <p:xfrm>
          <a:off x="8269273" y="356685"/>
          <a:ext cx="3857715" cy="5242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51C005C1-436F-6D09-1775-8128969BBDD0}"/>
              </a:ext>
            </a:extLst>
          </p:cNvPr>
          <p:cNvSpPr/>
          <p:nvPr/>
        </p:nvSpPr>
        <p:spPr>
          <a:xfrm>
            <a:off x="93518" y="2892287"/>
            <a:ext cx="4398969" cy="2757950"/>
          </a:xfrm>
          <a:prstGeom prst="rect">
            <a:avLst/>
          </a:prstGeom>
          <a:noFill/>
          <a:ln w="28575">
            <a:solidFill>
              <a:srgbClr val="0A25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42E85C0B-E3CB-F23E-798D-332D77A9D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74" y="-1"/>
            <a:ext cx="8160026" cy="43335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089476" y="4333555"/>
            <a:ext cx="7972499" cy="1102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decreto real marcaría el inicio de las setenta semanas?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inicio revelado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3961375"/>
              </p:ext>
            </p:extLst>
          </p:nvPr>
        </p:nvGraphicFramePr>
        <p:xfrm>
          <a:off x="50511" y="113783"/>
          <a:ext cx="3897470" cy="5625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2A04D146-0695-9206-03E2-5BB480505DB5}"/>
              </a:ext>
            </a:extLst>
          </p:cNvPr>
          <p:cNvSpPr/>
          <p:nvPr/>
        </p:nvSpPr>
        <p:spPr>
          <a:xfrm>
            <a:off x="4089477" y="1120583"/>
            <a:ext cx="1468845" cy="1977887"/>
          </a:xfrm>
          <a:prstGeom prst="rect">
            <a:avLst/>
          </a:prstGeom>
          <a:noFill/>
          <a:ln w="28575">
            <a:solidFill>
              <a:srgbClr val="0A25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C6E3104-78EB-DBDE-9C60-96600FACEB4A}"/>
              </a:ext>
            </a:extLst>
          </p:cNvPr>
          <p:cNvSpPr txBox="1"/>
          <p:nvPr/>
        </p:nvSpPr>
        <p:spPr>
          <a:xfrm>
            <a:off x="4192764" y="3115121"/>
            <a:ext cx="12622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/>
              <a:t>Decreto de Artajerjes</a:t>
            </a:r>
            <a:endParaRPr lang="es-EC" sz="1100" i="1" dirty="0"/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B2161FF5-55CB-DD83-F573-E68978F9A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29" y="-1932"/>
            <a:ext cx="7871981" cy="273278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23923" y="0"/>
            <a:ext cx="463302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las provisiones hechas en el decreto que cumplieron esta profecía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inicio revelado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7821D4ED-7EDD-D25C-4BA8-9BF2AB4DF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449690"/>
              </p:ext>
            </p:extLst>
          </p:nvPr>
        </p:nvGraphicFramePr>
        <p:xfrm>
          <a:off x="167958" y="2968932"/>
          <a:ext cx="11894018" cy="255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99F5285-8474-47D2-A438-07A2CC5BA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F1EAFAE-70B5-412F-ADD0-39F7F08BA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00CBE59-B2D7-4A25-93DA-5DC76F089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EAD062A-2B9D-47DC-A11F-B1CD9BD4F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9012777-2EB3-4D0D-93C6-0D05A65BFF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052E37B4-77EF-4E52-9F60-67103592D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22" y="1125791"/>
            <a:ext cx="8325678" cy="46539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866322" y="76704"/>
            <a:ext cx="81429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predijo también la profecía acerca del ministerio del Mesías? </a:t>
            </a:r>
            <a:endParaRPr lang="es-MX" sz="3200" dirty="0"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inicio revelado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8C0CCF2C-3437-BC82-C12E-9D52D3FC9ACE}"/>
              </a:ext>
            </a:extLst>
          </p:cNvPr>
          <p:cNvSpPr/>
          <p:nvPr/>
        </p:nvSpPr>
        <p:spPr>
          <a:xfrm>
            <a:off x="4780722" y="2971800"/>
            <a:ext cx="2743200" cy="1446143"/>
          </a:xfrm>
          <a:prstGeom prst="rect">
            <a:avLst/>
          </a:prstGeom>
          <a:noFill/>
          <a:ln w="28575">
            <a:solidFill>
              <a:srgbClr val="0A25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5441E09-6B66-9D0D-841F-442F44B48A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5826482"/>
              </p:ext>
            </p:extLst>
          </p:nvPr>
        </p:nvGraphicFramePr>
        <p:xfrm>
          <a:off x="93518" y="163256"/>
          <a:ext cx="3683352" cy="5442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394C53A5-646C-8025-9715-5FEB3E7FB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1339"/>
            <a:ext cx="6957391" cy="50006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6759" y="50458"/>
            <a:ext cx="74668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tragedia ocurriría tras cumplirse los 490 años?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87336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Las setenta semanas cumplidas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5873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4776487"/>
              </p:ext>
            </p:extLst>
          </p:nvPr>
        </p:nvGraphicFramePr>
        <p:xfrm>
          <a:off x="7238186" y="296311"/>
          <a:ext cx="4673018" cy="5242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F860A39C-6179-9F86-E515-653D67B75841}"/>
              </a:ext>
            </a:extLst>
          </p:cNvPr>
          <p:cNvSpPr txBox="1"/>
          <p:nvPr/>
        </p:nvSpPr>
        <p:spPr>
          <a:xfrm>
            <a:off x="0" y="1161339"/>
            <a:ext cx="6957390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Aunque Dios había concedido un período especial de gracia de 490 años, el pueblo endureció su corazón y rechazó la salvación ofrecida por Cristo.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BEB0355-A467-F42F-C8A1-1F6A1CE37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0"/>
            <a:ext cx="8077200" cy="46539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83127" y="4613767"/>
            <a:ext cx="120153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Con ésta primera parte de los ´días´ comprendida, ¿qué podemos ahora identificar?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6000006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Las setenta semanas cumplidas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389908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4515275-A185-65B6-CA68-B621295347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6344058"/>
              </p:ext>
            </p:extLst>
          </p:nvPr>
        </p:nvGraphicFramePr>
        <p:xfrm>
          <a:off x="93518" y="163256"/>
          <a:ext cx="3927763" cy="445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1C90B7D1-CA22-7F22-1073-A1B0399C9068}"/>
              </a:ext>
            </a:extLst>
          </p:cNvPr>
          <p:cNvSpPr txBox="1"/>
          <p:nvPr/>
        </p:nvSpPr>
        <p:spPr>
          <a:xfrm>
            <a:off x="8517835" y="2471144"/>
            <a:ext cx="1699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1" dirty="0"/>
              <a:t>2300-490=1810</a:t>
            </a:r>
            <a:endParaRPr lang="es-EC" sz="1600" b="1" i="1" dirty="0"/>
          </a:p>
        </p:txBody>
      </p:sp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37227" y="381783"/>
            <a:ext cx="239710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Cada evento de la profecía de los 2.300 días ocurrió conforme al calendario profético de Dios, confirmando la precisión de su Palabra y la fidelidad con que Jesucristo llevó a cabo su obra redentora.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64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Daniel comprendió el cumplimiento de las profecías al escudriñar diligentemente las Escrituras, su ejemplo enseña que el estudio reverente de la Palabra de Dios, con  oración y humildad, conduce al entendimiento del plan divino.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43309" y="381783"/>
            <a:ext cx="231434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verdadero estudio de la Biblia debe conducir a una experiencia profunda de comunión con Dios, dependencia de su gracia y preocupación sincera por la honra del  nombre de Dios y la salvación de los demás.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6" y="381783"/>
            <a:ext cx="241665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respondió a la ferviente oración de Daniel enviando al ángel Gabriel para darle sabiduría y entendimiento acerca de las profecías concernientes al tiempo exacto del ministerio del Mesías y de la purificación del santuario celestial.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3422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concedió a la nación judía un período profético de setenta semanas, equivalentes a 490 años, como una oportunidad especial para arrepentirse y aceptar al Mesías prometido, sin embargo, ellos lo rechazaron.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850" y="3142145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buscar a Dios con oración y estudio para comprender mejor su voluntad y vivir conforme a su verdad!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7" y="583281"/>
            <a:ext cx="64481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da entendimiento a los que le buscan con sinceridad y revela la verdad para fortalecer la fe de su pueblo.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1269772</TotalTime>
  <Words>1706</Words>
  <Application>Microsoft Office PowerPoint</Application>
  <PresentationFormat>Panorámica</PresentationFormat>
  <Paragraphs>153</Paragraphs>
  <Slides>23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43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10034</cp:revision>
  <dcterms:created xsi:type="dcterms:W3CDTF">2017-06-02T15:34:13Z</dcterms:created>
  <dcterms:modified xsi:type="dcterms:W3CDTF">2026-05-09T02:34:15Z</dcterms:modified>
</cp:coreProperties>
</file>