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38" r:id="rId13"/>
    <p:sldId id="565" r:id="rId14"/>
    <p:sldId id="572" r:id="rId15"/>
    <p:sldId id="573" r:id="rId16"/>
    <p:sldId id="566" r:id="rId17"/>
    <p:sldId id="567" r:id="rId18"/>
    <p:sldId id="568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104" d="100"/>
          <a:sy n="104" d="100"/>
        </p:scale>
        <p:origin x="85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La prueba final es un “tiempo de angustia” sin igual, que ocurre cuando Cristo concluye su obra de intercesión; el mundo experimentará los juicios finales y el pueblo de Dios atravesará una prueba extrema porque enfrentará odio, oposición y persecución…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…e</a:t>
          </a:r>
          <a:r>
            <a:rPr lang="es-MX" sz="2100" dirty="0">
              <a:latin typeface="Bw Modelica" panose="00000600000000000000" pitchFamily="50" charset="0"/>
            </a:rPr>
            <a:t>l triunfo final ocurre cuando Jesucristo se levanta para defender y librar a su pueblo, allí también se da lugar a la resurrección especial, donde los justos son levantados para contemplar su victoria y recibir la vida eterna, mientras que los impíos que participaron en su crucifixión resucitan solo para presenciar su gloria y vindicación.</a:t>
          </a: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322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Los sabios se verán gloriosos y radiantes, resplandeciendo como el firmamento y como las estrellas para siempre, porque reflejarán el carácter y la gloria de Dios…</a:t>
          </a: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</a:t>
          </a:r>
          <a:r>
            <a:rPr lang="es-MX" sz="2200" dirty="0">
              <a:latin typeface="Bw Modelica" panose="00000600000000000000" pitchFamily="50" charset="0"/>
            </a:rPr>
            <a:t>n contraste, los impíos, cegados por su rechazo a la verdad, quedarán en oscuridad y vergüenza ante la gloria divina, serán separados del reino de Dios y sufrirán el juicio.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0408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116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Aunque Daniel recibió revelaciones extraordinarias acerca del desarrollo de la historia y de los acontecimientos finales, no le fue permitido comprender plenamente todo su significado…</a:t>
          </a: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…a Daniel se le instruyó que cerrara y sellara el libro de la profecía “hasta el tiempo del fin”, el debía confiar en que Dios preservaría ese mensaje y permitiría que fuera entendido por su pueblo en el momento señalado</a:t>
          </a:r>
          <a:r>
            <a:rPr lang="es-ES" sz="2200" dirty="0">
              <a:latin typeface="Bw Modelica" panose="00000600000000000000" pitchFamily="50" charset="0"/>
            </a:rPr>
            <a:t>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7692" custLinFactNeighborX="-18042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7692" custLinFactNeighborX="-18042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B013F0-F86F-4888-9571-590403F4B649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6CD739EC-7358-49EC-9A68-B726CB4619B8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Las palabras del ángel señalaban el misterio de los 2300 días porque Gabriel afirmó que la visión era “para el tiempo del fin”</a:t>
          </a:r>
          <a:r>
            <a:rPr lang="es-ES" sz="2200" dirty="0">
              <a:latin typeface="Bw Modelica" panose="00000600000000000000" pitchFamily="50" charset="0"/>
            </a:rPr>
            <a:t>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8B307AB-0359-45C3-872C-1C894686818D}" type="parTrans" cxnId="{DD30ABA5-5E9C-4588-BD31-A084A3F829E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809F0D0-95D1-4D1B-9C09-A95151ACFEFB}" type="sibTrans" cxnId="{DD30ABA5-5E9C-4588-BD31-A084A3F829E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2BE1A94-CF31-4B2E-B052-BC9CB91D4D24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y posteriormente se ordenó cerrar y sellar “hasta el tiempo del fin” la parte de la profecía que se refería a los últimos días</a:t>
          </a:r>
          <a:r>
            <a:rPr lang="es-ES" sz="2200" dirty="0">
              <a:latin typeface="Bw Modelica" panose="00000600000000000000" pitchFamily="50" charset="0"/>
            </a:rPr>
            <a:t>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5F1E2C5-BAF5-4F33-95B6-8C295F1388CF}" type="parTrans" cxnId="{3F8B95F0-2E96-4B97-B72C-04968B6121B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3EE1DED-68F2-4EBE-A53B-8DE7558C0355}" type="sibTrans" cxnId="{3F8B95F0-2E96-4B97-B72C-04968B6121B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0AC094-DD0D-40FC-B468-374E4745FF0F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este periodo comenzó en 1798, a partir de allí, hombres de fe y oración hallaron pruebas convincentes de que el fin de todas las cosas era inminente y lo proclamaron</a:t>
          </a:r>
          <a:r>
            <a:rPr lang="es-ES" sz="2200" dirty="0">
              <a:latin typeface="Bw Modelica" panose="00000600000000000000" pitchFamily="50" charset="0"/>
            </a:rPr>
            <a:t>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CBBC2C3-6E09-41A8-BED6-423B92F79813}" type="parTrans" cxnId="{B6AC2F82-C97B-438A-8E2D-4D544162F7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7B3203F-8B05-4C1A-9972-7E51967A1600}" type="sibTrans" cxnId="{B6AC2F82-C97B-438A-8E2D-4D544162F7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D008CF3-028F-4A46-B637-331AAC3910E4}" type="pres">
      <dgm:prSet presAssocID="{E5B013F0-F86F-4888-9571-590403F4B649}" presName="Name0" presStyleCnt="0">
        <dgm:presLayoutVars>
          <dgm:dir/>
          <dgm:resizeHandles val="exact"/>
        </dgm:presLayoutVars>
      </dgm:prSet>
      <dgm:spPr/>
    </dgm:pt>
    <dgm:pt modelId="{D99F5285-8474-47D2-A438-07A2CC5BA1C0}" type="pres">
      <dgm:prSet presAssocID="{6CD739EC-7358-49EC-9A68-B726CB4619B8}" presName="node" presStyleLbl="node1" presStyleIdx="0" presStyleCnt="3">
        <dgm:presLayoutVars>
          <dgm:bulletEnabled val="1"/>
        </dgm:presLayoutVars>
      </dgm:prSet>
      <dgm:spPr/>
    </dgm:pt>
    <dgm:pt modelId="{AF1EAFAE-70B5-412F-ADD0-39F7F08BA3E1}" type="pres">
      <dgm:prSet presAssocID="{C809F0D0-95D1-4D1B-9C09-A95151ACFEFB}" presName="sibTrans" presStyleLbl="sibTrans2D1" presStyleIdx="0" presStyleCnt="2"/>
      <dgm:spPr/>
    </dgm:pt>
    <dgm:pt modelId="{4F903852-796E-4093-A87F-2743B28F69DD}" type="pres">
      <dgm:prSet presAssocID="{C809F0D0-95D1-4D1B-9C09-A95151ACFEFB}" presName="connectorText" presStyleLbl="sibTrans2D1" presStyleIdx="0" presStyleCnt="2"/>
      <dgm:spPr/>
    </dgm:pt>
    <dgm:pt modelId="{700CBE59-B2D7-4A25-93DA-5DC76F089CC9}" type="pres">
      <dgm:prSet presAssocID="{02BE1A94-CF31-4B2E-B052-BC9CB91D4D24}" presName="node" presStyleLbl="node1" presStyleIdx="1" presStyleCnt="3">
        <dgm:presLayoutVars>
          <dgm:bulletEnabled val="1"/>
        </dgm:presLayoutVars>
      </dgm:prSet>
      <dgm:spPr/>
    </dgm:pt>
    <dgm:pt modelId="{9EAD062A-2B9D-47DC-A11F-B1CD9BD4F794}" type="pres">
      <dgm:prSet presAssocID="{33EE1DED-68F2-4EBE-A53B-8DE7558C0355}" presName="sibTrans" presStyleLbl="sibTrans2D1" presStyleIdx="1" presStyleCnt="2"/>
      <dgm:spPr/>
    </dgm:pt>
    <dgm:pt modelId="{F42D68D3-2923-40E2-AE42-8599DCBFD668}" type="pres">
      <dgm:prSet presAssocID="{33EE1DED-68F2-4EBE-A53B-8DE7558C0355}" presName="connectorText" presStyleLbl="sibTrans2D1" presStyleIdx="1" presStyleCnt="2"/>
      <dgm:spPr/>
    </dgm:pt>
    <dgm:pt modelId="{B9012777-2EB3-4D0D-93C6-0D05A65BFF04}" type="pres">
      <dgm:prSet presAssocID="{C40AC094-DD0D-40FC-B468-374E4745FF0F}" presName="node" presStyleLbl="node1" presStyleIdx="2" presStyleCnt="3" custScaleX="128259">
        <dgm:presLayoutVars>
          <dgm:bulletEnabled val="1"/>
        </dgm:presLayoutVars>
      </dgm:prSet>
      <dgm:spPr/>
    </dgm:pt>
  </dgm:ptLst>
  <dgm:cxnLst>
    <dgm:cxn modelId="{44F40230-E034-4DC2-9FDF-794E196B870C}" type="presOf" srcId="{C809F0D0-95D1-4D1B-9C09-A95151ACFEFB}" destId="{AF1EAFAE-70B5-412F-ADD0-39F7F08BA3E1}" srcOrd="0" destOrd="0" presId="urn:microsoft.com/office/officeart/2005/8/layout/process1"/>
    <dgm:cxn modelId="{9D4EC436-D14F-4D5D-9EFA-EE9440CFF6D2}" type="presOf" srcId="{E5B013F0-F86F-4888-9571-590403F4B649}" destId="{8D008CF3-028F-4A46-B637-331AAC3910E4}" srcOrd="0" destOrd="0" presId="urn:microsoft.com/office/officeart/2005/8/layout/process1"/>
    <dgm:cxn modelId="{0C3D1062-80D3-4BB2-BCA5-3D176E1853DC}" type="presOf" srcId="{02BE1A94-CF31-4B2E-B052-BC9CB91D4D24}" destId="{700CBE59-B2D7-4A25-93DA-5DC76F089CC9}" srcOrd="0" destOrd="0" presId="urn:microsoft.com/office/officeart/2005/8/layout/process1"/>
    <dgm:cxn modelId="{9DEB7C76-C9C2-4E32-9913-E0C5758E8CD0}" type="presOf" srcId="{C40AC094-DD0D-40FC-B468-374E4745FF0F}" destId="{B9012777-2EB3-4D0D-93C6-0D05A65BFF04}" srcOrd="0" destOrd="0" presId="urn:microsoft.com/office/officeart/2005/8/layout/process1"/>
    <dgm:cxn modelId="{E4FA2857-9DEE-4752-B3FD-0DD80AB97258}" type="presOf" srcId="{C809F0D0-95D1-4D1B-9C09-A95151ACFEFB}" destId="{4F903852-796E-4093-A87F-2743B28F69DD}" srcOrd="1" destOrd="0" presId="urn:microsoft.com/office/officeart/2005/8/layout/process1"/>
    <dgm:cxn modelId="{B6AC2F82-C97B-438A-8E2D-4D544162F7A5}" srcId="{E5B013F0-F86F-4888-9571-590403F4B649}" destId="{C40AC094-DD0D-40FC-B468-374E4745FF0F}" srcOrd="2" destOrd="0" parTransId="{0CBBC2C3-6E09-41A8-BED6-423B92F79813}" sibTransId="{77B3203F-8B05-4C1A-9972-7E51967A1600}"/>
    <dgm:cxn modelId="{9DFDA78D-198E-4552-9672-A95EC43B9678}" type="presOf" srcId="{33EE1DED-68F2-4EBE-A53B-8DE7558C0355}" destId="{F42D68D3-2923-40E2-AE42-8599DCBFD668}" srcOrd="1" destOrd="0" presId="urn:microsoft.com/office/officeart/2005/8/layout/process1"/>
    <dgm:cxn modelId="{DD30ABA5-5E9C-4588-BD31-A084A3F829E2}" srcId="{E5B013F0-F86F-4888-9571-590403F4B649}" destId="{6CD739EC-7358-49EC-9A68-B726CB4619B8}" srcOrd="0" destOrd="0" parTransId="{B8B307AB-0359-45C3-872C-1C894686818D}" sibTransId="{C809F0D0-95D1-4D1B-9C09-A95151ACFEFB}"/>
    <dgm:cxn modelId="{1BD342B0-6DB5-412F-8FA5-4D8763AFB038}" type="presOf" srcId="{6CD739EC-7358-49EC-9A68-B726CB4619B8}" destId="{D99F5285-8474-47D2-A438-07A2CC5BA1C0}" srcOrd="0" destOrd="0" presId="urn:microsoft.com/office/officeart/2005/8/layout/process1"/>
    <dgm:cxn modelId="{5234C8D5-DC79-4318-8F0D-87A8827FA42A}" type="presOf" srcId="{33EE1DED-68F2-4EBE-A53B-8DE7558C0355}" destId="{9EAD062A-2B9D-47DC-A11F-B1CD9BD4F794}" srcOrd="0" destOrd="0" presId="urn:microsoft.com/office/officeart/2005/8/layout/process1"/>
    <dgm:cxn modelId="{3F8B95F0-2E96-4B97-B72C-04968B6121B0}" srcId="{E5B013F0-F86F-4888-9571-590403F4B649}" destId="{02BE1A94-CF31-4B2E-B052-BC9CB91D4D24}" srcOrd="1" destOrd="0" parTransId="{35F1E2C5-BAF5-4F33-95B6-8C295F1388CF}" sibTransId="{33EE1DED-68F2-4EBE-A53B-8DE7558C0355}"/>
    <dgm:cxn modelId="{5C238235-38B3-4B34-ABB3-2EE507E59A82}" type="presParOf" srcId="{8D008CF3-028F-4A46-B637-331AAC3910E4}" destId="{D99F5285-8474-47D2-A438-07A2CC5BA1C0}" srcOrd="0" destOrd="0" presId="urn:microsoft.com/office/officeart/2005/8/layout/process1"/>
    <dgm:cxn modelId="{434ED99F-E6AA-4F11-90EC-28692CD1042E}" type="presParOf" srcId="{8D008CF3-028F-4A46-B637-331AAC3910E4}" destId="{AF1EAFAE-70B5-412F-ADD0-39F7F08BA3E1}" srcOrd="1" destOrd="0" presId="urn:microsoft.com/office/officeart/2005/8/layout/process1"/>
    <dgm:cxn modelId="{0F667765-7690-49C6-ABFE-D3964E857D67}" type="presParOf" srcId="{AF1EAFAE-70B5-412F-ADD0-39F7F08BA3E1}" destId="{4F903852-796E-4093-A87F-2743B28F69DD}" srcOrd="0" destOrd="0" presId="urn:microsoft.com/office/officeart/2005/8/layout/process1"/>
    <dgm:cxn modelId="{2B1CCA60-EA70-48F8-AA03-6EFA6D99F16B}" type="presParOf" srcId="{8D008CF3-028F-4A46-B637-331AAC3910E4}" destId="{700CBE59-B2D7-4A25-93DA-5DC76F089CC9}" srcOrd="2" destOrd="0" presId="urn:microsoft.com/office/officeart/2005/8/layout/process1"/>
    <dgm:cxn modelId="{0770CB9C-3395-4DCE-A2B4-FA0D308893E4}" type="presParOf" srcId="{8D008CF3-028F-4A46-B637-331AAC3910E4}" destId="{9EAD062A-2B9D-47DC-A11F-B1CD9BD4F794}" srcOrd="3" destOrd="0" presId="urn:microsoft.com/office/officeart/2005/8/layout/process1"/>
    <dgm:cxn modelId="{9A6E1FB7-4EE9-4279-83AC-1A42B41F91F1}" type="presParOf" srcId="{9EAD062A-2B9D-47DC-A11F-B1CD9BD4F794}" destId="{F42D68D3-2923-40E2-AE42-8599DCBFD668}" srcOrd="0" destOrd="0" presId="urn:microsoft.com/office/officeart/2005/8/layout/process1"/>
    <dgm:cxn modelId="{C1B0243E-615B-4863-9660-49D7A04A6BC0}" type="presParOf" srcId="{8D008CF3-028F-4A46-B637-331AAC3910E4}" destId="{B9012777-2EB3-4D0D-93C6-0D05A65BFF0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El decreto solemne fue el juramento del varón vestido de lino, quien declaró que el periodo que se extendería hasta el “tiempo del fin” duraría: por tiempo, tiempos y la mitad de un tiempo…</a:t>
          </a: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…con ello, Dios aseguró que el sufrimiento de su pueblo tendría un límite exacto y que, al concluir ese período, comenzaría el tiempo del fin.</a:t>
          </a: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El período profético identificado en estos pasajes es de 1,260 años, expresado como “tiempo, tiempos y la mitad de un tiempo”, “42 meses” o “1,260 días”…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</a:t>
          </a:r>
          <a:r>
            <a:rPr lang="es-MX" sz="2100" dirty="0">
              <a:latin typeface="Bw Modelica" panose="00000600000000000000" pitchFamily="50" charset="0"/>
            </a:rPr>
            <a:t>este período comenzó en el año 538 d.C., cuando el papado consolidó su supremacía religiosa y política en Europa, y terminó en 1798, cuando el papa fue tomado prisionero por las tropas francesas.</a:t>
          </a: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30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El ángel describió el período de los 1260 años como un tiempo en el que muchos de los fieles serían purificados y afirmados mediante las pruebas…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…se describe este tiempo como una era de gran oscuridad, marcada por la Inquisición y la persecución de millones de creyentes.</a:t>
          </a: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Al igual que Daniel, Juan vio a Jesucristo con autoridad suprema, levantando su mano al cielo y pronunciando un juramento solemne relacionado con el tiempo profético…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…Juan vio a Jesús con el libro abierto lo que representaba, que las profecías que habían permanecido selladas hasta el tiempo del fin (1798), ahora estaban siendo comprendidas…</a:t>
          </a: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…también vio a Jesús jurar que “el tiempo no sería más” indicando que el tiempo profético (2300 días) había llegado a su culminación y que no habría nuevos períodos proféticos con fechas definidas.</a:t>
          </a: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943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858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725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La experiencia simbólica de Juan reflejó la vivencia del movimiento adventista, primero, la esperanza del pronto regreso de Jesucristo los llenó de entusiasmo…</a:t>
          </a: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…pero luego sufrieron una profunda desilusión al no ver a Cristo regresar en 1844; en ese año Él inició la fase final de su ministerio en el santuario celestial.…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…sin embargo, los propósitos de Dios se estaban cumpliendo; Él estaba probando los corazones de los que profesaban estar esperando su venida.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412485" custScaleY="197653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412485" custScaleY="197653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412485" custScaleY="197653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Ezequiel describió a Daniel como uno de los hombres más justos de su tiempo, fue mencionado junto con Noé y Job…</a:t>
          </a: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por lo que se le destaca también por su integridad, fidelidad y rectitud delante de Dios, aun en medio de circunstancias difíciles.</a:t>
          </a: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Y="10683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Y="10683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Los verdaderamente sabios son quienes temen a Dios, comprenden su verdad y obedecen su Palabra, como lo hizo Daniel…</a:t>
          </a: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EC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para estar entre ellos debemos buscar la verdadera sabiduría en el temor de Dios y edificar nuestra vida sobre la obediencia a su Palabra...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…esto nos prepara para resistir la crisis final, permaneciendo firmes en Cristo sin dar lugar al pecado ni a las tentaciones de Satanás.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378558" custScaleY="267271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378558" custScaleY="267271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378558" custScaleY="267271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963744F-44FA-4AA7-B713-253116F74FF6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207E8EC-7452-44A5-B758-2AA6FB3B24BD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Con esta promesa, Dios aseguró a su siervo que, aunque no viviría para ver el cumplimiento de todas las profecías…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41E1309-0BCD-4658-954B-C984A4A47EED}" type="parTrans" cxnId="{BDCBD7BF-496C-4698-AE2F-8EB67771169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6E021B4-3A9E-48BE-AE47-E3DF044AD1E8}" type="sibTrans" cxnId="{BDCBD7BF-496C-4698-AE2F-8EB67771169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6CBA65-379F-4305-A415-0DD27115644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descansaría en la muerte y sería resucitado al final de la historia para recibir la recompensa reservada a los fieles.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7CDF2B7-8F21-458E-8C72-7B9CA4701C7A}" type="parTrans" cxnId="{629018BB-D0B8-4029-B810-66F4886DCD9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4C92390-3A8E-4313-B6BF-37469A7D8226}" type="sibTrans" cxnId="{629018BB-D0B8-4029-B810-66F4886DCD9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AE0AB2B-4781-4F89-AC39-42C4DD3C59C7}" type="pres">
      <dgm:prSet presAssocID="{2963744F-44FA-4AA7-B713-253116F74FF6}" presName="rootnode" presStyleCnt="0">
        <dgm:presLayoutVars>
          <dgm:chMax/>
          <dgm:chPref/>
          <dgm:dir/>
          <dgm:animLvl val="lvl"/>
        </dgm:presLayoutVars>
      </dgm:prSet>
      <dgm:spPr/>
    </dgm:pt>
    <dgm:pt modelId="{EF4EDBAA-C49E-486C-A3B7-BA4E6840C107}" type="pres">
      <dgm:prSet presAssocID="{2207E8EC-7452-44A5-B758-2AA6FB3B24BD}" presName="composite" presStyleCnt="0"/>
      <dgm:spPr/>
    </dgm:pt>
    <dgm:pt modelId="{A39DE870-C4A4-40CC-8FFA-A5E73319A85A}" type="pres">
      <dgm:prSet presAssocID="{2207E8EC-7452-44A5-B758-2AA6FB3B24BD}" presName="LShape" presStyleLbl="alignNode1" presStyleIdx="0" presStyleCnt="3"/>
      <dgm:spPr/>
    </dgm:pt>
    <dgm:pt modelId="{A5B0C125-D2BA-41B2-BD52-0BE82A9F0D78}" type="pres">
      <dgm:prSet presAssocID="{2207E8EC-7452-44A5-B758-2AA6FB3B24BD}" presName="ParentText" presStyleLbl="revTx" presStyleIdx="0" presStyleCnt="2" custScaleX="103910">
        <dgm:presLayoutVars>
          <dgm:chMax val="0"/>
          <dgm:chPref val="0"/>
          <dgm:bulletEnabled val="1"/>
        </dgm:presLayoutVars>
      </dgm:prSet>
      <dgm:spPr/>
    </dgm:pt>
    <dgm:pt modelId="{D30251BF-E146-4714-8ADD-AB9C49658E3F}" type="pres">
      <dgm:prSet presAssocID="{2207E8EC-7452-44A5-B758-2AA6FB3B24BD}" presName="Triangle" presStyleLbl="alignNode1" presStyleIdx="1" presStyleCnt="3"/>
      <dgm:spPr/>
    </dgm:pt>
    <dgm:pt modelId="{6B38C678-63AD-4449-A731-EF5D0F3481B3}" type="pres">
      <dgm:prSet presAssocID="{F6E021B4-3A9E-48BE-AE47-E3DF044AD1E8}" presName="sibTrans" presStyleCnt="0"/>
      <dgm:spPr/>
    </dgm:pt>
    <dgm:pt modelId="{F6FEB8E7-1A17-4E1D-A39D-77630E6823A0}" type="pres">
      <dgm:prSet presAssocID="{F6E021B4-3A9E-48BE-AE47-E3DF044AD1E8}" presName="space" presStyleCnt="0"/>
      <dgm:spPr/>
    </dgm:pt>
    <dgm:pt modelId="{0F124283-6FBD-4B15-A5D0-2760588B46EF}" type="pres">
      <dgm:prSet presAssocID="{706CBA65-379F-4305-A415-0DD27115644E}" presName="composite" presStyleCnt="0"/>
      <dgm:spPr/>
    </dgm:pt>
    <dgm:pt modelId="{3554C780-8C8B-4DE2-A31A-BEC7E1123812}" type="pres">
      <dgm:prSet presAssocID="{706CBA65-379F-4305-A415-0DD27115644E}" presName="LShape" presStyleLbl="alignNode1" presStyleIdx="2" presStyleCnt="3"/>
      <dgm:spPr/>
    </dgm:pt>
    <dgm:pt modelId="{080613E4-09C5-4975-840E-003BE5153AE2}" type="pres">
      <dgm:prSet presAssocID="{706CBA65-379F-4305-A415-0DD27115644E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7A77DA73-AFF5-4353-9D7D-793F09656F0D}" type="presOf" srcId="{2963744F-44FA-4AA7-B713-253116F74FF6}" destId="{BAE0AB2B-4781-4F89-AC39-42C4DD3C59C7}" srcOrd="0" destOrd="0" presId="urn:microsoft.com/office/officeart/2009/3/layout/StepUpProcess"/>
    <dgm:cxn modelId="{96FCDD7D-40A8-45D3-B7FC-5200949FE95D}" type="presOf" srcId="{706CBA65-379F-4305-A415-0DD27115644E}" destId="{080613E4-09C5-4975-840E-003BE5153AE2}" srcOrd="0" destOrd="0" presId="urn:microsoft.com/office/officeart/2009/3/layout/StepUpProcess"/>
    <dgm:cxn modelId="{629018BB-D0B8-4029-B810-66F4886DCD9B}" srcId="{2963744F-44FA-4AA7-B713-253116F74FF6}" destId="{706CBA65-379F-4305-A415-0DD27115644E}" srcOrd="1" destOrd="0" parTransId="{E7CDF2B7-8F21-458E-8C72-7B9CA4701C7A}" sibTransId="{64C92390-3A8E-4313-B6BF-37469A7D8226}"/>
    <dgm:cxn modelId="{BDCBD7BF-496C-4698-AE2F-8EB677711691}" srcId="{2963744F-44FA-4AA7-B713-253116F74FF6}" destId="{2207E8EC-7452-44A5-B758-2AA6FB3B24BD}" srcOrd="0" destOrd="0" parTransId="{B41E1309-0BCD-4658-954B-C984A4A47EED}" sibTransId="{F6E021B4-3A9E-48BE-AE47-E3DF044AD1E8}"/>
    <dgm:cxn modelId="{045C18D8-CCE8-4F04-8ED1-3645245D5E0C}" type="presOf" srcId="{2207E8EC-7452-44A5-B758-2AA6FB3B24BD}" destId="{A5B0C125-D2BA-41B2-BD52-0BE82A9F0D78}" srcOrd="0" destOrd="0" presId="urn:microsoft.com/office/officeart/2009/3/layout/StepUpProcess"/>
    <dgm:cxn modelId="{EE7ACEB4-D741-4B25-B0CE-7CE9F2C7EF71}" type="presParOf" srcId="{BAE0AB2B-4781-4F89-AC39-42C4DD3C59C7}" destId="{EF4EDBAA-C49E-486C-A3B7-BA4E6840C107}" srcOrd="0" destOrd="0" presId="urn:microsoft.com/office/officeart/2009/3/layout/StepUpProcess"/>
    <dgm:cxn modelId="{3EA85741-B78F-4A92-B828-981CC1027658}" type="presParOf" srcId="{EF4EDBAA-C49E-486C-A3B7-BA4E6840C107}" destId="{A39DE870-C4A4-40CC-8FFA-A5E73319A85A}" srcOrd="0" destOrd="0" presId="urn:microsoft.com/office/officeart/2009/3/layout/StepUpProcess"/>
    <dgm:cxn modelId="{8A25954E-B3B7-40ED-9D05-C598CE771454}" type="presParOf" srcId="{EF4EDBAA-C49E-486C-A3B7-BA4E6840C107}" destId="{A5B0C125-D2BA-41B2-BD52-0BE82A9F0D78}" srcOrd="1" destOrd="0" presId="urn:microsoft.com/office/officeart/2009/3/layout/StepUpProcess"/>
    <dgm:cxn modelId="{36D56AE8-D7E6-47AB-A782-8764B95A004B}" type="presParOf" srcId="{EF4EDBAA-C49E-486C-A3B7-BA4E6840C107}" destId="{D30251BF-E146-4714-8ADD-AB9C49658E3F}" srcOrd="2" destOrd="0" presId="urn:microsoft.com/office/officeart/2009/3/layout/StepUpProcess"/>
    <dgm:cxn modelId="{772D32A3-1FB3-4B86-9C47-D0008A018363}" type="presParOf" srcId="{BAE0AB2B-4781-4F89-AC39-42C4DD3C59C7}" destId="{6B38C678-63AD-4449-A731-EF5D0F3481B3}" srcOrd="1" destOrd="0" presId="urn:microsoft.com/office/officeart/2009/3/layout/StepUpProcess"/>
    <dgm:cxn modelId="{033A43BD-F0BA-4571-AAD1-A3167DF93779}" type="presParOf" srcId="{6B38C678-63AD-4449-A731-EF5D0F3481B3}" destId="{F6FEB8E7-1A17-4E1D-A39D-77630E6823A0}" srcOrd="0" destOrd="0" presId="urn:microsoft.com/office/officeart/2009/3/layout/StepUpProcess"/>
    <dgm:cxn modelId="{FA28AE1A-E996-4AF9-941F-68666408861D}" type="presParOf" srcId="{BAE0AB2B-4781-4F89-AC39-42C4DD3C59C7}" destId="{0F124283-6FBD-4B15-A5D0-2760588B46EF}" srcOrd="2" destOrd="0" presId="urn:microsoft.com/office/officeart/2009/3/layout/StepUpProcess"/>
    <dgm:cxn modelId="{94B875D2-0438-4C36-B427-A7B54603CE07}" type="presParOf" srcId="{0F124283-6FBD-4B15-A5D0-2760588B46EF}" destId="{3554C780-8C8B-4DE2-A31A-BEC7E1123812}" srcOrd="0" destOrd="0" presId="urn:microsoft.com/office/officeart/2009/3/layout/StepUpProcess"/>
    <dgm:cxn modelId="{CAA13D43-D9C6-4F43-943A-1A0B1C564DDD}" type="presParOf" srcId="{0F124283-6FBD-4B15-A5D0-2760588B46EF}" destId="{080613E4-09C5-4975-840E-003BE5153AE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722" y="129214"/>
          <a:ext cx="7621612" cy="19503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La prueba final es un “tiempo de angustia” sin igual, que ocurre cuando Cristo concluye su obra de intercesión; el mundo experimentará los juicios finales y el pueblo de Dios atravesará una prueba extrema porque enfrentará odio, oposición y persecución…</a:t>
          </a:r>
        </a:p>
      </dsp:txBody>
      <dsp:txXfrm>
        <a:off x="3722" y="129214"/>
        <a:ext cx="7621612" cy="1950351"/>
      </dsp:txXfrm>
    </dsp:sp>
    <dsp:sp modelId="{9D041828-6AD9-46A5-9720-92B6CDC6F09B}">
      <dsp:nvSpPr>
        <dsp:cNvPr id="0" name=""/>
        <dsp:cNvSpPr/>
      </dsp:nvSpPr>
      <dsp:spPr>
        <a:xfrm>
          <a:off x="3722" y="2305149"/>
          <a:ext cx="7621612" cy="207730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…e</a:t>
          </a:r>
          <a:r>
            <a:rPr lang="es-MX" sz="2100" kern="1200" dirty="0">
              <a:latin typeface="Bw Modelica" panose="00000600000000000000" pitchFamily="50" charset="0"/>
            </a:rPr>
            <a:t>l triunfo final ocurre cuando Jesucristo se levanta para defender y librar a su pueblo, allí también se da lugar a la resurrección especial, donde los justos son levantados para contemplar su victoria y recibir la vida eterna, mientras que los impíos que participaron en su crucifixión resucitan solo para presenciar su gloria y vindicación.</a:t>
          </a:r>
        </a:p>
      </dsp:txBody>
      <dsp:txXfrm>
        <a:off x="3722" y="2305149"/>
        <a:ext cx="7621612" cy="2077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3143217"/>
          <a:ext cx="5200073" cy="21481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</a:t>
          </a:r>
          <a:r>
            <a:rPr lang="es-MX" sz="2200" kern="1200" dirty="0">
              <a:latin typeface="Bw Modelica" panose="00000600000000000000" pitchFamily="50" charset="0"/>
            </a:rPr>
            <a:t>n contraste, los impíos, cegados por su rechazo a la verdad, quedarán en oscuridad y vergüenza ante la gloria divina, serán separados del reino de Dios y sufrirán el juicio.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43217"/>
        <a:ext cx="5200073" cy="2148136"/>
      </dsp:txXfrm>
    </dsp:sp>
    <dsp:sp modelId="{EB05ED16-170E-4ABA-A9FC-1E534D3C8009}">
      <dsp:nvSpPr>
        <dsp:cNvPr id="0" name=""/>
        <dsp:cNvSpPr/>
      </dsp:nvSpPr>
      <dsp:spPr>
        <a:xfrm rot="10800000">
          <a:off x="0" y="24762"/>
          <a:ext cx="5200073" cy="319819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Los sabios se verán gloriosos y radiantes, resplandeciendo como el firmamento y como las estrellas para siempre, porque reflejarán el carácter y la gloria de Dios…</a:t>
          </a:r>
        </a:p>
      </dsp:txBody>
      <dsp:txXfrm rot="10800000">
        <a:off x="0" y="24762"/>
        <a:ext cx="5200073" cy="20780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232363"/>
          <a:ext cx="6096000" cy="133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49807" y="16825"/>
          <a:ext cx="5643457" cy="19978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Aunque Daniel recibió revelaciones extraordinarias acerca del desarrollo de la historia y de los acontecimientos finales, no le fue permitido comprender plenamente todo su significado…</a:t>
          </a:r>
        </a:p>
      </dsp:txBody>
      <dsp:txXfrm>
        <a:off x="347332" y="114350"/>
        <a:ext cx="5448407" cy="1802767"/>
      </dsp:txXfrm>
    </dsp:sp>
    <dsp:sp modelId="{D1B4FAF6-A660-46EC-9959-3E14F539CFFA}">
      <dsp:nvSpPr>
        <dsp:cNvPr id="0" name=""/>
        <dsp:cNvSpPr/>
      </dsp:nvSpPr>
      <dsp:spPr>
        <a:xfrm>
          <a:off x="0" y="4069700"/>
          <a:ext cx="6096000" cy="133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49807" y="2854163"/>
          <a:ext cx="5643457" cy="19978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 Daniel se le instruyó que cerrara y sellara el libro de la profecía “hasta el tiempo del fin”, el debía confiar en que Dios preservaría ese mensaje y permitiría que fuera entendido por su pueblo en el momento señalado</a:t>
          </a:r>
          <a:r>
            <a:rPr lang="es-ES" sz="2200" kern="1200" dirty="0">
              <a:latin typeface="Bw Modelica" panose="00000600000000000000" pitchFamily="50" charset="0"/>
            </a:rPr>
            <a:t>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47332" y="2951688"/>
        <a:ext cx="5448407" cy="18027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F5285-8474-47D2-A438-07A2CC5BA1C0}">
      <dsp:nvSpPr>
        <dsp:cNvPr id="0" name=""/>
        <dsp:cNvSpPr/>
      </dsp:nvSpPr>
      <dsp:spPr>
        <a:xfrm>
          <a:off x="7589" y="0"/>
          <a:ext cx="2947164" cy="25545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Las palabras del ángel señalaban el misterio de los 2300 días porque Gabriel afirmó que la visión era “para el tiempo del fin”</a:t>
          </a:r>
          <a:r>
            <a:rPr lang="es-ES" sz="2200" kern="1200" dirty="0">
              <a:latin typeface="Bw Modelica" panose="00000600000000000000" pitchFamily="50" charset="0"/>
            </a:rPr>
            <a:t>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2409" y="74820"/>
        <a:ext cx="2797524" cy="2404904"/>
      </dsp:txXfrm>
    </dsp:sp>
    <dsp:sp modelId="{AF1EAFAE-70B5-412F-ADD0-39F7F08BA3E1}">
      <dsp:nvSpPr>
        <dsp:cNvPr id="0" name=""/>
        <dsp:cNvSpPr/>
      </dsp:nvSpPr>
      <dsp:spPr>
        <a:xfrm>
          <a:off x="3249471" y="911824"/>
          <a:ext cx="624798" cy="73089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249471" y="1058003"/>
        <a:ext cx="437359" cy="438538"/>
      </dsp:txXfrm>
    </dsp:sp>
    <dsp:sp modelId="{700CBE59-B2D7-4A25-93DA-5DC76F089CC9}">
      <dsp:nvSpPr>
        <dsp:cNvPr id="0" name=""/>
        <dsp:cNvSpPr/>
      </dsp:nvSpPr>
      <dsp:spPr>
        <a:xfrm>
          <a:off x="4133620" y="0"/>
          <a:ext cx="2947164" cy="25545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y posteriormente se ordenó cerrar y sellar “hasta el tiempo del fin” la parte de la profecía que se refería a los últimos días</a:t>
          </a:r>
          <a:r>
            <a:rPr lang="es-ES" sz="2200" kern="1200" dirty="0">
              <a:latin typeface="Bw Modelica" panose="00000600000000000000" pitchFamily="50" charset="0"/>
            </a:rPr>
            <a:t>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08440" y="74820"/>
        <a:ext cx="2797524" cy="2404904"/>
      </dsp:txXfrm>
    </dsp:sp>
    <dsp:sp modelId="{9EAD062A-2B9D-47DC-A11F-B1CD9BD4F794}">
      <dsp:nvSpPr>
        <dsp:cNvPr id="0" name=""/>
        <dsp:cNvSpPr/>
      </dsp:nvSpPr>
      <dsp:spPr>
        <a:xfrm>
          <a:off x="7375502" y="911824"/>
          <a:ext cx="624798" cy="73089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7375502" y="1058003"/>
        <a:ext cx="437359" cy="438538"/>
      </dsp:txXfrm>
    </dsp:sp>
    <dsp:sp modelId="{B9012777-2EB3-4D0D-93C6-0D05A65BFF04}">
      <dsp:nvSpPr>
        <dsp:cNvPr id="0" name=""/>
        <dsp:cNvSpPr/>
      </dsp:nvSpPr>
      <dsp:spPr>
        <a:xfrm>
          <a:off x="8259651" y="0"/>
          <a:ext cx="3780004" cy="25545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este periodo comenzó en 1798, a partir de allí, hombres de fe y oración hallaron pruebas convincentes de que el fin de todas las cosas era inminente y lo proclamaron</a:t>
          </a:r>
          <a:r>
            <a:rPr lang="es-ES" sz="2200" kern="1200" dirty="0">
              <a:latin typeface="Bw Modelica" panose="00000600000000000000" pitchFamily="50" charset="0"/>
            </a:rPr>
            <a:t>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34471" y="74820"/>
        <a:ext cx="3630364" cy="24049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2480"/>
          <a:ext cx="5576426" cy="16238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El decreto solemne fue el juramento del varón vestido de lino, quien declaró que el periodo que se extendería hasta el “tiempo del fin” duraría: por tiempo, tiempos y la mitad de un tiempo…</a:t>
          </a:r>
        </a:p>
      </dsp:txBody>
      <dsp:txXfrm>
        <a:off x="47562" y="50042"/>
        <a:ext cx="5481302" cy="1528764"/>
      </dsp:txXfrm>
    </dsp:sp>
    <dsp:sp modelId="{382CD36A-3E34-4B81-8C4A-E26306AF1725}">
      <dsp:nvSpPr>
        <dsp:cNvPr id="0" name=""/>
        <dsp:cNvSpPr/>
      </dsp:nvSpPr>
      <dsp:spPr>
        <a:xfrm rot="5400000">
          <a:off x="2483734" y="1666966"/>
          <a:ext cx="608958" cy="7307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568989" y="1727862"/>
        <a:ext cx="438449" cy="426271"/>
      </dsp:txXfrm>
    </dsp:sp>
    <dsp:sp modelId="{A0E1A7E0-C695-4256-9F22-C68D3E88E48D}">
      <dsp:nvSpPr>
        <dsp:cNvPr id="0" name=""/>
        <dsp:cNvSpPr/>
      </dsp:nvSpPr>
      <dsp:spPr>
        <a:xfrm>
          <a:off x="0" y="2438313"/>
          <a:ext cx="5576426" cy="16238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…con ello, Dios aseguró que el sufrimiento de su pueblo tendría un límite exacto y que, al concluir ese período, comenzaría el tiempo del fin.</a:t>
          </a:r>
        </a:p>
      </dsp:txBody>
      <dsp:txXfrm>
        <a:off x="47562" y="2485875"/>
        <a:ext cx="5481302" cy="15287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62" y="36435"/>
          <a:ext cx="4836764" cy="208537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El período profético identificado en estos pasajes es de 1,260 años, expresado como “tiempo, tiempos y la mitad de un tiempo”, “42 meses” o “1,260 días”…</a:t>
          </a:r>
        </a:p>
      </dsp:txBody>
      <dsp:txXfrm>
        <a:off x="2362" y="36435"/>
        <a:ext cx="4836764" cy="2085375"/>
      </dsp:txXfrm>
    </dsp:sp>
    <dsp:sp modelId="{9D041828-6AD9-46A5-9720-92B6CDC6F09B}">
      <dsp:nvSpPr>
        <dsp:cNvPr id="0" name=""/>
        <dsp:cNvSpPr/>
      </dsp:nvSpPr>
      <dsp:spPr>
        <a:xfrm>
          <a:off x="2362" y="2342233"/>
          <a:ext cx="4836764" cy="20297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</a:t>
          </a:r>
          <a:r>
            <a:rPr lang="es-MX" sz="2100" kern="1200" dirty="0">
              <a:latin typeface="Bw Modelica" panose="00000600000000000000" pitchFamily="50" charset="0"/>
            </a:rPr>
            <a:t>este período comenzó en el año 538 d.C., cuando el papado consolidó su supremacía religiosa y política en Europa, y terminó en 1798, cuando el papa fue tomado prisionero por las tropas francesas.</a:t>
          </a:r>
        </a:p>
      </dsp:txBody>
      <dsp:txXfrm>
        <a:off x="2362" y="2342233"/>
        <a:ext cx="4836764" cy="20297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65" y="43616"/>
          <a:ext cx="4025519" cy="22194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El ángel describió el período de los 1260 años como un tiempo en el que muchos de los fieles serían purificados y afirmados mediante las pruebas…</a:t>
          </a:r>
        </a:p>
      </dsp:txBody>
      <dsp:txXfrm>
        <a:off x="110311" y="151962"/>
        <a:ext cx="3808827" cy="2002786"/>
      </dsp:txXfrm>
    </dsp:sp>
    <dsp:sp modelId="{DE88F729-003C-480C-B2C6-A764B77E9997}">
      <dsp:nvSpPr>
        <dsp:cNvPr id="0" name=""/>
        <dsp:cNvSpPr/>
      </dsp:nvSpPr>
      <dsp:spPr>
        <a:xfrm>
          <a:off x="1965" y="2498223"/>
          <a:ext cx="4025519" cy="216074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…se describe este tiempo como una era de gran oscuridad, marcada por la Inquisición y la persecución de millones de creyentes.</a:t>
          </a:r>
        </a:p>
      </dsp:txBody>
      <dsp:txXfrm>
        <a:off x="107444" y="2603702"/>
        <a:ext cx="3814561" cy="19497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55" y="1405"/>
          <a:ext cx="5847689" cy="171590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Al igual que Daniel, Juan vio a Jesucristo con autoridad suprema, levantando su mano al cielo y pronunciando un juramento solemne relacionado con el tiempo profético…</a:t>
          </a:r>
        </a:p>
      </dsp:txBody>
      <dsp:txXfrm>
        <a:off x="2855" y="1405"/>
        <a:ext cx="5847689" cy="1715909"/>
      </dsp:txXfrm>
    </dsp:sp>
    <dsp:sp modelId="{EBB866DD-D083-4ED5-84F5-2F33000EBA59}">
      <dsp:nvSpPr>
        <dsp:cNvPr id="0" name=""/>
        <dsp:cNvSpPr/>
      </dsp:nvSpPr>
      <dsp:spPr>
        <a:xfrm>
          <a:off x="2855" y="1934854"/>
          <a:ext cx="5847689" cy="16785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…Juan vio a Jesús con el libro abierto lo que representaba, que las profecías que habían permanecido selladas hasta el tiempo del fin (1798), ahora estaban siendo comprendidas…</a:t>
          </a:r>
        </a:p>
      </dsp:txBody>
      <dsp:txXfrm>
        <a:off x="2855" y="1934854"/>
        <a:ext cx="5847689" cy="1678536"/>
      </dsp:txXfrm>
    </dsp:sp>
    <dsp:sp modelId="{DE88F729-003C-480C-B2C6-A764B77E9997}">
      <dsp:nvSpPr>
        <dsp:cNvPr id="0" name=""/>
        <dsp:cNvSpPr/>
      </dsp:nvSpPr>
      <dsp:spPr>
        <a:xfrm>
          <a:off x="2855" y="3830931"/>
          <a:ext cx="5847689" cy="16208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…también vio a Jesús jurar que “el tiempo no sería más” indicando que el tiempo profético (2300 días) había llegado a su culminación y que no habría nuevos períodos proféticos con fechas definidas.</a:t>
          </a:r>
        </a:p>
      </dsp:txBody>
      <dsp:txXfrm>
        <a:off x="2855" y="3830931"/>
        <a:ext cx="5847689" cy="162080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0493" y="2096"/>
          <a:ext cx="6912003" cy="132482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La experiencia simbólica de Juan reflejó la vivencia del movimiento adventista, primero, la esperanza del pronto regreso de Jesucristo los llenó de entusiasmo…</a:t>
          </a:r>
        </a:p>
      </dsp:txBody>
      <dsp:txXfrm rot="10800000">
        <a:off x="672906" y="2096"/>
        <a:ext cx="5587176" cy="1324827"/>
      </dsp:txXfrm>
    </dsp:sp>
    <dsp:sp modelId="{A56FA087-F3E2-4A96-8037-C4ACABD84949}">
      <dsp:nvSpPr>
        <dsp:cNvPr id="0" name=""/>
        <dsp:cNvSpPr/>
      </dsp:nvSpPr>
      <dsp:spPr>
        <a:xfrm rot="10800000">
          <a:off x="10493" y="1420762"/>
          <a:ext cx="6912003" cy="132482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…pero luego sufrieron una profunda desilusión al no ver a Cristo regresar en 1844; en ese año Él inició la fase final de su ministerio en el santuario celestial.…</a:t>
          </a:r>
        </a:p>
      </dsp:txBody>
      <dsp:txXfrm rot="10800000">
        <a:off x="672906" y="1420762"/>
        <a:ext cx="5587176" cy="1324827"/>
      </dsp:txXfrm>
    </dsp:sp>
    <dsp:sp modelId="{EEABFEA6-5D8E-4B4B-B2C9-30FF763E556A}">
      <dsp:nvSpPr>
        <dsp:cNvPr id="0" name=""/>
        <dsp:cNvSpPr/>
      </dsp:nvSpPr>
      <dsp:spPr>
        <a:xfrm rot="10800000">
          <a:off x="10493" y="2839429"/>
          <a:ext cx="6912003" cy="132482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…sin embargo, los propósitos de Dios se estaban cumpliendo; Él estaba probando los corazones de los que profesaban estar esperando su venida.</a:t>
          </a:r>
        </a:p>
      </dsp:txBody>
      <dsp:txXfrm rot="10800000">
        <a:off x="672906" y="2839429"/>
        <a:ext cx="5587176" cy="13248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599490" y="0"/>
          <a:ext cx="6794225" cy="4506832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56726" y="1290423"/>
          <a:ext cx="3761707" cy="19259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Ezequiel describió a Daniel como uno de los hombres más justos de su tiempo, fue mencionado junto con Noé y Job…</a:t>
          </a:r>
        </a:p>
      </dsp:txBody>
      <dsp:txXfrm>
        <a:off x="150745" y="1384442"/>
        <a:ext cx="3573669" cy="1737947"/>
      </dsp:txXfrm>
    </dsp:sp>
    <dsp:sp modelId="{B69CEAF2-3B3E-4B26-BEDB-7F2009603968}">
      <dsp:nvSpPr>
        <dsp:cNvPr id="0" name=""/>
        <dsp:cNvSpPr/>
      </dsp:nvSpPr>
      <dsp:spPr>
        <a:xfrm>
          <a:off x="4174771" y="1290423"/>
          <a:ext cx="3761707" cy="19259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por lo que se le destaca también por su integridad, fidelidad y rectitud delante de Dios, aun en medio de circunstancias difíciles.</a:t>
          </a:r>
        </a:p>
      </dsp:txBody>
      <dsp:txXfrm>
        <a:off x="4268790" y="1384442"/>
        <a:ext cx="3573669" cy="173794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" y="69214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Los verdaderamente sabios son quienes temen a Dios, comprenden su verdad y obedecen su Palabra, como lo hizo Daniel…</a:t>
          </a:r>
        </a:p>
      </dsp:txBody>
      <dsp:txXfrm rot="10800000">
        <a:off x="396001" y="69214"/>
        <a:ext cx="5212882" cy="1584002"/>
      </dsp:txXfrm>
    </dsp:sp>
    <dsp:sp modelId="{A56FA087-F3E2-4A96-8037-C4ACABD84949}">
      <dsp:nvSpPr>
        <dsp:cNvPr id="0" name=""/>
        <dsp:cNvSpPr/>
      </dsp:nvSpPr>
      <dsp:spPr>
        <a:xfrm rot="10800000">
          <a:off x="1" y="1736188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para estar entre ellos debemos buscar la verdadera sabiduría en el temor de Dios y edificar nuestra vida sobre la obediencia a su Palabra...</a:t>
          </a:r>
        </a:p>
      </dsp:txBody>
      <dsp:txXfrm rot="10800000">
        <a:off x="396001" y="1736188"/>
        <a:ext cx="5212882" cy="1584002"/>
      </dsp:txXfrm>
    </dsp:sp>
    <dsp:sp modelId="{EEABFEA6-5D8E-4B4B-B2C9-30FF763E556A}">
      <dsp:nvSpPr>
        <dsp:cNvPr id="0" name=""/>
        <dsp:cNvSpPr/>
      </dsp:nvSpPr>
      <dsp:spPr>
        <a:xfrm rot="10800000">
          <a:off x="1" y="3403163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…esto nos prepara para resistir la crisis final, permaneciendo firmes en Cristo sin dar lugar al pecado ni a las tentaciones de Satanás.</a:t>
          </a:r>
        </a:p>
      </dsp:txBody>
      <dsp:txXfrm rot="10800000">
        <a:off x="396001" y="3403163"/>
        <a:ext cx="5212882" cy="15840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DE870-C4A4-40CC-8FFA-A5E73319A85A}">
      <dsp:nvSpPr>
        <dsp:cNvPr id="0" name=""/>
        <dsp:cNvSpPr/>
      </dsp:nvSpPr>
      <dsp:spPr>
        <a:xfrm rot="5400000">
          <a:off x="653451" y="942890"/>
          <a:ext cx="1956875" cy="3256197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0C125-D2BA-41B2-BD52-0BE82A9F0D78}">
      <dsp:nvSpPr>
        <dsp:cNvPr id="0" name=""/>
        <dsp:cNvSpPr/>
      </dsp:nvSpPr>
      <dsp:spPr>
        <a:xfrm>
          <a:off x="269328" y="1915791"/>
          <a:ext cx="3054655" cy="2576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Con esta promesa, Dios aseguró a su siervo que, aunque no viviría para ver el cumplimiento de todas las profecías…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9328" y="1915791"/>
        <a:ext cx="3054655" cy="2576830"/>
      </dsp:txXfrm>
    </dsp:sp>
    <dsp:sp modelId="{D30251BF-E146-4714-8ADD-AB9C49658E3F}">
      <dsp:nvSpPr>
        <dsp:cNvPr id="0" name=""/>
        <dsp:cNvSpPr/>
      </dsp:nvSpPr>
      <dsp:spPr>
        <a:xfrm>
          <a:off x="2711850" y="703165"/>
          <a:ext cx="554662" cy="554662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4C780-8C8B-4DE2-A31A-BEC7E1123812}">
      <dsp:nvSpPr>
        <dsp:cNvPr id="0" name=""/>
        <dsp:cNvSpPr/>
      </dsp:nvSpPr>
      <dsp:spPr>
        <a:xfrm rot="5400000">
          <a:off x="4309705" y="52367"/>
          <a:ext cx="1956875" cy="3256197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613E4-09C5-4975-840E-003BE5153AE2}">
      <dsp:nvSpPr>
        <dsp:cNvPr id="0" name=""/>
        <dsp:cNvSpPr/>
      </dsp:nvSpPr>
      <dsp:spPr>
        <a:xfrm>
          <a:off x="3983054" y="1025269"/>
          <a:ext cx="2939713" cy="2576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descansaría en la muerte y sería resucitado al final de la historia para recibir la recompensa reservada a los fieles.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83054" y="1025269"/>
        <a:ext cx="2939713" cy="2576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15/5/2026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8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30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16.png"/><Relationship Id="rId9" Type="http://schemas.microsoft.com/office/2007/relationships/diagramDrawing" Target="../diagrams/drawing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16 de mayo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81788" y="3925750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Un Libro Sellado Reabierto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37C74F8-4E08-139F-13BC-A244CAAE0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1"/>
          <a:stretch>
            <a:fillRect/>
          </a:stretch>
        </p:blipFill>
        <p:spPr>
          <a:xfrm>
            <a:off x="5864647" y="335513"/>
            <a:ext cx="4094909" cy="34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E80CF65-B685-1305-1350-644F9868F4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" b="18019"/>
          <a:stretch>
            <a:fillRect/>
          </a:stretch>
        </p:blipFill>
        <p:spPr>
          <a:xfrm>
            <a:off x="-1" y="0"/>
            <a:ext cx="12191483" cy="666302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7518090" y="1446668"/>
            <a:ext cx="44099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S" sz="6000" b="1" dirty="0">
                <a:ln w="38100">
                  <a:noFill/>
                </a:ln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Un Libro Sellado Reabierto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16 de mayo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7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b="1" dirty="0"/>
              <a:t>“El poderoso ángel que instruyó a Juan no era otro que el mismo Jesucristo.”</a:t>
            </a:r>
            <a:endParaRPr lang="es-EC" sz="3200" b="1" dirty="0"/>
          </a:p>
          <a:p>
            <a:r>
              <a:rPr lang="es-ES" sz="1800" i="1" dirty="0"/>
              <a:t>Comentario Bíblico ASD [Comentarios de E. G. de White], tomo 7, pág. 982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MX" sz="3200" b="1" dirty="0">
                <a:solidFill>
                  <a:schemeClr val="bg1"/>
                </a:solidFill>
              </a:rPr>
              <a:t>“Y fui al ángel, diciéndole que me diese el librito, y él me dijo: Toma, y trágalo; y él te hará amargar tu vientre, pero en tu boca será dulce como la miel.”</a:t>
            </a:r>
            <a:endParaRPr lang="es-ES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800" b="1" dirty="0">
                <a:solidFill>
                  <a:schemeClr val="bg1"/>
                </a:solidFill>
              </a:rPr>
              <a:t>(Apocalipsis 10:9)</a:t>
            </a:r>
            <a:endParaRPr lang="es-EC" sz="18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16 de mayo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42BC6AD-CD7B-64E4-24AA-5F5A4E4A26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722" r="14396"/>
          <a:stretch>
            <a:fillRect/>
          </a:stretch>
        </p:blipFill>
        <p:spPr>
          <a:xfrm>
            <a:off x="0" y="1167632"/>
            <a:ext cx="4350327" cy="460419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la prueba y el triunfo revelados al final de la última visión de Daniel</a:t>
            </a: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Los sabios resplandecerán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3048D816-2F32-86B7-4574-2F7BE8C140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137888"/>
              </p:ext>
            </p:extLst>
          </p:nvPr>
        </p:nvGraphicFramePr>
        <p:xfrm>
          <a:off x="4461164" y="1142487"/>
          <a:ext cx="7629057" cy="4511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21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779ABDC-F6E5-DE1E-007A-B6046D458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5" y="1569660"/>
            <a:ext cx="6539345" cy="46893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52655" y="0"/>
            <a:ext cx="65393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verán los sabios en contraste con los impíos en ese día?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Los sabios resplandecerán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782728"/>
              </p:ext>
            </p:extLst>
          </p:nvPr>
        </p:nvGraphicFramePr>
        <p:xfrm>
          <a:off x="199795" y="262648"/>
          <a:ext cx="5200073" cy="531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73D4A6AA-EEA1-9421-091C-2A51ED35CBFB}"/>
              </a:ext>
            </a:extLst>
          </p:cNvPr>
          <p:cNvSpPr txBox="1"/>
          <p:nvPr/>
        </p:nvSpPr>
        <p:spPr>
          <a:xfrm>
            <a:off x="9411855" y="1569660"/>
            <a:ext cx="27801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MX" sz="1400" dirty="0">
                <a:solidFill>
                  <a:schemeClr val="bg1"/>
                </a:solidFill>
                <a:latin typeface="Bw Modelica" panose="00000600000000000000" pitchFamily="50" charset="0"/>
              </a:rPr>
              <a:t>La diferencia entre ambos revela el fruto de la conversión: una vida iluminada por el Evangelio frente a un corazón endurecido por la incredulidad.</a:t>
            </a: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E6D27AE-9A5B-9BF4-70B3-068D34CAF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1"/>
          <a:stretch>
            <a:fillRect/>
          </a:stretch>
        </p:blipFill>
        <p:spPr>
          <a:xfrm>
            <a:off x="1" y="1"/>
            <a:ext cx="5745017" cy="478799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0" y="4747441"/>
            <a:ext cx="57450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se le instruyó a Daniel hacer ahora?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libro sellado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2292411"/>
              </p:ext>
            </p:extLst>
          </p:nvPr>
        </p:nvGraphicFramePr>
        <p:xfrm>
          <a:off x="5929746" y="166766"/>
          <a:ext cx="6096000" cy="5422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Bocadillo: rectángulo 10">
            <a:extLst>
              <a:ext uri="{FF2B5EF4-FFF2-40B4-BE49-F238E27FC236}">
                <a16:creationId xmlns:a16="http://schemas.microsoft.com/office/drawing/2014/main" id="{97410E9A-463A-34EB-BFB2-71837D429B60}"/>
              </a:ext>
            </a:extLst>
          </p:cNvPr>
          <p:cNvSpPr/>
          <p:nvPr/>
        </p:nvSpPr>
        <p:spPr>
          <a:xfrm>
            <a:off x="93519" y="1823163"/>
            <a:ext cx="1642917" cy="633710"/>
          </a:xfrm>
          <a:prstGeom prst="wedgeRectCallout">
            <a:avLst>
              <a:gd name="adj1" fmla="val -10086"/>
              <a:gd name="adj2" fmla="val -11386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Bw Modelica" panose="00000600000000000000" pitchFamily="50" charset="0"/>
              </a:rPr>
              <a:t>Cierra las palabras y sella el libro hasta el tiempo del fin.</a:t>
            </a:r>
          </a:p>
        </p:txBody>
      </p:sp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93519" y="83127"/>
            <a:ext cx="60024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muestra que las palabras del ángel señalaban el misterio de los 2,300 días, y cuándo se desvelaría ese misterio?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libro sellado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821D4ED-7EDD-D25C-4BA8-9BF2AB4DF2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6161732"/>
              </p:ext>
            </p:extLst>
          </p:nvPr>
        </p:nvGraphicFramePr>
        <p:xfrm>
          <a:off x="62247" y="3059530"/>
          <a:ext cx="12047246" cy="2554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71E99BBB-6C78-83B4-F76E-CD538DF90C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2109" y="-15617"/>
            <a:ext cx="6159761" cy="297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9F5285-8474-47D2-A438-07A2CC5BA1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1EAFAE-70B5-412F-ADD0-39F7F08BA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0CBE59-B2D7-4A25-93DA-5DC76F089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AD062A-2B9D-47DC-A11F-B1CD9BD4F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012777-2EB3-4D0D-93C6-0D05A65BFF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36051" y="4231447"/>
            <a:ext cx="121559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Mientras Daniel miraba y escuchaba, ¿qué decreto solemne identificó el período que se extendía hasta el tiempo del fin?</a:t>
            </a: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tiempo del fin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891FB9AE-AB29-C61E-06C3-A6F918EE1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260" y="1"/>
            <a:ext cx="6347169" cy="4231446"/>
          </a:xfrm>
          <a:prstGeom prst="rect">
            <a:avLst/>
          </a:prstGeom>
        </p:spPr>
      </p:pic>
      <p:sp>
        <p:nvSpPr>
          <p:cNvPr id="4" name="Bocadillo: rectángulo 3">
            <a:extLst>
              <a:ext uri="{FF2B5EF4-FFF2-40B4-BE49-F238E27FC236}">
                <a16:creationId xmlns:a16="http://schemas.microsoft.com/office/drawing/2014/main" id="{DA373F91-1D3E-557E-1074-C7EDF107F91B}"/>
              </a:ext>
            </a:extLst>
          </p:cNvPr>
          <p:cNvSpPr/>
          <p:nvPr/>
        </p:nvSpPr>
        <p:spPr>
          <a:xfrm>
            <a:off x="1325154" y="2336800"/>
            <a:ext cx="1605603" cy="370437"/>
          </a:xfrm>
          <a:prstGeom prst="wedgeRectCallout">
            <a:avLst>
              <a:gd name="adj1" fmla="val -60077"/>
              <a:gd name="adj2" fmla="val -13620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MX" sz="1000" dirty="0">
                <a:solidFill>
                  <a:schemeClr val="tx1"/>
                </a:solidFill>
                <a:latin typeface="Bw Modelica" panose="00000600000000000000" pitchFamily="50" charset="0"/>
              </a:rPr>
              <a:t>¿Cuándo será el fin de estas maravillas?</a:t>
            </a:r>
          </a:p>
        </p:txBody>
      </p:sp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9A56C48A-FB1F-C223-BB6B-401E20FEDA6D}"/>
              </a:ext>
            </a:extLst>
          </p:cNvPr>
          <p:cNvSpPr/>
          <p:nvPr/>
        </p:nvSpPr>
        <p:spPr>
          <a:xfrm>
            <a:off x="3028772" y="54980"/>
            <a:ext cx="3251957" cy="482661"/>
          </a:xfrm>
          <a:prstGeom prst="wedgeRectCallout">
            <a:avLst>
              <a:gd name="adj1" fmla="val -42009"/>
              <a:gd name="adj2" fmla="val 16232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MX" sz="1000" dirty="0">
                <a:solidFill>
                  <a:schemeClr val="tx1"/>
                </a:solidFill>
                <a:latin typeface="Bw Modelica" panose="00000600000000000000" pitchFamily="50" charset="0"/>
              </a:rPr>
              <a:t>Por tiempo, tiempos y la mitad de un tiempo; y cuando se acabe la dispersión del poder del pueblo santo, todas estas cosas serán cumplidas.</a:t>
            </a:r>
          </a:p>
        </p:txBody>
      </p: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2465085"/>
              </p:ext>
            </p:extLst>
          </p:nvPr>
        </p:nvGraphicFramePr>
        <p:xfrm>
          <a:off x="6471241" y="166765"/>
          <a:ext cx="5576427" cy="4064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6" grpId="0" animBg="1"/>
      <p:bldGraphic spid="19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-20260" y="4653576"/>
            <a:ext cx="122122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MX" sz="3200" dirty="0">
                <a:ln w="0"/>
                <a:latin typeface="Noto Sans ExtBd" panose="020B0902040504020204"/>
              </a:rPr>
              <a:t>Comparando con otros pasajes, identifique el tiempo de este período profético. </a:t>
            </a:r>
            <a:endParaRPr lang="es-ES" sz="3200" dirty="0">
              <a:ln w="0"/>
              <a:latin typeface="Noto Sans ExtBd" panose="020B090204050402020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tiempo del fin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82A5C5DF-B3B3-B42D-3C9E-DFDAB39D7B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2164276"/>
              </p:ext>
            </p:extLst>
          </p:nvPr>
        </p:nvGraphicFramePr>
        <p:xfrm>
          <a:off x="386293" y="228471"/>
          <a:ext cx="4841489" cy="4408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AE99AD1F-F6FD-721F-3D5B-861998D6B4BB}"/>
              </a:ext>
            </a:extLst>
          </p:cNvPr>
          <p:cNvSpPr txBox="1"/>
          <p:nvPr/>
        </p:nvSpPr>
        <p:spPr>
          <a:xfrm>
            <a:off x="5561925" y="296311"/>
            <a:ext cx="6243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latin typeface="Bw Modelica" panose="00000600000000000000" pitchFamily="50" charset="0"/>
              </a:rPr>
              <a:t>En la profecía bíblica, un día representa un año literal, por tanto: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BF2D177-F4A7-EDCE-DE65-50CDEB416788}"/>
              </a:ext>
            </a:extLst>
          </p:cNvPr>
          <p:cNvSpPr txBox="1"/>
          <p:nvPr/>
        </p:nvSpPr>
        <p:spPr>
          <a:xfrm>
            <a:off x="5561925" y="1070454"/>
            <a:ext cx="6243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latin typeface="Bw Modelica" panose="00000600000000000000" pitchFamily="50" charset="0"/>
              </a:rPr>
              <a:t>Tiempo, tiempos y la mitad de un tiempo, equivale: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DD5B3FB-4777-60B7-A2A5-DDCB8A26EE18}"/>
              </a:ext>
            </a:extLst>
          </p:cNvPr>
          <p:cNvSpPr txBox="1"/>
          <p:nvPr/>
        </p:nvSpPr>
        <p:spPr>
          <a:xfrm>
            <a:off x="5561925" y="1578414"/>
            <a:ext cx="62437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Bw Modelica" panose="00000600000000000000" pitchFamily="50" charset="0"/>
              </a:rPr>
              <a:t>Un tiempo (1 año):		360 días proféticos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Bw Modelica" panose="00000600000000000000" pitchFamily="50" charset="0"/>
              </a:rPr>
              <a:t>Tiempos (2 años):		720 días proféticos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Bw Modelica" panose="00000600000000000000" pitchFamily="50" charset="0"/>
              </a:rPr>
              <a:t>Mitad de un tiempo (1/2 año):	180 días proféticos</a:t>
            </a:r>
          </a:p>
          <a:p>
            <a:r>
              <a:rPr lang="es-MX" dirty="0">
                <a:latin typeface="Bw Modelica" panose="00000600000000000000" pitchFamily="50" charset="0"/>
              </a:rPr>
              <a:t>				</a:t>
            </a:r>
            <a:r>
              <a:rPr lang="es-MX" b="1" dirty="0">
                <a:solidFill>
                  <a:srgbClr val="C00000"/>
                </a:solidFill>
                <a:latin typeface="Bw Modelica" panose="00000600000000000000" pitchFamily="50" charset="0"/>
              </a:rPr>
              <a:t>1260 días proféticos</a:t>
            </a:r>
          </a:p>
          <a:p>
            <a:r>
              <a:rPr lang="es-MX" b="1" dirty="0">
                <a:solidFill>
                  <a:srgbClr val="C00000"/>
                </a:solidFill>
                <a:latin typeface="Bw Modelica" panose="00000600000000000000" pitchFamily="50" charset="0"/>
              </a:rPr>
              <a:t>				1260 años literales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0096005-91AF-EC30-DC68-19FA9CB9C994}"/>
              </a:ext>
            </a:extLst>
          </p:cNvPr>
          <p:cNvSpPr txBox="1"/>
          <p:nvPr/>
        </p:nvSpPr>
        <p:spPr>
          <a:xfrm>
            <a:off x="5561925" y="3091221"/>
            <a:ext cx="6243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latin typeface="Bw Modelica" panose="00000600000000000000" pitchFamily="50" charset="0"/>
              </a:rPr>
              <a:t>42 meses, equivale: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294F73B-F951-C040-4F3D-EE16CEA289BC}"/>
              </a:ext>
            </a:extLst>
          </p:cNvPr>
          <p:cNvSpPr txBox="1"/>
          <p:nvPr/>
        </p:nvSpPr>
        <p:spPr>
          <a:xfrm>
            <a:off x="5654289" y="3512816"/>
            <a:ext cx="6243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Bw Modelica" panose="00000600000000000000" pitchFamily="50" charset="0"/>
              </a:rPr>
              <a:t>42 meses x 30 días		</a:t>
            </a:r>
            <a:r>
              <a:rPr lang="es-MX" b="1" dirty="0">
                <a:solidFill>
                  <a:srgbClr val="C00000"/>
                </a:solidFill>
                <a:latin typeface="Bw Modelica" panose="00000600000000000000" pitchFamily="50" charset="0"/>
              </a:rPr>
              <a:t>1260 días proféticos</a:t>
            </a:r>
          </a:p>
          <a:p>
            <a:r>
              <a:rPr lang="es-MX" dirty="0">
                <a:latin typeface="Bw Modelica" panose="00000600000000000000" pitchFamily="50" charset="0"/>
              </a:rPr>
              <a:t>				</a:t>
            </a:r>
            <a:r>
              <a:rPr lang="es-MX" b="1" dirty="0">
                <a:solidFill>
                  <a:srgbClr val="C00000"/>
                </a:solidFill>
                <a:latin typeface="Bw Modelica" panose="00000600000000000000" pitchFamily="50" charset="0"/>
              </a:rPr>
              <a:t>1260 años literales</a:t>
            </a: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20" grpId="0">
        <p:bldSub>
          <a:bldDgm bld="one"/>
        </p:bldSub>
      </p:bldGraphic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321467EE-2E52-9AEB-613B-F706AB00B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426"/>
            <a:ext cx="7841673" cy="522778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describió el ángel el período de los 1,260 años?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tiempo del fin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557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BA422EF4-8508-E871-B04E-142C8E5764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0962584"/>
              </p:ext>
            </p:extLst>
          </p:nvPr>
        </p:nvGraphicFramePr>
        <p:xfrm>
          <a:off x="8002111" y="723403"/>
          <a:ext cx="4029451" cy="4702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C7AE5E56-B937-6197-C013-A33F0C15A01D}"/>
              </a:ext>
            </a:extLst>
          </p:cNvPr>
          <p:cNvSpPr txBox="1"/>
          <p:nvPr/>
        </p:nvSpPr>
        <p:spPr>
          <a:xfrm>
            <a:off x="0" y="5240763"/>
            <a:ext cx="7841672" cy="5232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Bw Modelica" panose="00000600000000000000" pitchFamily="50" charset="0"/>
              </a:rPr>
              <a:t>El sufrimiento de los fieles no fue en vano; Dios utilizó esas pruebas para preservar un testimonio puro y preparar a su pueblo para la restauración de la verdad.</a:t>
            </a:r>
          </a:p>
        </p:txBody>
      </p: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6" grpId="0">
        <p:bldSub>
          <a:bldDgm bld="one"/>
        </p:bldSub>
      </p:bldGraphic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CB3F939-955A-99E3-42AB-33A39282E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592" y="2013004"/>
            <a:ext cx="5891408" cy="392760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6328340" y="0"/>
            <a:ext cx="586366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Notando el paralelo con Daniel 12:7, ¿cómo vio el profeta Juan la apertura de la visión sellada de Daniel?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libro desellado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6175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F5441E09-6B66-9D0D-841F-442F44B48A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3423482"/>
              </p:ext>
            </p:extLst>
          </p:nvPr>
        </p:nvGraphicFramePr>
        <p:xfrm>
          <a:off x="182093" y="181044"/>
          <a:ext cx="5853401" cy="5453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F2F1C71D-1B3A-B42D-E63F-710CB8550B48}"/>
              </a:ext>
            </a:extLst>
          </p:cNvPr>
          <p:cNvSpPr txBox="1"/>
          <p:nvPr/>
        </p:nvSpPr>
        <p:spPr>
          <a:xfrm>
            <a:off x="9556131" y="2062103"/>
            <a:ext cx="263586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dirty="0">
                <a:latin typeface="Bw Modelica" panose="00000600000000000000" pitchFamily="50" charset="0"/>
              </a:rPr>
              <a:t>Juan vio la apertura del libro sellado como un librito ya abierto, listo para ser estudiado y proclamado al mundo.</a:t>
            </a:r>
          </a:p>
        </p:txBody>
      </p:sp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4" grpId="0">
        <p:bldSub>
          <a:bldDgm bld="one"/>
        </p:bldSub>
      </p:bldGraphic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-20260" y="4237085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Explique cómo la experiencia de Juan al comer el librito fue un paralelo con la experiencia del movimiento adventista de 1840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libro desellado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sp>
        <p:nvSpPr>
          <p:cNvPr id="10" name="Elipse 9">
            <a:extLst>
              <a:ext uri="{FF2B5EF4-FFF2-40B4-BE49-F238E27FC236}">
                <a16:creationId xmlns:a16="http://schemas.microsoft.com/office/drawing/2014/main" id="{1AF8A640-EF50-C4D4-1DA4-4D3D293A6E0F}"/>
              </a:ext>
            </a:extLst>
          </p:cNvPr>
          <p:cNvSpPr/>
          <p:nvPr/>
        </p:nvSpPr>
        <p:spPr>
          <a:xfrm>
            <a:off x="1455249" y="-2592"/>
            <a:ext cx="1277560" cy="120793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AB18AF7-C892-780C-83E5-BA51C5D79B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10144"/>
          <a:stretch>
            <a:fillRect/>
          </a:stretch>
        </p:blipFill>
        <p:spPr>
          <a:xfrm>
            <a:off x="-20260" y="-12933"/>
            <a:ext cx="5728333" cy="4250018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AF1F734-89DB-B238-4E20-2C7B8E55234A}"/>
              </a:ext>
            </a:extLst>
          </p:cNvPr>
          <p:cNvSpPr txBox="1"/>
          <p:nvPr/>
        </p:nvSpPr>
        <p:spPr>
          <a:xfrm>
            <a:off x="-20260" y="3775420"/>
            <a:ext cx="5728333" cy="4616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MX" sz="1200" dirty="0">
                <a:latin typeface="Bw Modelica" panose="00000600000000000000" pitchFamily="50" charset="0"/>
              </a:rPr>
              <a:t>Después de esa desilusión, Dios condujo al movimiento adventista a comprender más plenamente la profecía.</a:t>
            </a: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7369183"/>
              </p:ext>
            </p:extLst>
          </p:nvPr>
        </p:nvGraphicFramePr>
        <p:xfrm>
          <a:off x="5156351" y="96863"/>
          <a:ext cx="6932990" cy="4166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 animBg="1"/>
      <p:bldGraphic spid="1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D4F7863-6CA5-8493-14A2-C39FEC326E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07" r="46116"/>
          <a:stretch>
            <a:fillRect/>
          </a:stretch>
        </p:blipFill>
        <p:spPr>
          <a:xfrm>
            <a:off x="8248650" y="0"/>
            <a:ext cx="3943350" cy="58320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43706" y="0"/>
            <a:ext cx="8204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MX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describió Ezequiel a Daniel, uno de sus contemporáneos?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Entre los sabios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903693"/>
              </p:ext>
            </p:extLst>
          </p:nvPr>
        </p:nvGraphicFramePr>
        <p:xfrm>
          <a:off x="93519" y="1093868"/>
          <a:ext cx="7993206" cy="4506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9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6780B2F7-B3CD-2114-478E-5BAA1BBE77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870" r="9098" b="2628"/>
          <a:stretch>
            <a:fillRect/>
          </a:stretch>
        </p:blipFill>
        <p:spPr>
          <a:xfrm>
            <a:off x="-20259" y="1"/>
            <a:ext cx="6762804" cy="510048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3518" y="5106233"/>
            <a:ext cx="120057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podemos estar entre los sabios como Daniel?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Entre los sabios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46B922A-08EF-9EED-BD8E-1479CDFCD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9879283"/>
              </p:ext>
            </p:extLst>
          </p:nvPr>
        </p:nvGraphicFramePr>
        <p:xfrm>
          <a:off x="6311561" y="49853"/>
          <a:ext cx="5608886" cy="5056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DD008F4-FE45-714F-1FA4-F8FF080921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55" r="9677"/>
          <a:stretch>
            <a:fillRect/>
          </a:stretch>
        </p:blipFill>
        <p:spPr>
          <a:xfrm>
            <a:off x="7136422" y="-9870"/>
            <a:ext cx="5055578" cy="49969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50951" y="5101568"/>
            <a:ext cx="120110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despidió finalmente el ángel a Daniel?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6070393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Entre los sabios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9639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238CDA96-E6D0-6A93-57F5-517F210035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5739709"/>
              </p:ext>
            </p:extLst>
          </p:nvPr>
        </p:nvGraphicFramePr>
        <p:xfrm>
          <a:off x="130024" y="262648"/>
          <a:ext cx="6926558" cy="5194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Bocadillo: rectángulo 10">
            <a:extLst>
              <a:ext uri="{FF2B5EF4-FFF2-40B4-BE49-F238E27FC236}">
                <a16:creationId xmlns:a16="http://schemas.microsoft.com/office/drawing/2014/main" id="{BA3A7AB5-133C-EE86-4838-8B2B11ED3DFA}"/>
              </a:ext>
            </a:extLst>
          </p:cNvPr>
          <p:cNvSpPr/>
          <p:nvPr/>
        </p:nvSpPr>
        <p:spPr>
          <a:xfrm>
            <a:off x="7219550" y="0"/>
            <a:ext cx="3143651" cy="369893"/>
          </a:xfrm>
          <a:prstGeom prst="wedgeRectCallout">
            <a:avLst>
              <a:gd name="adj1" fmla="val 39083"/>
              <a:gd name="adj2" fmla="val 11238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latin typeface="Bw Modelica" panose="00000600000000000000" pitchFamily="50" charset="0"/>
              </a:rPr>
              <a:t>“Y tú irás hasta el fin, y reposarás, y te levantarás para recibir tu heredad al fin de los días.</a:t>
            </a:r>
          </a:p>
        </p:txBody>
      </p:sp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30251BF-E146-4714-8ADD-AB9C49658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39DE870-C4A4-40CC-8FFA-A5E73319A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B0C125-D2BA-41B2-BD52-0BE82A9F0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554C780-8C8B-4DE2-A31A-BEC7E11238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80613E4-09C5-4975-840E-003BE5153A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80707" y="381783"/>
            <a:ext cx="245362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1900" dirty="0">
                <a:solidFill>
                  <a:schemeClr val="tx1"/>
                </a:solidFill>
                <a:latin typeface="Eras Demi ITC" panose="020B0805030504020804" pitchFamily="34" charset="0"/>
              </a:rPr>
              <a:t>Estar entre los sabios implica perseverar en la oración, el estudio diligente de las Escrituras y una obediencia constante a Jesucristo; esta relación íntima con Dios transforma el carácter, fortalece la fe y prepara al creyente para permanecer firme en la prueba.</a:t>
            </a:r>
            <a:endParaRPr lang="es-EC" sz="19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0784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Aquellos que, como Daniel, temen a Dios, en el reino eterno serán glorificados y resplandecerán como el firmamento y como las estrellas para siempre, mientras disfrutan de la recompensa prometida por su fidelidad.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3375" y="381783"/>
            <a:ext cx="236428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Aunque Daniel no comprendió plenamente la profecía relacionada con el tiempo del fin, Dios prometió que ese mensaje sería desellado en el tiempo señalado, esto comenzó en 1798 y alcanzó su cumplimiento final en 1844.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7" y="381783"/>
            <a:ext cx="2375032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concluir los 1,260 años de supremacía papal en 1798, el libro de Daniel fue desellado, desde entonces aumentó la comprensión de las profecías y se proclamó con mayor claridad el mensaje del juicio y del pronto regreso de Jesucristo.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22432" y="381783"/>
            <a:ext cx="2410152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Simbolizado por el librito abierto de Apocalipsis 10, el libro desellado por Cristo permitió al movimiento adventista entender la profecía de los 2300 años y  descubrir que en 1844 Jesucristo inició la fase final de su ministerio en el cielo.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850" y="3088748"/>
            <a:ext cx="63583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estudiar las profecías con fe y permitir que Dios guíe mi vida por medio de su Palabra!</a:t>
            </a:r>
            <a:endParaRPr lang="es-MX" sz="28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7" y="960388"/>
            <a:ext cx="64481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revela sus misterios en el tiempo señalado y que su Palabra es segura y digna de confianza.</a:t>
            </a:r>
            <a:endParaRPr lang="es-MX" sz="28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1270018</TotalTime>
  <Words>1900</Words>
  <Application>Microsoft Office PowerPoint</Application>
  <PresentationFormat>Panorámica</PresentationFormat>
  <Paragraphs>153</Paragraphs>
  <Slides>21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Roberto Solórzano;Cesia Tomalá;Carlos Bazán</dc:creator>
  <cp:lastModifiedBy>user01</cp:lastModifiedBy>
  <cp:revision>10017</cp:revision>
  <dcterms:created xsi:type="dcterms:W3CDTF">2017-06-02T15:34:13Z</dcterms:created>
  <dcterms:modified xsi:type="dcterms:W3CDTF">2026-05-15T16:01:34Z</dcterms:modified>
</cp:coreProperties>
</file>