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38" r:id="rId13"/>
    <p:sldId id="565" r:id="rId14"/>
    <p:sldId id="572" r:id="rId15"/>
    <p:sldId id="573" r:id="rId16"/>
    <p:sldId id="566" r:id="rId17"/>
    <p:sldId id="567" r:id="rId18"/>
    <p:sldId id="568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725" autoAdjust="0"/>
  </p:normalViewPr>
  <p:slideViewPr>
    <p:cSldViewPr snapToGrid="0">
      <p:cViewPr varScale="1">
        <p:scale>
          <a:sx n="77" d="100"/>
          <a:sy n="77" d="100"/>
        </p:scale>
        <p:origin x="90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 Juan le fue permitido presenciar la gloria de Cristo sobre el monte de la transfiguración, así como su agonía en el huerto de Getsemaní…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…también, estuvo presente cuando Jesús resucitó a la hija de Jairo, y fue a él a quien Jesús confió la custodia de su madre en sus últimas horas de angustia sobre la cruz.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Juan se distingue entre los discípulos porque es llamado “</a:t>
          </a:r>
          <a:r>
            <a:rPr lang="es-ES" sz="2200" b="1" dirty="0">
              <a:latin typeface="Bw Modelica" panose="00000600000000000000" pitchFamily="50" charset="0"/>
            </a:rPr>
            <a:t>el discípulo a quien Jesús amaba</a:t>
          </a:r>
          <a:r>
            <a:rPr lang="es-ES" sz="2200" dirty="0">
              <a:latin typeface="Bw Modelica" panose="00000600000000000000" pitchFamily="50" charset="0"/>
            </a:rPr>
            <a:t>”, el Salvador los amaba a todos, pero Juan llegó a tener una relación más íntima con Él...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…Juan era más joven que los demás, y con mayor confianza infantil abría su corazón a Jesús, así llegó a simpatizar más con Él, y por su medio fueron comunicadas las enseñanzas espirituales más profundas del Salvador</a:t>
          </a:r>
          <a:r>
            <a:rPr lang="es-MX" sz="2200" dirty="0">
              <a:latin typeface="Bw Modelica" panose="00000600000000000000" pitchFamily="50" charset="0"/>
            </a:rPr>
            <a:t>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2509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los llamó Boanerges, que significa “hijos del trueno”; Juan tenía defectos graves de carácter…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…era orgulloso, ambicioso e impulsivo, pero debajo de ello Jesús vio un corazón sincero que podía ser transformado por Él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Y="10683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Y="10683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Al convivir estrechamente con Jesús, Juan contempló su carácter, y permitió que sus enseñanzas moldearan su corazón…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aceptó el mandamiento de Jesús de amar a otros como Él nos ha amado, comprendió que el amor, es la base de toda relación cristiana…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Juan reflejó plenamente esta lección en sus escritos al enseñar que el amor cristiano es la evidencia de una relación genuina con Dios.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459708" custScaleY="258042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459708" custScaleY="258042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459708" custScaleY="258042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Un corazón lleno de amor hacia el prójimo produce evidencias visibles de que una persona ha nacido de Dios y permanece en comunión con Él; su evidencia es la práctica de la justicia y el amor fraternal…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…donde existe amor genuino desaparecen el odio, la envidia, el egoísmo y la indiferencia, y en su lugar surgen la bondad, la compasión, el perdón y el espíritu de servicio.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 causa de la palabra de Dios y al no poder quitarle la vida, Juan el Apóstol fue finalmente desterrado a la Isla de Patmos…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…sus enemigos pensaron que allí no se haría sentir más su influencia, y que finalmente moriría de penurias y angustia</a:t>
          </a:r>
          <a:r>
            <a:rPr lang="es-ES" sz="2200" dirty="0">
              <a:latin typeface="Bw Modelica" panose="00000600000000000000" pitchFamily="50" charset="0"/>
            </a:rPr>
            <a:t>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Juan tuvo el privilegio de recibir directamente la revelación de parte de Jesucristo y tuvo la oportunidad de consignarla en el libro de Apocalipsis…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Dios le mostró visiones acerca del futuro de la iglesia y de los eventos finales de la historia para que sean transmitidas al pueblo de Dios por todas las generaciones…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así, el aislamiento de Patmos se convirtió en el escenario donde el cielo se abrió ante él, pues allí disfrutó de la comunión con Dios, con Cristo y con los ángeles.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378558" custScaleY="312018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378558" custScaleY="312018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378558" custScaleY="312018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Cristo apareció a Juan en Patmos con una gloria incomparable: vestido con ropas sacerdotales, ceñido con un cinturón de oro, con cabellos blancos como la nieve, ojos como llama de fuego, pies semejantes al bronce bruñido, voz como muchas aguas…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…con siete estrellas en su mano derecha, una espada aguda saliendo de su boca y un rostro resplandeciente como el sol; Juan había visto a su Maestro humillado, coronado de espinas y crucificado en el Monte Calvario; ahora lo contemplaba glorificado y resucitado, con poder y majestad celestial.</a:t>
          </a:r>
          <a:endParaRPr lang="es-MX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322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Sobrecogido por la majestad divina, su reacción fue caer como muerto a sus pies; sin embargo, Jesús le consoló reafirmando su poder absoluto sobre la vida y el destino de la humanidad…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Jesús le confió una gran misión, Juan debía registrar fielmente las visiones recibidas para beneficio del pueblo de Dios de su tiempo y de todas las generaciones futuras.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El mensaje del Apocalipsis está dirigido a todos los que han sido redimidos por la sangre de Jesucristo y anhelan permanecer fieles hasta el fin…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…cada mensaje nos exhorta personalmente con advertencias solemnes, preciosas promesas y una esperanza segura de victoria…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…y está dirigido a nuestro corazón, con el propósito de prepararnos para los eventos finales de la historia y fortalecer nuestra fe.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reveló que los siete candeleros representaban a las siete iglesias del tiempo de Juan; al mismo tiempo, las características espirituales de estas iglesias simbolizan la experiencia de la iglesia cristiana a lo largo de toda la historia...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…e</a:t>
          </a:r>
          <a:r>
            <a:rPr lang="es-ES" sz="2200" dirty="0">
              <a:latin typeface="Bw Modelica" panose="00000600000000000000" pitchFamily="50" charset="0"/>
            </a:rPr>
            <a:t>l hecho de que Cristo camine entre los candeleros revela que Él está íntimamente unido a su iglesia, conoce su real condición, la vigila con amor, la corrige, la fortalece y sostiene su luz para que continúe brillando en el mundo.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El propósito de los mensajes a las siete iglesias es mostrar la condición espiritual de la iglesia en cada etapa de la era cristiana…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cada mensaje combina amonestación, corrección y promesa, mostrando el amor de Cristo que reprende para restaurar y fortalecer la fe de su pueblo…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estos mensajes demuestran que Cristo conoce perfectamente la condición de su iglesia y trabaja constantemente para purificarla y prepararla para la victoria.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555161" custScaleY="258042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555161" custScaleY="258042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555161" custScaleY="258042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988760"/>
          <a:ext cx="6995245" cy="105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50646" y="25504"/>
          <a:ext cx="6475945" cy="15831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083" tIns="0" rIns="185083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Juan le fue permitido presenciar la gloria de Cristo sobre el monte de la transfiguración, así como su agonía en el huerto de Getsemaní…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7930" y="102788"/>
        <a:ext cx="6321377" cy="1428608"/>
      </dsp:txXfrm>
    </dsp:sp>
    <dsp:sp modelId="{D1B4FAF6-A660-46EC-9959-3E14F539CFFA}">
      <dsp:nvSpPr>
        <dsp:cNvPr id="0" name=""/>
        <dsp:cNvSpPr/>
      </dsp:nvSpPr>
      <dsp:spPr>
        <a:xfrm>
          <a:off x="0" y="3237216"/>
          <a:ext cx="6995245" cy="105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50646" y="2273960"/>
          <a:ext cx="6475945" cy="15831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083" tIns="0" rIns="185083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…también, estuvo presente cuando Jesús resucitó a la hija de Jairo, y fue a él a quien Jesús confió la custodia de su madre en sus últimas horas de angustia sobre la cruz.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7930" y="2351244"/>
        <a:ext cx="6321377" cy="1428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3149072"/>
          <a:ext cx="5327374" cy="22816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…Juan era más joven que los demás, y con mayor confianza infantil abría su corazón a Jesús, así llegó a simpatizar más con Él, y por su medio fueron comunicadas las enseñanzas espirituales más profundas del Salvador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49072"/>
        <a:ext cx="5327374" cy="2281696"/>
      </dsp:txXfrm>
    </dsp:sp>
    <dsp:sp modelId="{EB05ED16-170E-4ABA-A9FC-1E534D3C8009}">
      <dsp:nvSpPr>
        <dsp:cNvPr id="0" name=""/>
        <dsp:cNvSpPr/>
      </dsp:nvSpPr>
      <dsp:spPr>
        <a:xfrm rot="10800000">
          <a:off x="0" y="439"/>
          <a:ext cx="5327374" cy="322914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se distingue entre los discípulos porque es llamado “</a:t>
          </a:r>
          <a:r>
            <a:rPr lang="es-ES" sz="2200" b="1" kern="1200" dirty="0">
              <a:latin typeface="Bw Modelica" panose="00000600000000000000" pitchFamily="50" charset="0"/>
            </a:rPr>
            <a:t>el discípulo a quien Jesús amaba</a:t>
          </a:r>
          <a:r>
            <a:rPr lang="es-ES" sz="2200" kern="1200" dirty="0">
              <a:latin typeface="Bw Modelica" panose="00000600000000000000" pitchFamily="50" charset="0"/>
            </a:rPr>
            <a:t>”, el Salvador los amaba a todos, pero Juan llegó a tener una relación más íntima con Él...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0" y="439"/>
        <a:ext cx="5327374" cy="20982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571003" y="0"/>
          <a:ext cx="6471367" cy="4590445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47779" y="1314363"/>
          <a:ext cx="3593480" cy="19617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los llamó Boanerges, que significa “hijos del trueno”; Juan tenía defectos graves de carácter…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43542" y="1410126"/>
        <a:ext cx="3401954" cy="1770191"/>
      </dsp:txXfrm>
    </dsp:sp>
    <dsp:sp modelId="{B69CEAF2-3B3E-4B26-BEDB-7F2009603968}">
      <dsp:nvSpPr>
        <dsp:cNvPr id="0" name=""/>
        <dsp:cNvSpPr/>
      </dsp:nvSpPr>
      <dsp:spPr>
        <a:xfrm>
          <a:off x="3972114" y="1314363"/>
          <a:ext cx="3593480" cy="19617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…era orgulloso, ambicioso e impulsivo, pero debajo de ello Jesús vio un corazón sincero que podía ser transformado por Él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4067877" y="1410126"/>
        <a:ext cx="3401954" cy="17701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" y="3787"/>
          <a:ext cx="6436552" cy="144517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convivir estrechamente con Jesús, Juan contempló su carácter, y permitió que sus enseñanzas moldearan su corazón…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722590" y="3787"/>
        <a:ext cx="4991374" cy="1445178"/>
      </dsp:txXfrm>
    </dsp:sp>
    <dsp:sp modelId="{A56FA087-F3E2-4A96-8037-C4ACABD84949}">
      <dsp:nvSpPr>
        <dsp:cNvPr id="0" name=""/>
        <dsp:cNvSpPr/>
      </dsp:nvSpPr>
      <dsp:spPr>
        <a:xfrm rot="10800000">
          <a:off x="1" y="1527374"/>
          <a:ext cx="6436552" cy="144517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aceptó el mandamiento de Jesús de amar a otros como Él nos ha amado, comprendió que el amor, es la base de toda relación cristiana…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722590" y="1527374"/>
        <a:ext cx="4991374" cy="1445178"/>
      </dsp:txXfrm>
    </dsp:sp>
    <dsp:sp modelId="{EEABFEA6-5D8E-4B4B-B2C9-30FF763E556A}">
      <dsp:nvSpPr>
        <dsp:cNvPr id="0" name=""/>
        <dsp:cNvSpPr/>
      </dsp:nvSpPr>
      <dsp:spPr>
        <a:xfrm rot="10800000">
          <a:off x="1" y="3050960"/>
          <a:ext cx="6436552" cy="144517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Juan reflejó plenamente esta lección en sus escritos al enseñar que el amor cristiano es la evidencia de una relación genuina con Dios.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722590" y="3050960"/>
        <a:ext cx="4991374" cy="14451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640"/>
          <a:ext cx="6267525" cy="209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Un corazón lleno de amor hacia el prójimo produce evidencias visibles de que una persona ha nacido de Dios y permanece en comunión con Él; su evidencia es la práctica de la justicia y el amor fraternal…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1415" y="62055"/>
        <a:ext cx="6144695" cy="1974020"/>
      </dsp:txXfrm>
    </dsp:sp>
    <dsp:sp modelId="{382CD36A-3E34-4B81-8C4A-E26306AF1725}">
      <dsp:nvSpPr>
        <dsp:cNvPr id="0" name=""/>
        <dsp:cNvSpPr/>
      </dsp:nvSpPr>
      <dsp:spPr>
        <a:xfrm rot="5400000">
          <a:off x="2740603" y="2149911"/>
          <a:ext cx="786318" cy="94358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850688" y="2228543"/>
        <a:ext cx="566150" cy="550423"/>
      </dsp:txXfrm>
    </dsp:sp>
    <dsp:sp modelId="{A0E1A7E0-C695-4256-9F22-C68D3E88E48D}">
      <dsp:nvSpPr>
        <dsp:cNvPr id="0" name=""/>
        <dsp:cNvSpPr/>
      </dsp:nvSpPr>
      <dsp:spPr>
        <a:xfrm>
          <a:off x="0" y="3145915"/>
          <a:ext cx="6267525" cy="20968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…donde existe amor genuino desaparecen el odio, la envidia, el egoísmo y la indiferencia, y en su lugar surgen la bondad, la compasión, el perdón y el espíritu de servicio.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1415" y="3207330"/>
        <a:ext cx="6144695" cy="19740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763" y="43822"/>
          <a:ext cx="3610188" cy="211835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 causa de la palabra de Dios y al no poder quitarle la vida, Juan el Apóstol fue finalmente desterrado a la Isla de Patmos…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05173" y="147232"/>
        <a:ext cx="3403368" cy="1911535"/>
      </dsp:txXfrm>
    </dsp:sp>
    <dsp:sp modelId="{DE88F729-003C-480C-B2C6-A764B77E9997}">
      <dsp:nvSpPr>
        <dsp:cNvPr id="0" name=""/>
        <dsp:cNvSpPr/>
      </dsp:nvSpPr>
      <dsp:spPr>
        <a:xfrm>
          <a:off x="1763" y="2386594"/>
          <a:ext cx="3610188" cy="20622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…sus enemigos pensaron que allí no se haría sentir más su influencia, y que finalmente moriría de penurias y angustia</a:t>
          </a:r>
          <a:r>
            <a:rPr lang="es-ES" sz="2200" kern="1200" dirty="0">
              <a:latin typeface="Bw Modelica" panose="00000600000000000000" pitchFamily="50" charset="0"/>
            </a:rPr>
            <a:t>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02436" y="2487267"/>
        <a:ext cx="3408842" cy="186094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127207" y="320"/>
          <a:ext cx="5480463" cy="18068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tuvo el privilegio de recibir directamente la revelación de parte de Jesucristo y tuvo la oportunidad de consignarla en el libro de Apocalipsis…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27207" y="320"/>
        <a:ext cx="5028748" cy="1806859"/>
      </dsp:txXfrm>
    </dsp:sp>
    <dsp:sp modelId="{A56FA087-F3E2-4A96-8037-C4ACABD84949}">
      <dsp:nvSpPr>
        <dsp:cNvPr id="0" name=""/>
        <dsp:cNvSpPr/>
      </dsp:nvSpPr>
      <dsp:spPr>
        <a:xfrm>
          <a:off x="127207" y="1888253"/>
          <a:ext cx="5480463" cy="18068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Dios le mostró visiones acerca del futuro de la iglesia y de los eventos finales de la historia para que sean transmitidas al pueblo de Dios por todas las generaciones…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27207" y="1888253"/>
        <a:ext cx="5028748" cy="1806859"/>
      </dsp:txXfrm>
    </dsp:sp>
    <dsp:sp modelId="{EEABFEA6-5D8E-4B4B-B2C9-30FF763E556A}">
      <dsp:nvSpPr>
        <dsp:cNvPr id="0" name=""/>
        <dsp:cNvSpPr/>
      </dsp:nvSpPr>
      <dsp:spPr>
        <a:xfrm>
          <a:off x="127207" y="3776185"/>
          <a:ext cx="5480463" cy="18068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así, el aislamiento de Patmos se convirtió en el escenario donde el cielo se abrió ante él, pues allí disfrutó de la comunión con Dios, con Cristo y con los ángeles.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27207" y="3776185"/>
        <a:ext cx="5028748" cy="18068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85" y="142870"/>
          <a:ext cx="6112404" cy="215648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Cristo apareció a Juan en Patmos con una gloria incomparable: vestido con ropas sacerdotales, ceñido con un cinturón de oro, con cabellos blancos como la nieve, ojos como llama de fuego, pies semejantes al bronce bruñido, voz como muchas aguas…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985" y="142870"/>
        <a:ext cx="6112404" cy="2156482"/>
      </dsp:txXfrm>
    </dsp:sp>
    <dsp:sp modelId="{9D041828-6AD9-46A5-9720-92B6CDC6F09B}">
      <dsp:nvSpPr>
        <dsp:cNvPr id="0" name=""/>
        <dsp:cNvSpPr/>
      </dsp:nvSpPr>
      <dsp:spPr>
        <a:xfrm>
          <a:off x="2985" y="2548779"/>
          <a:ext cx="6112404" cy="22968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…con siete estrellas en su mano derecha, una espada aguda saliendo de su boca y un rostro resplandeciente como el sol; Juan había visto a su Maestro humillado, coronado de espinas y crucificado en el Monte Calvario; ahora lo contemplaba glorificado y resucitado, con poder y majestad celestial.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985" y="2548779"/>
        <a:ext cx="6112404" cy="22968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01" y="45149"/>
          <a:ext cx="5327474" cy="22974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Sobrecogido por la majestad divina, su reacción fue caer como muerto a sus pies; sin embargo, Jesús le consoló reafirmando su poder absoluto sobre la vida y el destino de la humanidad…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14754" y="157302"/>
        <a:ext cx="5103168" cy="2073168"/>
      </dsp:txXfrm>
    </dsp:sp>
    <dsp:sp modelId="{DE88F729-003C-480C-B2C6-A764B77E9997}">
      <dsp:nvSpPr>
        <dsp:cNvPr id="0" name=""/>
        <dsp:cNvSpPr/>
      </dsp:nvSpPr>
      <dsp:spPr>
        <a:xfrm>
          <a:off x="2601" y="2586016"/>
          <a:ext cx="5327474" cy="223667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Jesús le confió una gran misión, Juan debía registrar fielmente las visiones recibidas para beneficio del pueblo de Dios de su tiempo y de todas las generaciones futuras.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11786" y="2695201"/>
        <a:ext cx="5109104" cy="20183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90" y="29499"/>
          <a:ext cx="4280516" cy="15847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El mensaje del Apocalipsis está dirigido a todos los que han sido redimidos por la sangre de Jesucristo y anhelan permanecer fieles hasta el fin…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090" y="29499"/>
        <a:ext cx="4280516" cy="1584759"/>
      </dsp:txXfrm>
    </dsp:sp>
    <dsp:sp modelId="{9D041828-6AD9-46A5-9720-92B6CDC6F09B}">
      <dsp:nvSpPr>
        <dsp:cNvPr id="0" name=""/>
        <dsp:cNvSpPr/>
      </dsp:nvSpPr>
      <dsp:spPr>
        <a:xfrm>
          <a:off x="2090" y="1885891"/>
          <a:ext cx="4280516" cy="16025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…cada mensaje nos exhorta personalmente con advertencias solemnes, preciosas promesas y una esperanza segura de victoria…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090" y="1885891"/>
        <a:ext cx="4280516" cy="1602523"/>
      </dsp:txXfrm>
    </dsp:sp>
    <dsp:sp modelId="{EBB866DD-D083-4ED5-84F5-2F33000EBA59}">
      <dsp:nvSpPr>
        <dsp:cNvPr id="0" name=""/>
        <dsp:cNvSpPr/>
      </dsp:nvSpPr>
      <dsp:spPr>
        <a:xfrm>
          <a:off x="2090" y="3760047"/>
          <a:ext cx="4280516" cy="16431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…y está dirigido a nuestro corazón, con el propósito de prepararnos para los eventos finales de la historia y fortalecer nuestra fe.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090" y="3760047"/>
        <a:ext cx="4280516" cy="164310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17" y="42615"/>
          <a:ext cx="6178023" cy="21685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reveló que los siete candeleros representaban a las siete iglesias del tiempo de Juan; al mismo tiempo, las características espirituales de estas iglesias simbolizan la experiencia de la iglesia cristiana a lo largo de toda la historia...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08876" y="148474"/>
        <a:ext cx="5966305" cy="1956816"/>
      </dsp:txXfrm>
    </dsp:sp>
    <dsp:sp modelId="{DE88F729-003C-480C-B2C6-A764B77E9997}">
      <dsp:nvSpPr>
        <dsp:cNvPr id="0" name=""/>
        <dsp:cNvSpPr/>
      </dsp:nvSpPr>
      <dsp:spPr>
        <a:xfrm>
          <a:off x="3017" y="2440881"/>
          <a:ext cx="6178023" cy="211114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…e</a:t>
          </a:r>
          <a:r>
            <a:rPr lang="es-ES" sz="2200" kern="1200" dirty="0">
              <a:latin typeface="Bw Modelica" panose="00000600000000000000" pitchFamily="50" charset="0"/>
            </a:rPr>
            <a:t>l hecho de que Cristo camine entre los candeleros revela que Él está íntimamente unido a su iglesia, conoce su real condición, la vigila con amor, la corrige, la fortalece y sostiene su luz para que continúe brillando en el mundo.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06075" y="2543939"/>
        <a:ext cx="5971907" cy="190503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27545" y="1650"/>
          <a:ext cx="6947994" cy="129178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propósito de los mensajes a las siete iglesias es mostrar la condición espiritual de la iglesia en cada etapa de la era cristiana…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673438" y="1650"/>
        <a:ext cx="5656207" cy="1291787"/>
      </dsp:txXfrm>
    </dsp:sp>
    <dsp:sp modelId="{A56FA087-F3E2-4A96-8037-C4ACABD84949}">
      <dsp:nvSpPr>
        <dsp:cNvPr id="0" name=""/>
        <dsp:cNvSpPr/>
      </dsp:nvSpPr>
      <dsp:spPr>
        <a:xfrm rot="10800000">
          <a:off x="27545" y="1363522"/>
          <a:ext cx="6947994" cy="129178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cada mensaje combina amonestación, corrección y promesa, mostrando el amor de Cristo que reprende para restaurar y fortalecer la fe de su pueblo…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673438" y="1363522"/>
        <a:ext cx="5656207" cy="1291787"/>
      </dsp:txXfrm>
    </dsp:sp>
    <dsp:sp modelId="{EEABFEA6-5D8E-4B4B-B2C9-30FF763E556A}">
      <dsp:nvSpPr>
        <dsp:cNvPr id="0" name=""/>
        <dsp:cNvSpPr/>
      </dsp:nvSpPr>
      <dsp:spPr>
        <a:xfrm rot="10800000">
          <a:off x="27545" y="2725395"/>
          <a:ext cx="6947994" cy="129178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estos mensajes demuestran que Cristo conoce perfectamente la condición de su iglesia y trabaja constantemente para purificarla y prepararla para la victoria.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673438" y="2725395"/>
        <a:ext cx="5656207" cy="12917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19/5/2026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26.png"/><Relationship Id="rId10" Type="http://schemas.microsoft.com/office/2007/relationships/diagramDrawing" Target="../diagrams/drawing1.xml"/><Relationship Id="rId4" Type="http://schemas.openxmlformats.org/officeDocument/2006/relationships/image" Target="../media/image16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23 de mayo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16512" y="4314351"/>
            <a:ext cx="96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Profeta de Patmos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B9F1449-277E-4151-FB15-763BD7EA6B3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599"/>
          <a:stretch>
            <a:fillRect/>
          </a:stretch>
        </p:blipFill>
        <p:spPr>
          <a:xfrm>
            <a:off x="5263574" y="413797"/>
            <a:ext cx="5261394" cy="372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9656A0A-4F93-8D4A-3854-1D44B4CC58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559" b="8169"/>
          <a:stretch>
            <a:fillRect/>
          </a:stretch>
        </p:blipFill>
        <p:spPr>
          <a:xfrm>
            <a:off x="-1" y="0"/>
            <a:ext cx="12191483" cy="685624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242304" y="1032467"/>
            <a:ext cx="66557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7200" b="1" dirty="0">
                <a:ln w="38100">
                  <a:noFill/>
                </a:ln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Profeta de Patmos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23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8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b="1" dirty="0"/>
              <a:t>“</a:t>
            </a:r>
            <a:r>
              <a:rPr lang="es-ES" sz="3600" b="1" dirty="0"/>
              <a:t>Después de la ascensión de Cristo, Juan se destaca como un fiel y ardoroso obrero del Maestro</a:t>
            </a:r>
            <a:r>
              <a:rPr lang="es-MX" sz="3600" b="1" dirty="0"/>
              <a:t>.”</a:t>
            </a:r>
            <a:endParaRPr lang="es-EC" sz="3600" b="1" dirty="0"/>
          </a:p>
          <a:p>
            <a:r>
              <a:rPr lang="es-ES" sz="2000" i="1" dirty="0"/>
              <a:t>Los Hechos de los Apóstoles, pág. 436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MX" sz="3600" b="1" dirty="0">
                <a:solidFill>
                  <a:schemeClr val="bg1"/>
                </a:solidFill>
              </a:rPr>
              <a:t>“</a:t>
            </a:r>
            <a:r>
              <a:rPr lang="es-ES" sz="3600" b="1" dirty="0">
                <a:solidFill>
                  <a:schemeClr val="bg1"/>
                </a:solidFill>
              </a:rPr>
              <a:t>«Y uno de sus discípulos, al cual Jesús amaba, estaba recostado en el seno de Jesús»</a:t>
            </a:r>
            <a:r>
              <a:rPr lang="es-MX" sz="3600" b="1" dirty="0">
                <a:solidFill>
                  <a:schemeClr val="bg1"/>
                </a:solidFill>
              </a:rPr>
              <a:t>.”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13:23)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23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6E54892-425E-D31D-F623-9FB4B49C7F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884"/>
          <a:stretch>
            <a:fillRect/>
          </a:stretch>
        </p:blipFill>
        <p:spPr>
          <a:xfrm>
            <a:off x="7705725" y="3104142"/>
            <a:ext cx="4486275" cy="30900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4688513"/>
            <a:ext cx="77057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ejemplos revelan la cercanía del discípulo Juan con Jesús?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discípulo a quien Jesús amó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3B82CB81-7516-D8F1-DD1B-59397608A0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385"/>
          <a:stretch>
            <a:fillRect/>
          </a:stretch>
        </p:blipFill>
        <p:spPr>
          <a:xfrm>
            <a:off x="7705725" y="-3051"/>
            <a:ext cx="4486275" cy="310719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EC3A58D-8F1D-DFFA-A06C-0267FD3EB48D}"/>
              </a:ext>
            </a:extLst>
          </p:cNvPr>
          <p:cNvSpPr txBox="1"/>
          <p:nvPr/>
        </p:nvSpPr>
        <p:spPr>
          <a:xfrm>
            <a:off x="7705724" y="2770289"/>
            <a:ext cx="4486275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ES" sz="1800" dirty="0">
                <a:latin typeface="Bw Modelica" panose="00000600000000000000" pitchFamily="50" charset="0"/>
              </a:rPr>
              <a:t>Juan recibió abundantes evidencias del amor y la confianza de Cristo.</a:t>
            </a:r>
            <a:endParaRPr lang="es-EC" dirty="0"/>
          </a:p>
        </p:txBody>
      </p: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7992900"/>
              </p:ext>
            </p:extLst>
          </p:nvPr>
        </p:nvGraphicFramePr>
        <p:xfrm>
          <a:off x="345109" y="228163"/>
          <a:ext cx="6995245" cy="4321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Graphic spid="19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B9CC5E-DDC2-57B7-F837-334FDEF5D5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48"/>
          <a:stretch>
            <a:fillRect/>
          </a:stretch>
        </p:blipFill>
        <p:spPr>
          <a:xfrm>
            <a:off x="0" y="0"/>
            <a:ext cx="6569765" cy="466178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661788"/>
            <a:ext cx="65697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distingue Juan entre los discípulos?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discípulo a quien Jesús amó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6801233"/>
              </p:ext>
            </p:extLst>
          </p:nvPr>
        </p:nvGraphicFramePr>
        <p:xfrm>
          <a:off x="6738731" y="157684"/>
          <a:ext cx="5327374" cy="543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93D51A9-BD74-303F-4D9E-C5D2950DD0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21" r="11289"/>
          <a:stretch>
            <a:fillRect/>
          </a:stretch>
        </p:blipFill>
        <p:spPr>
          <a:xfrm flipH="1">
            <a:off x="7277697" y="0"/>
            <a:ext cx="4914303" cy="46784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93519" y="4678439"/>
            <a:ext cx="120517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significa el nombre que Jesús les dio a Juan y a su hermano Santiago?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carácter transformado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1681372"/>
              </p:ext>
            </p:extLst>
          </p:nvPr>
        </p:nvGraphicFramePr>
        <p:xfrm>
          <a:off x="46759" y="262648"/>
          <a:ext cx="7613374" cy="4590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3E3C1F5-0426-CBAD-8597-95B042D679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65"/>
          <a:stretch>
            <a:fillRect/>
          </a:stretch>
        </p:blipFill>
        <p:spPr>
          <a:xfrm>
            <a:off x="0" y="0"/>
            <a:ext cx="5520148" cy="475136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93519" y="4751368"/>
            <a:ext cx="119884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aprendió Juan una nueva manera de relacionarse con los demás?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carácter transformado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9998512"/>
              </p:ext>
            </p:extLst>
          </p:nvPr>
        </p:nvGraphicFramePr>
        <p:xfrm>
          <a:off x="5645426" y="166765"/>
          <a:ext cx="6436555" cy="4499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7" name="Bocadillo: rectángulo 16">
            <a:extLst>
              <a:ext uri="{FF2B5EF4-FFF2-40B4-BE49-F238E27FC236}">
                <a16:creationId xmlns:a16="http://schemas.microsoft.com/office/drawing/2014/main" id="{6FAE0A0C-FFB4-DF14-DA1A-3910B2008AF0}"/>
              </a:ext>
            </a:extLst>
          </p:cNvPr>
          <p:cNvSpPr/>
          <p:nvPr/>
        </p:nvSpPr>
        <p:spPr>
          <a:xfrm>
            <a:off x="1045574" y="2375684"/>
            <a:ext cx="3428999" cy="596348"/>
          </a:xfrm>
          <a:prstGeom prst="wedgeRectCallout">
            <a:avLst>
              <a:gd name="adj1" fmla="val 42863"/>
              <a:gd name="adj2" fmla="val -11869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Un mandamiento nuevo os doy: Que os améis unos a otros; como yo os he amado, que también os améis unos a otros.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BCBED9A-C846-7545-5E24-FDE01266BB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69" r="6253"/>
          <a:stretch>
            <a:fillRect/>
          </a:stretch>
        </p:blipFill>
        <p:spPr>
          <a:xfrm>
            <a:off x="6593257" y="1586169"/>
            <a:ext cx="5598744" cy="418565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510130" y="0"/>
            <a:ext cx="55987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los resultados de un corazón lleno de amor hacia el prójimo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carácter transformado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9796527"/>
              </p:ext>
            </p:extLst>
          </p:nvPr>
        </p:nvGraphicFramePr>
        <p:xfrm>
          <a:off x="163091" y="215940"/>
          <a:ext cx="6267525" cy="5243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9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A1B6841D-2716-163B-8D48-778EABC9F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01"/>
            <a:ext cx="8315410" cy="466159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01641" y="4642827"/>
            <a:ext cx="119684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Tras los intentos fallidos de quitarle la vida a Juan, ¿a dónde fue final mente enviado?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Desterrado a Patmos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BA422EF4-8508-E871-B04E-142C8E5764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5418531"/>
              </p:ext>
            </p:extLst>
          </p:nvPr>
        </p:nvGraphicFramePr>
        <p:xfrm>
          <a:off x="8448261" y="114502"/>
          <a:ext cx="3613715" cy="4492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069D0225-FC3E-D57A-3A0A-9164D09041BD}"/>
              </a:ext>
            </a:extLst>
          </p:cNvPr>
          <p:cNvSpPr txBox="1"/>
          <p:nvPr/>
        </p:nvSpPr>
        <p:spPr>
          <a:xfrm>
            <a:off x="0" y="4021586"/>
            <a:ext cx="8315410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b="1" dirty="0">
                <a:latin typeface="Bw Modelica" panose="00000600000000000000" pitchFamily="50" charset="0"/>
              </a:rPr>
              <a:t>Patmos</a:t>
            </a:r>
            <a:r>
              <a:rPr lang="es-ES" dirty="0">
                <a:latin typeface="Bw Modelica" panose="00000600000000000000" pitchFamily="50" charset="0"/>
              </a:rPr>
              <a:t> era una isla rocosa y aislada, utilizada por el Imperio Romano como lugar de destierro para prisioneros políticos y religiosos.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Sub>
          <a:bldDgm bld="one"/>
        </p:bldSub>
      </p:bldGraphic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C9D7D667-EB0F-490A-C12E-6F231D6E1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886" y="1082631"/>
            <a:ext cx="6583114" cy="470222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08885" y="14512"/>
            <a:ext cx="65831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privilegio precioso le dio su destierro?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Desterrado a Patmos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46B922A-08EF-9EED-BD8E-1479CDFCD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051352"/>
              </p:ext>
            </p:extLst>
          </p:nvPr>
        </p:nvGraphicFramePr>
        <p:xfrm>
          <a:off x="63318" y="62862"/>
          <a:ext cx="5734879" cy="5583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9BB45A3-4FF8-D686-6E90-D8FADBD33A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2" r="4216"/>
          <a:stretch>
            <a:fillRect/>
          </a:stretch>
        </p:blipFill>
        <p:spPr>
          <a:xfrm>
            <a:off x="0" y="670752"/>
            <a:ext cx="5814391" cy="523988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0" y="0"/>
            <a:ext cx="119684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apareció Cristo a Juan en visión en Patmos?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encuentro con Cristo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B9E3CEF-FF4C-72A8-390A-01FC152F98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316080"/>
              </p:ext>
            </p:extLst>
          </p:nvPr>
        </p:nvGraphicFramePr>
        <p:xfrm>
          <a:off x="5944008" y="681170"/>
          <a:ext cx="6118375" cy="4988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B47EB3-D021-EC70-90C9-6F7C4B212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777" y="679509"/>
            <a:ext cx="6386223" cy="51108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93518" y="42470"/>
            <a:ext cx="12098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fue la reacción de Juan, y qué comisión le dio Jesús?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encuentro con Cristo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AD4E399F-F339-0CBE-D98E-8F6651900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080286"/>
              </p:ext>
            </p:extLst>
          </p:nvPr>
        </p:nvGraphicFramePr>
        <p:xfrm>
          <a:off x="213357" y="737829"/>
          <a:ext cx="5332678" cy="4867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Bocadillo: rectángulo 13">
            <a:extLst>
              <a:ext uri="{FF2B5EF4-FFF2-40B4-BE49-F238E27FC236}">
                <a16:creationId xmlns:a16="http://schemas.microsoft.com/office/drawing/2014/main" id="{DF4BC829-6CE1-68BF-952E-DF43B7D7B046}"/>
              </a:ext>
            </a:extLst>
          </p:cNvPr>
          <p:cNvSpPr/>
          <p:nvPr/>
        </p:nvSpPr>
        <p:spPr>
          <a:xfrm>
            <a:off x="5895488" y="823899"/>
            <a:ext cx="3428999" cy="596348"/>
          </a:xfrm>
          <a:prstGeom prst="wedgeRectCallout">
            <a:avLst>
              <a:gd name="adj1" fmla="val 45472"/>
              <a:gd name="adj2" fmla="val 746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No temas; yo soy el primero y el último; y el que vivo, y estuve muerto; mas he aquí que vivo por los siglos de los siglos, amén.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54452DE-C812-7A5F-15AE-4F7B732B503E}"/>
              </a:ext>
            </a:extLst>
          </p:cNvPr>
          <p:cNvSpPr txBox="1"/>
          <p:nvPr/>
        </p:nvSpPr>
        <p:spPr>
          <a:xfrm>
            <a:off x="5805777" y="5152684"/>
            <a:ext cx="6386223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Juan se convirtió en el instrumento escogido para transmitir la historia profética de la iglesia hasta el fin del tiempo.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3" grpId="0">
        <p:bldSub>
          <a:bldDgm bld="one"/>
        </p:bldSub>
      </p:bldGraphic>
      <p:bldP spid="14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0" y="4625185"/>
            <a:ext cx="74410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el libro de Apocalipsis es un mensaje personal para nosotros?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encuentro con Cristo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8710883"/>
              </p:ext>
            </p:extLst>
          </p:nvPr>
        </p:nvGraphicFramePr>
        <p:xfrm>
          <a:off x="7644123" y="166765"/>
          <a:ext cx="4284697" cy="5432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95551159-45A7-B32E-C245-0DB7B0604C5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9504"/>
          <a:stretch>
            <a:fillRect/>
          </a:stretch>
        </p:blipFill>
        <p:spPr>
          <a:xfrm>
            <a:off x="0" y="0"/>
            <a:ext cx="7441096" cy="462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3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D27F7E-E954-5E60-162A-7CDE874517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67" r="4217"/>
          <a:stretch>
            <a:fillRect/>
          </a:stretch>
        </p:blipFill>
        <p:spPr>
          <a:xfrm>
            <a:off x="0" y="1066944"/>
            <a:ext cx="5684367" cy="52398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" y="0"/>
            <a:ext cx="12176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significaba la visión de Cristo entre los siete candeleros de oro?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presencia de Cristo asegurada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E9D43D8-3B2C-CA9A-C80E-5F581A6B2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2325848"/>
              </p:ext>
            </p:extLst>
          </p:nvPr>
        </p:nvGraphicFramePr>
        <p:xfrm>
          <a:off x="5877918" y="934278"/>
          <a:ext cx="6184058" cy="459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46234" y="4133334"/>
            <a:ext cx="119157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el propósito de los mensajes de Dios a la iglesia como un todo, representada por las siete iglesias en Apocalipsis 2 y 3</a:t>
            </a:r>
            <a:endParaRPr lang="es-MX" sz="3200" dirty="0"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6070393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presencia de Cristo asegurada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CAAAD1EA-A27A-AAE7-D72C-B0ABB8C3A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4937511"/>
              </p:ext>
            </p:extLst>
          </p:nvPr>
        </p:nvGraphicFramePr>
        <p:xfrm>
          <a:off x="5078896" y="114502"/>
          <a:ext cx="7003085" cy="4018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3FD0511A-B714-F3FA-9D00-10F402B851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5218043" cy="417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37227" y="381783"/>
            <a:ext cx="239710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Cristo, representado entre los siete candeleros, muestra su presencia constante y vigilante en medio de la iglesia, guiándola con amor y corrección a lo largo de toda la era cristiana hasta el fin del tiempo.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6428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Juan el Apóstol se distinguió por su íntima comunión con Jesucristo, su corazón receptivo y su confianza sencilla le permitieron experimentar de manera especial el amor del Salvador.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43309" y="381783"/>
            <a:ext cx="231434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Aunque Juan era impulsivo y vehemente, el amor de Jesús transformó profundamente su vida, ahora el antiguo “hijo del trueno” llegó a ser el apóstol del amor y una gran evidencia del gran poder de Dios para transformar el carácter.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6" y="381783"/>
            <a:ext cx="241665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Juan, tras ser preservado milagrosamente de la muerte, fue finalmente desterrado a la isla de Patmos, donde su aislamiento se convirtió en privilegio celestial porque allí disfrutó de la compañía de Dios, de Cristo y los ángeles.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3422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Juan, fortalecido en Patmos, contempló al Cristo glorificado y recibió la comisión de escribir el Apocalipsis, que se convierte en mensaje vivo de esperanza y advertencia para la iglesia en toda la dispensación cristiana.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850" y="3315202"/>
            <a:ext cx="6358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ser fiel a Dios en toda circunstancia y estar dispuesto a servirle donde Él me llame!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7" y="583281"/>
            <a:ext cx="64481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usa a sus siervos fieles para transmitir mensajes importantes, aun en medio de pruebas y dificultades.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1271100</TotalTime>
  <Words>1704</Words>
  <Application>Microsoft Office PowerPoint</Application>
  <PresentationFormat>Panorámica</PresentationFormat>
  <Paragraphs>140</Paragraphs>
  <Slides>21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10070</cp:revision>
  <dcterms:created xsi:type="dcterms:W3CDTF">2017-06-02T15:34:13Z</dcterms:created>
  <dcterms:modified xsi:type="dcterms:W3CDTF">2026-05-20T02:19:24Z</dcterms:modified>
</cp:coreProperties>
</file>