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71" r:id="rId10"/>
    <p:sldId id="550" r:id="rId11"/>
    <p:sldId id="558" r:id="rId12"/>
    <p:sldId id="565" r:id="rId13"/>
    <p:sldId id="538" r:id="rId14"/>
    <p:sldId id="572" r:id="rId15"/>
    <p:sldId id="573" r:id="rId16"/>
    <p:sldId id="566" r:id="rId17"/>
    <p:sldId id="567" r:id="rId18"/>
    <p:sldId id="568" r:id="rId19"/>
    <p:sldId id="276" r:id="rId20"/>
    <p:sldId id="265" r:id="rId21"/>
    <p:sldId id="393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63" d="100"/>
          <a:sy n="63" d="100"/>
        </p:scale>
        <p:origin x="93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inicio de esta visión, el apóstol Juan contempla una escena majestuosa y simbólica…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…una mujer vestida del sol, con la luna debajo de sus pies y una corona de doce estrellas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Y="10683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Y="10683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En el simbolismo bíblico, una mujer representa a la iglesia: pura y fiel cuando está unida a Cristo, o apóstata cuando se aparta de Él...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…la Biblia usa esta figura para ilustrar la relación espiritual entre Cristo y su pueblo, comparándola con la unión sagrada del matrimonio.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7692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27692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E95AFC-F5D2-4D4B-95D0-0E3ECB34D45D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9F0BFE9-2A34-46F8-9492-0D0541944DC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iglesia sufrió en expectativa del Mesías mediante una larga espera llena de anhelo, pruebas y esperanza…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7797607-173D-4076-B06D-254C8D2B2CB7}" type="par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9D0F338-474F-4A7B-8F00-6C25717DA3F8}" type="sibTrans" cxnId="{B21846E5-5BA6-43DC-9705-AA72CEFE918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4382F0E-C7B4-4636-87E8-47D7A61E404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…pocos comprendían la naturaleza de la misión de Cristo, aun así, los fieles aguardaban con fe el cumplimiento de la promesa.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D17FFA9-2A0D-464F-AA34-725E80B611CE}" type="par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409258C-4411-4E11-A622-6AAE4D64C96D}" type="sibTrans" cxnId="{708893AA-FA7D-4B8F-A991-D5B476491FB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60B115-31A2-4D02-B423-2A2C9AC7B193}" type="pres">
      <dgm:prSet presAssocID="{49E95AFC-F5D2-4D4B-95D0-0E3ECB34D45D}" presName="rootnode" presStyleCnt="0">
        <dgm:presLayoutVars>
          <dgm:chMax/>
          <dgm:chPref/>
          <dgm:dir/>
          <dgm:animLvl val="lvl"/>
        </dgm:presLayoutVars>
      </dgm:prSet>
      <dgm:spPr/>
    </dgm:pt>
    <dgm:pt modelId="{0953BB30-531A-4794-A5A6-D51843CB9B53}" type="pres">
      <dgm:prSet presAssocID="{29F0BFE9-2A34-46F8-9492-0D0541944DCA}" presName="composite" presStyleCnt="0"/>
      <dgm:spPr/>
    </dgm:pt>
    <dgm:pt modelId="{82259452-3E4E-4911-B4E9-F18C94C758E9}" type="pres">
      <dgm:prSet presAssocID="{29F0BFE9-2A34-46F8-9492-0D0541944DCA}" presName="LShape" presStyleLbl="alignNode1" presStyleIdx="0" presStyleCnt="3"/>
      <dgm:spPr/>
    </dgm:pt>
    <dgm:pt modelId="{FED4457E-FDEF-4EE1-BDB1-A88B3E911D0B}" type="pres">
      <dgm:prSet presAssocID="{29F0BFE9-2A34-46F8-9492-0D0541944DCA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69E974F-B184-4F01-83DD-E104F6EFE4EC}" type="pres">
      <dgm:prSet presAssocID="{29F0BFE9-2A34-46F8-9492-0D0541944DCA}" presName="Triangle" presStyleLbl="alignNode1" presStyleIdx="1" presStyleCnt="3"/>
      <dgm:spPr/>
    </dgm:pt>
    <dgm:pt modelId="{4DE345E0-F026-4755-84C7-D818A620FBBA}" type="pres">
      <dgm:prSet presAssocID="{F9D0F338-474F-4A7B-8F00-6C25717DA3F8}" presName="sibTrans" presStyleCnt="0"/>
      <dgm:spPr/>
    </dgm:pt>
    <dgm:pt modelId="{72911573-7BE5-4283-9B35-DC6E40F74857}" type="pres">
      <dgm:prSet presAssocID="{F9D0F338-474F-4A7B-8F00-6C25717DA3F8}" presName="space" presStyleCnt="0"/>
      <dgm:spPr/>
    </dgm:pt>
    <dgm:pt modelId="{1E0E5578-AB73-42CD-826D-9BDC40A0E878}" type="pres">
      <dgm:prSet presAssocID="{C4382F0E-C7B4-4636-87E8-47D7A61E404C}" presName="composite" presStyleCnt="0"/>
      <dgm:spPr/>
    </dgm:pt>
    <dgm:pt modelId="{59BFB850-2654-4B87-88FA-AE4876EFC56A}" type="pres">
      <dgm:prSet presAssocID="{C4382F0E-C7B4-4636-87E8-47D7A61E404C}" presName="LShape" presStyleLbl="alignNode1" presStyleIdx="2" presStyleCnt="3"/>
      <dgm:spPr/>
    </dgm:pt>
    <dgm:pt modelId="{75D93E65-E9E6-4B61-B541-9DE76CAB725F}" type="pres">
      <dgm:prSet presAssocID="{C4382F0E-C7B4-4636-87E8-47D7A61E404C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84AB732D-6FE3-4D72-B282-513D54B963BB}" type="presOf" srcId="{49E95AFC-F5D2-4D4B-95D0-0E3ECB34D45D}" destId="{8060B115-31A2-4D02-B423-2A2C9AC7B193}" srcOrd="0" destOrd="0" presId="urn:microsoft.com/office/officeart/2009/3/layout/StepUpProcess"/>
    <dgm:cxn modelId="{41D46E35-7C48-42C3-B944-E0DFA2EC49A2}" type="presOf" srcId="{C4382F0E-C7B4-4636-87E8-47D7A61E404C}" destId="{75D93E65-E9E6-4B61-B541-9DE76CAB725F}" srcOrd="0" destOrd="0" presId="urn:microsoft.com/office/officeart/2009/3/layout/StepUpProcess"/>
    <dgm:cxn modelId="{79D25244-F370-4732-9963-623D8B227FAB}" type="presOf" srcId="{29F0BFE9-2A34-46F8-9492-0D0541944DCA}" destId="{FED4457E-FDEF-4EE1-BDB1-A88B3E911D0B}" srcOrd="0" destOrd="0" presId="urn:microsoft.com/office/officeart/2009/3/layout/StepUpProcess"/>
    <dgm:cxn modelId="{708893AA-FA7D-4B8F-A991-D5B476491FBA}" srcId="{49E95AFC-F5D2-4D4B-95D0-0E3ECB34D45D}" destId="{C4382F0E-C7B4-4636-87E8-47D7A61E404C}" srcOrd="1" destOrd="0" parTransId="{DD17FFA9-2A0D-464F-AA34-725E80B611CE}" sibTransId="{B409258C-4411-4E11-A622-6AAE4D64C96D}"/>
    <dgm:cxn modelId="{B21846E5-5BA6-43DC-9705-AA72CEFE9182}" srcId="{49E95AFC-F5D2-4D4B-95D0-0E3ECB34D45D}" destId="{29F0BFE9-2A34-46F8-9492-0D0541944DCA}" srcOrd="0" destOrd="0" parTransId="{67797607-173D-4076-B06D-254C8D2B2CB7}" sibTransId="{F9D0F338-474F-4A7B-8F00-6C25717DA3F8}"/>
    <dgm:cxn modelId="{F06FAD3A-A298-4580-A0B1-A12AF9227538}" type="presParOf" srcId="{8060B115-31A2-4D02-B423-2A2C9AC7B193}" destId="{0953BB30-531A-4794-A5A6-D51843CB9B53}" srcOrd="0" destOrd="0" presId="urn:microsoft.com/office/officeart/2009/3/layout/StepUpProcess"/>
    <dgm:cxn modelId="{7814A524-C265-46DF-8D6D-D187D9D06DDE}" type="presParOf" srcId="{0953BB30-531A-4794-A5A6-D51843CB9B53}" destId="{82259452-3E4E-4911-B4E9-F18C94C758E9}" srcOrd="0" destOrd="0" presId="urn:microsoft.com/office/officeart/2009/3/layout/StepUpProcess"/>
    <dgm:cxn modelId="{EDB8B08A-94BF-4448-B13B-CDF6FE7F6093}" type="presParOf" srcId="{0953BB30-531A-4794-A5A6-D51843CB9B53}" destId="{FED4457E-FDEF-4EE1-BDB1-A88B3E911D0B}" srcOrd="1" destOrd="0" presId="urn:microsoft.com/office/officeart/2009/3/layout/StepUpProcess"/>
    <dgm:cxn modelId="{EA38350C-9F5D-4F44-9D27-32D43E7ABBD0}" type="presParOf" srcId="{0953BB30-531A-4794-A5A6-D51843CB9B53}" destId="{769E974F-B184-4F01-83DD-E104F6EFE4EC}" srcOrd="2" destOrd="0" presId="urn:microsoft.com/office/officeart/2009/3/layout/StepUpProcess"/>
    <dgm:cxn modelId="{0A3786AC-45C1-4D0F-91BA-7D0771DD2FB9}" type="presParOf" srcId="{8060B115-31A2-4D02-B423-2A2C9AC7B193}" destId="{4DE345E0-F026-4755-84C7-D818A620FBBA}" srcOrd="1" destOrd="0" presId="urn:microsoft.com/office/officeart/2009/3/layout/StepUpProcess"/>
    <dgm:cxn modelId="{526C98B4-C5AB-4208-A77B-9839D734A405}" type="presParOf" srcId="{4DE345E0-F026-4755-84C7-D818A620FBBA}" destId="{72911573-7BE5-4283-9B35-DC6E40F74857}" srcOrd="0" destOrd="0" presId="urn:microsoft.com/office/officeart/2009/3/layout/StepUpProcess"/>
    <dgm:cxn modelId="{39BCA00B-A83E-449B-8F17-AC159F7E01AA}" type="presParOf" srcId="{8060B115-31A2-4D02-B423-2A2C9AC7B193}" destId="{1E0E5578-AB73-42CD-826D-9BDC40A0E878}" srcOrd="2" destOrd="0" presId="urn:microsoft.com/office/officeart/2009/3/layout/StepUpProcess"/>
    <dgm:cxn modelId="{CF622FDB-9AED-432C-BE40-42300FC760B0}" type="presParOf" srcId="{1E0E5578-AB73-42CD-826D-9BDC40A0E878}" destId="{59BFB850-2654-4B87-88FA-AE4876EFC56A}" srcOrd="0" destOrd="0" presId="urn:microsoft.com/office/officeart/2009/3/layout/StepUpProcess"/>
    <dgm:cxn modelId="{1B45845B-1191-4CEA-A87A-69A22EF363B7}" type="presParOf" srcId="{1E0E5578-AB73-42CD-826D-9BDC40A0E878}" destId="{75D93E65-E9E6-4B61-B541-9DE76CAB725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El gran dragón rojo representa primeramente a Satanás, más Satanás obra a través de poderes y gobiernos terrenales para cumplir sus propósitos…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…e</a:t>
          </a:r>
          <a:r>
            <a:rPr lang="es-ES" sz="2200" dirty="0">
              <a:latin typeface="Bw Modelica" panose="00000600000000000000" pitchFamily="50" charset="0"/>
            </a:rPr>
            <a:t>n el contexto de la primera venida del Mesías, el dragón simboliza especialmente al Imperio Romano pagano…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el poder civil que Satanás utilizó para intentar destruir a Jesús, y que se levantarían para pisotear la ley de Dios y perseguir a su pueblo.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487039" custScaleY="258042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487039" custScaleY="258042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487039" custScaleY="258042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Mesías enfrentó el peligro de ser destruido desde su nacimiento, especialmente mediante el poder romano representado por Herodes…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iglesia también estuvo en peligro, porque Satanás procuraba impedir el plan de redención y mantener a la humanidad separada de Dios.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Juan vio una gran batalla en el cielo entre Miguel y sus ángeles contra Satanás y los ángeles rebeldes, revelando el origen del gran conflicto entre el bien y el mal…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ct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antes de convertirse en Satanás, el dragón era Lucifer, un ángel exaltado que ocupaba una posición de honor en el cielo…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ct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pero, movido por el orgullo y el deseo de ocupar el lugar de Cristo, se rebeló contra Dios y fue expulsado del cielo arrasando consigo a muchos ángeles.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ct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555161" custScaleY="258042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555161" custScaleY="258042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555161" custScaleY="258042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Antes de la cruz, Satanás todavía procuraba justificar su rebelión acusando el gobierno de Dios y cuestionando su carácter, sin embargo…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…la vida perfecta y la muerte de Cristo desenmascararon totalmente el carácter del enemigo y aseguraron su derrota definitiva…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…la cruz demostró el amor infinito de Dios y la crueldad del pecado, desde entonces, Satanás quedó plenamente condenado como acusador y rebelde.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Tras la derrota de Satanás, y a medida que se acerca la segunda venida de Cristo, su ira contra la iglesia se intensifica, pues sabe que le queda poco tiempo; por ello, despliega todos sus engaños, astucia y crueldad para destruir a los fieles…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…</a:t>
          </a:r>
          <a:r>
            <a:rPr lang="es-ES" sz="2100" dirty="0">
              <a:latin typeface="Bw Modelica" panose="00000600000000000000" pitchFamily="50" charset="0"/>
            </a:rPr>
            <a:t>esto revela que este conflicto final será más severo que nunca, haciendo necesario un derramamiento especial de la gracia y del poder divino para preparar un pueblo puro, fiel y firme, que se aferre a la esperanza gloriosa del segundo advenimiento.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546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…aunque Satanás procuró destruirla, el Señor preservó a su pueblo fiel, fortaleciendo su fe y sosteniéndolo con su gracia, mientras mantenía viva la verdad bíblica a lo largo de los siglos.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Durante los 1260 años de supremacía papal, la iglesia fue obligada a esconderse como en un desierto, los creyentes sufrieron opresión constante, fueron perseguidos, encarcelados, torturados y muertos</a:t>
          </a:r>
          <a:r>
            <a:rPr lang="es-EC" sz="2200" dirty="0">
              <a:latin typeface="Bw Modelica" panose="00000600000000000000" pitchFamily="50" charset="0"/>
            </a:rPr>
            <a:t>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BBBD7528-98DF-44D9-89CD-6BA262865B3C}" type="pres">
      <dgm:prSet presAssocID="{BE85463C-2CC5-4D93-97AE-BD01D6BBFA82}" presName="boxAndChildren" presStyleCnt="0"/>
      <dgm:spPr/>
    </dgm:pt>
    <dgm:pt modelId="{64406F9E-8032-48B2-A5A9-66A0B019D8AB}" type="pres">
      <dgm:prSet presAssocID="{BE85463C-2CC5-4D93-97AE-BD01D6BBFA82}" presName="parentTextBox" presStyleLbl="node1" presStyleIdx="0" presStyleCnt="2" custScaleY="40471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116"/>
      <dgm:spPr/>
    </dgm:pt>
  </dgm:ptLst>
  <dgm:cxnLst>
    <dgm:cxn modelId="{67D61328-F686-4704-A2BB-CCB64D06A9C8}" type="presOf" srcId="{BE85463C-2CC5-4D93-97AE-BD01D6BBFA82}" destId="{64406F9E-8032-48B2-A5A9-66A0B019D8AB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EBA04516-FEEE-4203-9ACC-11221D922591}" type="presParOf" srcId="{2B7FF8AF-14BD-4327-8786-242039EF62B1}" destId="{BBBD7528-98DF-44D9-89CD-6BA262865B3C}" srcOrd="0" destOrd="0" presId="urn:microsoft.com/office/officeart/2005/8/layout/process4"/>
    <dgm:cxn modelId="{3ACA28B8-01B9-4F30-AFA4-3101C77CCA88}" type="presParOf" srcId="{BBBD7528-98DF-44D9-89CD-6BA262865B3C}" destId="{64406F9E-8032-48B2-A5A9-66A0B019D8AB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ayuda que vino para desviar el ataque del dragón fue la provisión divina de lugares de refugio y libertad, simbolizados por “la tierra” que ayudó a la mujer…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esta ayuda divina se relaciona especialmente con el Nuevo Mundo, donde muchos creyentes perseguidos encontraron libertad religiosa y protección frente a la opresión que sufrían en Europa.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 describe a los fieles como el remanente que guarda los mandamientos de Dios y tiene el testimonio de Jesucristo, permaneciendo leales en medio de la ira máxima del dragón…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el remanente enfrentará persecución semejante a la de siglos pasados, pero será sostenido por la gracia divina para dar al mundo la última amonestación y estar preparado sin mancha para la venida del Señor.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La iglesia remanente reconoce la autoridad de la ley divina y procura obedecer todos los mandamientos de Dios por amor y fidelidad a Él…</a:t>
          </a:r>
          <a:endParaRPr lang="es-MX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…los fieles no solo creen en Jesús, sino que poseen una fe semejante a la de Cristo: una confianza plena, perseverante y obediente aun en medio de las pruebas…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…también el remanente retiene el testimonio de Jesús, que es el don profético que Dios ha concedido a su iglesia para orientarla y fortalecerla en el tiempo final.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571003" y="0"/>
          <a:ext cx="6471367" cy="4590445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157040" y="1314363"/>
          <a:ext cx="3393374" cy="19617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inicio de esta visión, el apóstol Juan contempla una escena majestuosa y simbólica…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252803" y="1410126"/>
        <a:ext cx="3201848" cy="1770191"/>
      </dsp:txXfrm>
    </dsp:sp>
    <dsp:sp modelId="{B69CEAF2-3B3E-4B26-BEDB-7F2009603968}">
      <dsp:nvSpPr>
        <dsp:cNvPr id="0" name=""/>
        <dsp:cNvSpPr/>
      </dsp:nvSpPr>
      <dsp:spPr>
        <a:xfrm>
          <a:off x="3931083" y="1314363"/>
          <a:ext cx="3525249" cy="19617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…una mujer vestida del sol, con la luna debajo de sus pies y una corona de doce estrellas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4026846" y="1410126"/>
        <a:ext cx="3333723" cy="17701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988760"/>
          <a:ext cx="6016320" cy="105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15570" y="25504"/>
          <a:ext cx="5569692" cy="158317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182" tIns="0" rIns="159182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el simbolismo bíblico, una mujer representa a la iglesia: pura y fiel cuando está unida a Cristo, o apóstata cuando se aparta de Él...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2854" y="102788"/>
        <a:ext cx="5415124" cy="1428608"/>
      </dsp:txXfrm>
    </dsp:sp>
    <dsp:sp modelId="{D1B4FAF6-A660-46EC-9959-3E14F539CFFA}">
      <dsp:nvSpPr>
        <dsp:cNvPr id="0" name=""/>
        <dsp:cNvSpPr/>
      </dsp:nvSpPr>
      <dsp:spPr>
        <a:xfrm>
          <a:off x="0" y="3237216"/>
          <a:ext cx="6016320" cy="105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15570" y="2273960"/>
          <a:ext cx="5569692" cy="158317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182" tIns="0" rIns="159182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Biblia usa esta figura para ilustrar la relación espiritual entre Cristo y su pueblo, comparándola con la unión sagrada del matrimonio.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2854" y="2351244"/>
        <a:ext cx="5415124" cy="14286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59452-3E4E-4911-B4E9-F18C94C758E9}">
      <dsp:nvSpPr>
        <dsp:cNvPr id="0" name=""/>
        <dsp:cNvSpPr/>
      </dsp:nvSpPr>
      <dsp:spPr>
        <a:xfrm rot="5400000">
          <a:off x="699011" y="555792"/>
          <a:ext cx="2098658" cy="3492121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4457E-FDEF-4EE1-BDB1-A88B3E911D0B}">
      <dsp:nvSpPr>
        <dsp:cNvPr id="0" name=""/>
        <dsp:cNvSpPr/>
      </dsp:nvSpPr>
      <dsp:spPr>
        <a:xfrm>
          <a:off x="348692" y="1599183"/>
          <a:ext cx="3152706" cy="2763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iglesia sufrió en expectativa del Mesías mediante una larga espera llena de anhelo, pruebas y esperanza…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8692" y="1599183"/>
        <a:ext cx="3152706" cy="2763532"/>
      </dsp:txXfrm>
    </dsp:sp>
    <dsp:sp modelId="{769E974F-B184-4F01-83DD-E104F6EFE4EC}">
      <dsp:nvSpPr>
        <dsp:cNvPr id="0" name=""/>
        <dsp:cNvSpPr/>
      </dsp:nvSpPr>
      <dsp:spPr>
        <a:xfrm>
          <a:off x="2906549" y="298698"/>
          <a:ext cx="594850" cy="594850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FB850-2654-4B87-88FA-AE4876EFC56A}">
      <dsp:nvSpPr>
        <dsp:cNvPr id="0" name=""/>
        <dsp:cNvSpPr/>
      </dsp:nvSpPr>
      <dsp:spPr>
        <a:xfrm rot="5400000">
          <a:off x="4558539" y="-399252"/>
          <a:ext cx="2098658" cy="3492121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D93E65-E9E6-4B61-B541-9DE76CAB725F}">
      <dsp:nvSpPr>
        <dsp:cNvPr id="0" name=""/>
        <dsp:cNvSpPr/>
      </dsp:nvSpPr>
      <dsp:spPr>
        <a:xfrm>
          <a:off x="4208221" y="644139"/>
          <a:ext cx="3152706" cy="2763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…pocos comprendían la naturaleza de la misión de Cristo, aun así, los fieles aguardaban con fe el cumplimiento de la promesa.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208221" y="644139"/>
        <a:ext cx="3152706" cy="27635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1" y="1328"/>
          <a:ext cx="6826689" cy="144676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gran dragón rojo representa primeramente a Satanás, más Satanás obra a través de poderes y gobiernos terrenales para cumplir sus propósitos…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723381" y="1328"/>
        <a:ext cx="5379928" cy="1446761"/>
      </dsp:txXfrm>
    </dsp:sp>
    <dsp:sp modelId="{A56FA087-F3E2-4A96-8037-C4ACABD84949}">
      <dsp:nvSpPr>
        <dsp:cNvPr id="0" name=""/>
        <dsp:cNvSpPr/>
      </dsp:nvSpPr>
      <dsp:spPr>
        <a:xfrm rot="10800000">
          <a:off x="1" y="1526582"/>
          <a:ext cx="6826689" cy="144676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…e</a:t>
          </a:r>
          <a:r>
            <a:rPr lang="es-ES" sz="2200" kern="1200" dirty="0">
              <a:latin typeface="Bw Modelica" panose="00000600000000000000" pitchFamily="50" charset="0"/>
            </a:rPr>
            <a:t>n el contexto de la primera venida del Mesías, el dragón simboliza especialmente al Imperio Romano pagano…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723381" y="1526582"/>
        <a:ext cx="5379928" cy="1446761"/>
      </dsp:txXfrm>
    </dsp:sp>
    <dsp:sp modelId="{EEABFEA6-5D8E-4B4B-B2C9-30FF763E556A}">
      <dsp:nvSpPr>
        <dsp:cNvPr id="0" name=""/>
        <dsp:cNvSpPr/>
      </dsp:nvSpPr>
      <dsp:spPr>
        <a:xfrm rot="10800000">
          <a:off x="1" y="3051837"/>
          <a:ext cx="6826689" cy="144676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el poder civil que Satanás utilizó para intentar destruir a Jesús, y que se levantarían para pisotear la ley de Dios y perseguir a su pueblo.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723381" y="3051837"/>
        <a:ext cx="5379928" cy="14467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544"/>
          <a:ext cx="4850269" cy="17823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Mesías enfrentó el peligro de ser destruido desde su nacimiento, especialmente mediante el poder romano representado por Herodes…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52202" y="52746"/>
        <a:ext cx="4745865" cy="1677909"/>
      </dsp:txXfrm>
    </dsp:sp>
    <dsp:sp modelId="{382CD36A-3E34-4B81-8C4A-E26306AF1725}">
      <dsp:nvSpPr>
        <dsp:cNvPr id="0" name=""/>
        <dsp:cNvSpPr/>
      </dsp:nvSpPr>
      <dsp:spPr>
        <a:xfrm rot="5400000">
          <a:off x="2090950" y="1827415"/>
          <a:ext cx="668367" cy="80204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184521" y="1894252"/>
        <a:ext cx="481225" cy="467857"/>
      </dsp:txXfrm>
    </dsp:sp>
    <dsp:sp modelId="{A0E1A7E0-C695-4256-9F22-C68D3E88E48D}">
      <dsp:nvSpPr>
        <dsp:cNvPr id="0" name=""/>
        <dsp:cNvSpPr/>
      </dsp:nvSpPr>
      <dsp:spPr>
        <a:xfrm>
          <a:off x="0" y="2674014"/>
          <a:ext cx="4850269" cy="178231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iglesia también estuvo en peligro, porque Satanás procuraba impedir el plan de redención y mantener a la humanidad separada de Dios.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52202" y="2726216"/>
        <a:ext cx="4745865" cy="16779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118697" y="2229"/>
          <a:ext cx="7443337" cy="138388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Juan vio una gran batalla en el cielo entre Miguel y sus ángeles contra Satanás y los ángeles rebeldes, revelando el origen del gran conflicto entre el bien y el mal…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810638" y="2229"/>
        <a:ext cx="6059455" cy="1383882"/>
      </dsp:txXfrm>
    </dsp:sp>
    <dsp:sp modelId="{A56FA087-F3E2-4A96-8037-C4ACABD84949}">
      <dsp:nvSpPr>
        <dsp:cNvPr id="0" name=""/>
        <dsp:cNvSpPr/>
      </dsp:nvSpPr>
      <dsp:spPr>
        <a:xfrm rot="10800000">
          <a:off x="118697" y="1461194"/>
          <a:ext cx="7443337" cy="138388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antes de convertirse en Satanás, el dragón era Lucifer, un ángel exaltado que ocupaba una posición de honor en el cielo…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810638" y="1461194"/>
        <a:ext cx="6059455" cy="1383882"/>
      </dsp:txXfrm>
    </dsp:sp>
    <dsp:sp modelId="{EEABFEA6-5D8E-4B4B-B2C9-30FF763E556A}">
      <dsp:nvSpPr>
        <dsp:cNvPr id="0" name=""/>
        <dsp:cNvSpPr/>
      </dsp:nvSpPr>
      <dsp:spPr>
        <a:xfrm rot="10800000">
          <a:off x="118697" y="2920158"/>
          <a:ext cx="7443337" cy="138388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pero, movido por el orgullo y el deseo de ocupar el lugar de Cristo, se rebeló contra Dios y fue expulsado del cielo arrasando consigo a muchos ángeles.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810638" y="2920158"/>
        <a:ext cx="6059455" cy="13838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208" y="23765"/>
          <a:ext cx="6569681" cy="11713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Antes de la cruz, Satanás todavía procuraba justificar su rebelión acusando el gobierno de Dios y cuestionando su carácter, sin embargo…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3208" y="23765"/>
        <a:ext cx="6569681" cy="1171305"/>
      </dsp:txXfrm>
    </dsp:sp>
    <dsp:sp modelId="{9D041828-6AD9-46A5-9720-92B6CDC6F09B}">
      <dsp:nvSpPr>
        <dsp:cNvPr id="0" name=""/>
        <dsp:cNvSpPr/>
      </dsp:nvSpPr>
      <dsp:spPr>
        <a:xfrm>
          <a:off x="3208" y="1395836"/>
          <a:ext cx="6569681" cy="118443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…la vida perfecta y la muerte de Cristo desenmascararon totalmente el carácter del enemigo y aseguraron su derrota definitiva…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08" y="1395836"/>
        <a:ext cx="6569681" cy="1184435"/>
      </dsp:txXfrm>
    </dsp:sp>
    <dsp:sp modelId="{EBB866DD-D083-4ED5-84F5-2F33000EBA59}">
      <dsp:nvSpPr>
        <dsp:cNvPr id="0" name=""/>
        <dsp:cNvSpPr/>
      </dsp:nvSpPr>
      <dsp:spPr>
        <a:xfrm>
          <a:off x="3208" y="2781036"/>
          <a:ext cx="6569681" cy="121442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…la cruz demostró el amor infinito de Dios y la crueldad del pecado, desde entonces, Satanás quedó plenamente condenado como acusador y rebelde.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208" y="2781036"/>
        <a:ext cx="6569681" cy="121442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67" y="93499"/>
          <a:ext cx="5053227" cy="243394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Tras la derrota de Satanás, y a medida que se acerca la segunda venida de Cristo, su ira contra la iglesia se intensifica, pues sabe que le queda poco tiempo; por ello, despliega todos sus engaños, astucia y crueldad para destruir a los fieles…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467" y="93499"/>
        <a:ext cx="5053227" cy="2433943"/>
      </dsp:txXfrm>
    </dsp:sp>
    <dsp:sp modelId="{9D041828-6AD9-46A5-9720-92B6CDC6F09B}">
      <dsp:nvSpPr>
        <dsp:cNvPr id="0" name=""/>
        <dsp:cNvSpPr/>
      </dsp:nvSpPr>
      <dsp:spPr>
        <a:xfrm>
          <a:off x="2467" y="2795121"/>
          <a:ext cx="5053227" cy="24649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…</a:t>
          </a:r>
          <a:r>
            <a:rPr lang="es-ES" sz="2100" kern="1200" dirty="0">
              <a:latin typeface="Bw Modelica" panose="00000600000000000000" pitchFamily="50" charset="0"/>
            </a:rPr>
            <a:t>esto revela que este conflicto final será más severo que nunca, haciendo necesario un derramamiento especial de la gracia y del poder divino para preparar un pueblo puro, fiel y firme, que se aferre a la esperanza gloriosa del segundo advenimiento.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467" y="2795121"/>
        <a:ext cx="5053227" cy="24649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06F9E-8032-48B2-A5A9-66A0B019D8AB}">
      <dsp:nvSpPr>
        <dsp:cNvPr id="0" name=""/>
        <dsp:cNvSpPr/>
      </dsp:nvSpPr>
      <dsp:spPr>
        <a:xfrm>
          <a:off x="0" y="2708320"/>
          <a:ext cx="6642505" cy="185326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…aunque Satanás procuró destruirla, el Señor preservó a su pueblo fiel, fortaleciendo su fe y sosteniéndolo con su gracia, mientras mantenía viva la verdad bíblica a lo largo de los siglos.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708320"/>
        <a:ext cx="6642505" cy="1853260"/>
      </dsp:txXfrm>
    </dsp:sp>
    <dsp:sp modelId="{EB05ED16-170E-4ABA-A9FC-1E534D3C8009}">
      <dsp:nvSpPr>
        <dsp:cNvPr id="0" name=""/>
        <dsp:cNvSpPr/>
      </dsp:nvSpPr>
      <dsp:spPr>
        <a:xfrm rot="10800000">
          <a:off x="0" y="22125"/>
          <a:ext cx="6642505" cy="275488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Durante los 1260 años de supremacía papal, la iglesia fue obligada a esconderse como en un desierto, los creyentes sufrieron opresión constante, fueron perseguidos, encarcelados, torturados y muertos</a:t>
          </a:r>
          <a:r>
            <a:rPr lang="es-EC" sz="2200" kern="1200" dirty="0">
              <a:latin typeface="Bw Modelica" panose="00000600000000000000" pitchFamily="50" charset="0"/>
            </a:rPr>
            <a:t>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0" y="22125"/>
        <a:ext cx="6642505" cy="17900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44" y="43580"/>
          <a:ext cx="5210785" cy="21066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ayuda que vino para desviar el ataque del dragón fue la provisión divina de lugares de refugio y libertad, simbolizados por “la tierra” que ayudó a la mujer…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5381" y="146417"/>
        <a:ext cx="5005111" cy="1900961"/>
      </dsp:txXfrm>
    </dsp:sp>
    <dsp:sp modelId="{DE88F729-003C-480C-B2C6-A764B77E9997}">
      <dsp:nvSpPr>
        <dsp:cNvPr id="0" name=""/>
        <dsp:cNvSpPr/>
      </dsp:nvSpPr>
      <dsp:spPr>
        <a:xfrm>
          <a:off x="2544" y="2373390"/>
          <a:ext cx="5210785" cy="205088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esta ayuda divina se relaciona especialmente con el Nuevo Mundo, donde muchos creyentes perseguidos encontraron libertad religiosa y protección frente a la opresión que sufrían en Europa.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02660" y="2473506"/>
        <a:ext cx="5010553" cy="185065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23" y="42615"/>
          <a:ext cx="5782570" cy="21685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 describe a los fieles como el remanente que guarda los mandamientos de Dios y tiene el testimonio de Jesucristo, permaneciendo leales en medio de la ira máxima del dragón…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8682" y="148474"/>
        <a:ext cx="5570852" cy="1956816"/>
      </dsp:txXfrm>
    </dsp:sp>
    <dsp:sp modelId="{DE88F729-003C-480C-B2C6-A764B77E9997}">
      <dsp:nvSpPr>
        <dsp:cNvPr id="0" name=""/>
        <dsp:cNvSpPr/>
      </dsp:nvSpPr>
      <dsp:spPr>
        <a:xfrm>
          <a:off x="2823" y="2440881"/>
          <a:ext cx="5782570" cy="211114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el remanente enfrentará persecución semejante a la de siglos pasados, pero será sostenido por la gracia divina para dar al mundo la última amonestación y estar preparado sin mancha para la venida del Señor.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05881" y="2543939"/>
        <a:ext cx="5576454" cy="190503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676" y="21060"/>
          <a:ext cx="7528741" cy="11314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La iglesia remanente reconoce la autoridad de la ley divina y procura obedecer todos los mandamientos de Dios por amor y fidelidad a Él…</a:t>
          </a:r>
          <a:endParaRPr lang="es-MX" sz="2100" kern="1200" dirty="0">
            <a:latin typeface="Bw Modelica" panose="00000600000000000000" pitchFamily="50" charset="0"/>
          </a:endParaRPr>
        </a:p>
      </dsp:txBody>
      <dsp:txXfrm>
        <a:off x="3676" y="21060"/>
        <a:ext cx="7528741" cy="1131432"/>
      </dsp:txXfrm>
    </dsp:sp>
    <dsp:sp modelId="{9D041828-6AD9-46A5-9720-92B6CDC6F09B}">
      <dsp:nvSpPr>
        <dsp:cNvPr id="0" name=""/>
        <dsp:cNvSpPr/>
      </dsp:nvSpPr>
      <dsp:spPr>
        <a:xfrm>
          <a:off x="3676" y="1346424"/>
          <a:ext cx="7528741" cy="114411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…los fieles no solo creen en Jesús, sino que poseen una fe semejante a la de Cristo: una confianza plena, perseverante y obediente aun en medio de las pruebas…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676" y="1346424"/>
        <a:ext cx="7528741" cy="1144115"/>
      </dsp:txXfrm>
    </dsp:sp>
    <dsp:sp modelId="{EBB866DD-D083-4ED5-84F5-2F33000EBA59}">
      <dsp:nvSpPr>
        <dsp:cNvPr id="0" name=""/>
        <dsp:cNvSpPr/>
      </dsp:nvSpPr>
      <dsp:spPr>
        <a:xfrm>
          <a:off x="3676" y="2684470"/>
          <a:ext cx="7528741" cy="117308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…también el remanente retiene el testimonio de Jesús, que es el don profético que Dios ha concedido a su iglesia para orientarla y fortalecerla en el tiempo final.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676" y="2684470"/>
        <a:ext cx="7528741" cy="1173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29/5/2026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29/5/2026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4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5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36.pn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16.png"/><Relationship Id="rId9" Type="http://schemas.microsoft.com/office/2007/relationships/diagramDrawing" Target="../diagrams/drawing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30 de mayo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616512" y="4314351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Dragón, la Mujer y el Remanente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A3CF16A-3804-5EC8-7697-14050437EF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225"/>
          <a:stretch/>
        </p:blipFill>
        <p:spPr>
          <a:xfrm>
            <a:off x="4731689" y="315764"/>
            <a:ext cx="5911571" cy="382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BF2DE18-A25B-72B1-3680-5D6F9ADFC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0160" y="3894004"/>
            <a:ext cx="120714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60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Dragón, la Mujer y el Remanente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30 de mayo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9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600" b="1" dirty="0"/>
              <a:t>“</a:t>
            </a:r>
            <a:r>
              <a:rPr lang="es-ES" sz="3600" b="1" dirty="0"/>
              <a:t>La libertad de conciencia que tantos sacrificios ha costado no será ya respetada. En el conflicto que está por estallar veremos realizarse las palabras del profeta</a:t>
            </a:r>
            <a:r>
              <a:rPr lang="es-MX" sz="3600" b="1" dirty="0"/>
              <a:t>.”</a:t>
            </a:r>
            <a:endParaRPr lang="es-EC" sz="3600" b="1" dirty="0"/>
          </a:p>
          <a:p>
            <a:r>
              <a:rPr lang="es-ES" sz="2000" i="1" dirty="0"/>
              <a:t>El Conflicto de los Siglos, pág. 578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200" b="1" dirty="0">
                <a:solidFill>
                  <a:schemeClr val="bg1"/>
                </a:solidFill>
              </a:rPr>
              <a:t>«Entonces el dragón fue airado contra la mujer; y se fue a hacer guerra contra los otros de la simiente de ella, los cuales guardan los mandamientos de Dios, y tienen el testimonio de Jesucristo</a:t>
            </a:r>
            <a:r>
              <a:rPr lang="es-MX" sz="3200" b="1" dirty="0">
                <a:solidFill>
                  <a:schemeClr val="bg1"/>
                </a:solidFill>
              </a:rPr>
              <a:t>.”</a:t>
            </a:r>
            <a:endParaRPr lang="es-ES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800" b="1" dirty="0">
                <a:solidFill>
                  <a:schemeClr val="bg1"/>
                </a:solidFill>
              </a:rPr>
              <a:t>(Apocalipsis 12:17)</a:t>
            </a:r>
            <a:endParaRPr lang="es-EC" sz="18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30 de mayo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32F6B3C-8883-2B5B-39CE-A74094BFA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504" y="-6499"/>
            <a:ext cx="4605495" cy="587806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-11799" y="4725391"/>
            <a:ext cx="76719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es visto al inicio de la cuarta visión de Juan?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iglesia revelada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3128190"/>
              </p:ext>
            </p:extLst>
          </p:nvPr>
        </p:nvGraphicFramePr>
        <p:xfrm>
          <a:off x="46759" y="81778"/>
          <a:ext cx="7613374" cy="4590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63994A6-772B-5A11-1C60-FB9DA5434D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296"/>
          <a:stretch>
            <a:fillRect/>
          </a:stretch>
        </p:blipFill>
        <p:spPr>
          <a:xfrm>
            <a:off x="1" y="0"/>
            <a:ext cx="5586884" cy="573900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586885" y="-9081"/>
            <a:ext cx="660511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el simbolismo bíblico, ¿qué representa una mujer?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iglesia revelada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4FF6AC6-F1FF-EF32-07D5-94F57CB3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9851895"/>
              </p:ext>
            </p:extLst>
          </p:nvPr>
        </p:nvGraphicFramePr>
        <p:xfrm>
          <a:off x="5881752" y="1206765"/>
          <a:ext cx="6016320" cy="4321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0" y="5046862"/>
            <a:ext cx="115625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sufrió la iglesia en la expectativa del Mesías?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iglesia en conflicto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25E1224-E58C-72B9-2300-D441043A4B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043998"/>
              </p:ext>
            </p:extLst>
          </p:nvPr>
        </p:nvGraphicFramePr>
        <p:xfrm>
          <a:off x="183104" y="262648"/>
          <a:ext cx="7363208" cy="4660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2CB5F638-34B8-B397-1864-D7A3911100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7279" y="0"/>
            <a:ext cx="4444721" cy="500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2259452-3E4E-4911-B4E9-F18C94C75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69E974F-B184-4F01-83DD-E104F6EFE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ED4457E-FDEF-4EE1-BDB1-A88B3E911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BFB850-2654-4B87-88FA-AE4876EFC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5D93E65-E9E6-4B61-B541-9DE76CAB72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AB52B4E-BD26-D374-E80A-228AA2B02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5535407" cy="477528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93519" y="4751368"/>
            <a:ext cx="119884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poder civil es representado por el gran dragón rojo?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iglesia en conflicto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036688"/>
              </p:ext>
            </p:extLst>
          </p:nvPr>
        </p:nvGraphicFramePr>
        <p:xfrm>
          <a:off x="5288783" y="169360"/>
          <a:ext cx="6826693" cy="4499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678439"/>
            <a:ext cx="1221226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Debido a este poder semejante al dragón, ¿qué peligro enfrentaron la iglesia y el Mesías?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iglesia en conflicto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2358087"/>
              </p:ext>
            </p:extLst>
          </p:nvPr>
        </p:nvGraphicFramePr>
        <p:xfrm>
          <a:off x="194003" y="181016"/>
          <a:ext cx="4850269" cy="4456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F5FF9844-57C6-887F-D114-48C8D29F225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" r="3140" b="10138"/>
          <a:stretch/>
        </p:blipFill>
        <p:spPr>
          <a:xfrm>
            <a:off x="5142024" y="-1"/>
            <a:ext cx="7049976" cy="469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9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EB40556C-BF5A-C8F8-0EDD-AED0E667D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4360985" cy="582180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360985" y="14512"/>
            <a:ext cx="77009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visión del pasado fue revelada a Juan, y qué significa?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Guerra en el cielo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CAAAD1EA-A27A-AAE7-D72C-B0ABB8C3A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8693974"/>
              </p:ext>
            </p:extLst>
          </p:nvPr>
        </p:nvGraphicFramePr>
        <p:xfrm>
          <a:off x="4395245" y="1230358"/>
          <a:ext cx="7680733" cy="4306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CCC260C-EB63-2FAF-C1FD-7F54A84522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" r="30909" b="11761"/>
          <a:stretch/>
        </p:blipFill>
        <p:spPr>
          <a:xfrm>
            <a:off x="0" y="0"/>
            <a:ext cx="5372100" cy="416934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93518" y="4185997"/>
            <a:ext cx="119684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el anuncio en Apocalipsis 12:10, 11 indica la completa expulsión de Satanás durante el ministerio de Jesús?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Guerra en el cielo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7627001"/>
              </p:ext>
            </p:extLst>
          </p:nvPr>
        </p:nvGraphicFramePr>
        <p:xfrm>
          <a:off x="5485879" y="166765"/>
          <a:ext cx="6576098" cy="4019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DD77B32B-3009-2D62-A0BC-7025F6C67947}"/>
              </a:ext>
            </a:extLst>
          </p:cNvPr>
          <p:cNvSpPr txBox="1"/>
          <p:nvPr/>
        </p:nvSpPr>
        <p:spPr>
          <a:xfrm>
            <a:off x="3275765" y="842533"/>
            <a:ext cx="200967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latin typeface="Bw Modelica" panose="00000600000000000000" pitchFamily="50" charset="0"/>
              </a:rPr>
              <a:t>La cruz vindicó el gobierno de Dios, confirmó la perpetuidad de su ley y mostró al universo entero el amor y la justicia divinos.</a:t>
            </a:r>
            <a:endParaRPr lang="es-EC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50B2C37-0C4F-259F-AFEB-42880D1CF1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10" r="12905"/>
          <a:stretch/>
        </p:blipFill>
        <p:spPr>
          <a:xfrm>
            <a:off x="5509843" y="0"/>
            <a:ext cx="6675949" cy="46306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5516545" y="4605999"/>
            <a:ext cx="66392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acrecentado peligro se presentaría ahora a la iglesia?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Guerra en la tierra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B9E3CEF-FF4C-72A8-390A-01FC152F98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3707977"/>
              </p:ext>
            </p:extLst>
          </p:nvPr>
        </p:nvGraphicFramePr>
        <p:xfrm>
          <a:off x="237317" y="156098"/>
          <a:ext cx="5058163" cy="5353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3A45827-9533-7F14-DE31-4D6F6186D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14" r="10057"/>
          <a:stretch/>
        </p:blipFill>
        <p:spPr>
          <a:xfrm>
            <a:off x="1" y="1119688"/>
            <a:ext cx="4923692" cy="474080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93518" y="42470"/>
            <a:ext cx="120984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la experiencia de la iglesia durante los 1,260 años de opresión y persecución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Guerra en la tierra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0444130"/>
              </p:ext>
            </p:extLst>
          </p:nvPr>
        </p:nvGraphicFramePr>
        <p:xfrm>
          <a:off x="5360004" y="1076506"/>
          <a:ext cx="6642505" cy="4583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4406F9E-8032-48B2-A5A9-66A0B019D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6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510BCE9B-2D6B-4B5C-6AA8-3F2F5F5A6E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" b="10484"/>
          <a:stretch/>
        </p:blipFill>
        <p:spPr>
          <a:xfrm>
            <a:off x="5637124" y="0"/>
            <a:ext cx="6554875" cy="462518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0" y="4625185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ayuda vino para desviar el ataque de los agentes humanos usados por el dragón contra los fieles?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Guerra en la tierra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AD4E399F-F339-0CBE-D98E-8F6651900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2460118"/>
              </p:ext>
            </p:extLst>
          </p:nvPr>
        </p:nvGraphicFramePr>
        <p:xfrm>
          <a:off x="190137" y="157328"/>
          <a:ext cx="5215875" cy="4467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7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08488603-AFA2-37B8-320D-260C88F53A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5" r="6955"/>
          <a:stretch/>
        </p:blipFill>
        <p:spPr>
          <a:xfrm>
            <a:off x="0" y="1069014"/>
            <a:ext cx="6109853" cy="48694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3517" y="0"/>
            <a:ext cx="119684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Mientras la ira del dragón alcanza su punto máximo, ¿cómo se describe a los fieles?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remanente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8E9D43D8-3B2C-CA9A-C80E-5F581A6B2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54568"/>
              </p:ext>
            </p:extLst>
          </p:nvPr>
        </p:nvGraphicFramePr>
        <p:xfrm>
          <a:off x="6273758" y="994248"/>
          <a:ext cx="5788218" cy="459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15DC418F-F1CA-21F5-6F72-A6C012FF3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53" y="0"/>
            <a:ext cx="4251316" cy="590137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0" y="4115723"/>
            <a:ext cx="79435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las características del remanente describen la iglesia en los últimos días?</a:t>
            </a:r>
            <a:endParaRPr lang="es-MX" sz="3200" dirty="0"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6070393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remanente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9639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51EE9FA5-38EC-4B47-63F1-7D29A7AACB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3648316"/>
              </p:ext>
            </p:extLst>
          </p:nvPr>
        </p:nvGraphicFramePr>
        <p:xfrm>
          <a:off x="271473" y="237103"/>
          <a:ext cx="7536095" cy="3878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2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37227" y="381783"/>
            <a:ext cx="239710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remanente es el pueblo pequeño y fiel que, en medio de la ira del dragón, permanece guardando la ley de Dios y sosteniendo el testimonio de Jesús como señal de su lealtad en los últimos días.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6428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iglesia revelada es el pueblo fiel de Dios, desposado con Cristo en pacto eterno, llamado a reflejar su pureza y justicia como testimonio vivo en medio de la apostasía.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43309" y="381783"/>
            <a:ext cx="231434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iglesia, en medio del dolor y la oposición del dragón, aguardó al Mesías que vino en humildad para compartir nuestra lucha y asegurar la victoria eterna de su pueblo fiel.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6" y="381783"/>
            <a:ext cx="241665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guerra en el cielo revela que la rebelión de Lucifer fue derrotada y, en la cruz, Cristo aseguró la expulsión definitiva de Satanás, vindicando el carácter de Dios y estableciendo la victoria eterna de su reino.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54880" y="381783"/>
            <a:ext cx="2434223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la guerra en la tierra, la ira desesperada de Satanás se intensifica contra la iglesia, pero la gracia y el poder divinos sostienen al remanente fiel, preparándolo puro y firme para la venida gloriosa de Cristo.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494850" y="2772591"/>
            <a:ext cx="63583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ser parte del pueblo fiel de Dios, guardando sus mandamientos y permaneciendo firme en la verdad!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7" y="583281"/>
            <a:ext cx="644812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tiene un pueblo fiel que guarda sus mandamientos y permanece firme frente a la oposición.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1271532</TotalTime>
  <Words>1567</Words>
  <Application>Microsoft Office PowerPoint</Application>
  <PresentationFormat>Panorámica</PresentationFormat>
  <Paragraphs>136</Paragraphs>
  <Slides>21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41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10102</cp:revision>
  <dcterms:created xsi:type="dcterms:W3CDTF">2017-06-02T15:34:13Z</dcterms:created>
  <dcterms:modified xsi:type="dcterms:W3CDTF">2026-05-29T17:19:38Z</dcterms:modified>
</cp:coreProperties>
</file>