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sldIdLst>
    <p:sldId id="395" r:id="rId2"/>
    <p:sldId id="256" r:id="rId3"/>
    <p:sldId id="340" r:id="rId4"/>
    <p:sldId id="544" r:id="rId5"/>
    <p:sldId id="392" r:id="rId6"/>
    <p:sldId id="274" r:id="rId7"/>
    <p:sldId id="551" r:id="rId8"/>
    <p:sldId id="557" r:id="rId9"/>
    <p:sldId id="571" r:id="rId10"/>
    <p:sldId id="550" r:id="rId11"/>
    <p:sldId id="558" r:id="rId12"/>
    <p:sldId id="565" r:id="rId13"/>
    <p:sldId id="538" r:id="rId14"/>
    <p:sldId id="572" r:id="rId15"/>
    <p:sldId id="573" r:id="rId16"/>
    <p:sldId id="566" r:id="rId17"/>
    <p:sldId id="567" r:id="rId18"/>
    <p:sldId id="568" r:id="rId19"/>
    <p:sldId id="574" r:id="rId20"/>
    <p:sldId id="276" r:id="rId21"/>
    <p:sldId id="265" r:id="rId22"/>
    <p:sldId id="393" r:id="rId23"/>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560"/>
    <a:srgbClr val="FF8D6D"/>
    <a:srgbClr val="FCF7F3"/>
    <a:srgbClr val="F6E1B9"/>
    <a:srgbClr val="D2C0B2"/>
    <a:srgbClr val="F8EFE6"/>
    <a:srgbClr val="F9EBCF"/>
    <a:srgbClr val="FFFFFF"/>
    <a:srgbClr val="F5EEE6"/>
    <a:srgbClr val="F1EA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725" autoAdjust="0"/>
  </p:normalViewPr>
  <p:slideViewPr>
    <p:cSldViewPr snapToGrid="0">
      <p:cViewPr varScale="1">
        <p:scale>
          <a:sx n="77" d="100"/>
          <a:sy n="77" d="100"/>
        </p:scale>
        <p:origin x="902" y="6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Los ángeles mencionados en Apocalipsis representan dos tipos de mensajeros: por un lado, están los ángeles como mensajeros celestiales que proceden directamente de la presencia de Dios…</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…y tiene la misión de revelar las verdades proféticas, por otro lado, están los ángeles </a:t>
          </a:r>
          <a:r>
            <a:rPr lang="es-EC" sz="2100" dirty="0">
              <a:latin typeface="Bw Modelica" panose="00000600000000000000" pitchFamily="50" charset="0"/>
            </a:rPr>
            <a:t>como mensajeros humanos, quienes reciben y transmiten los mensajes divinos</a:t>
          </a:r>
          <a:r>
            <a:rPr lang="es-ES" sz="2100" dirty="0">
              <a:latin typeface="Bw Modelica" panose="00000600000000000000" pitchFamily="50" charset="0"/>
            </a:rPr>
            <a:t>…</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…en ambos casos, su propósito es el mismo: enseñar, amonestar, guiar al pueblo de Dios transmitiendo fielmente su voluntad.</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98">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245">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FE23F4-C796-4DFA-BA2C-3C2D1CBDF95A}"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s-MX"/>
        </a:p>
      </dgm:t>
    </dgm:pt>
    <dgm:pt modelId="{A9295A01-7D41-4E7E-9825-9150B891ED3C}">
      <dgm:prSet phldrT="[Texto]" custT="1"/>
      <dgm:spPr/>
      <dgm:t>
        <a:bodyPr/>
        <a:lstStyle/>
        <a:p>
          <a:r>
            <a:rPr lang="es-ES" sz="2200" dirty="0">
              <a:latin typeface="Bw Modelica" panose="00000600000000000000" pitchFamily="50" charset="0"/>
            </a:rPr>
            <a:t>Dios ha confiado la proclamación del evangelio a hombres y mujeres que han experimentado personalmente su gracia, para que puedan compartir con otros un testimonio vivo del amor y del poder salvador de Cristo…</a:t>
          </a:r>
          <a:endParaRPr lang="es-MX" sz="2200" dirty="0">
            <a:latin typeface="Bw Modelica" panose="00000600000000000000" pitchFamily="50" charset="0"/>
          </a:endParaRPr>
        </a:p>
      </dgm:t>
    </dgm:pt>
    <dgm:pt modelId="{7AE78F98-682D-44D6-A519-325A562E86D1}" type="parTrans" cxnId="{0D6568B3-B740-4721-BB59-A45B1D213DE1}">
      <dgm:prSet/>
      <dgm:spPr/>
      <dgm:t>
        <a:bodyPr/>
        <a:lstStyle/>
        <a:p>
          <a:endParaRPr lang="es-EC" sz="2200">
            <a:latin typeface="Bw Modelica" panose="00000600000000000000" pitchFamily="50" charset="0"/>
          </a:endParaRPr>
        </a:p>
      </dgm:t>
    </dgm:pt>
    <dgm:pt modelId="{343914D3-E47F-45EF-BF4F-0C5DF582FEFC}" type="sibTrans" cxnId="{0D6568B3-B740-4721-BB59-A45B1D213DE1}">
      <dgm:prSet custT="1"/>
      <dgm:spPr/>
      <dgm:t>
        <a:bodyPr/>
        <a:lstStyle/>
        <a:p>
          <a:endParaRPr lang="es-EC" sz="2200">
            <a:latin typeface="Bw Modelica" panose="00000600000000000000" pitchFamily="50" charset="0"/>
          </a:endParaRPr>
        </a:p>
      </dgm:t>
    </dgm:pt>
    <dgm:pt modelId="{159E62B6-13E0-4869-BB70-EEFE61533C75}">
      <dgm:prSet phldrT="[Texto]" custT="1"/>
      <dgm:spPr/>
      <dgm:t>
        <a:bodyPr/>
        <a:lstStyle/>
        <a:p>
          <a:r>
            <a:rPr lang="es-ES" sz="2200" dirty="0">
              <a:latin typeface="Bw Modelica" panose="00000600000000000000" pitchFamily="50" charset="0"/>
            </a:rPr>
            <a:t>…aunque los ángeles colaboran en la obra de salvación, el Señor ha confiado a su iglesia la responsabilidad de comunicar las buenas nuevas de salvación a todo el mundo.</a:t>
          </a:r>
          <a:endParaRPr lang="es-MX" sz="2200" dirty="0">
            <a:latin typeface="Bw Modelica" panose="00000600000000000000" pitchFamily="50" charset="0"/>
          </a:endParaRPr>
        </a:p>
      </dgm:t>
    </dgm:pt>
    <dgm:pt modelId="{CA1C021B-5DBA-40A7-A1BC-A9329CE9C642}" type="parTrans" cxnId="{D929CC29-0E69-4FD0-B166-81337DE89D28}">
      <dgm:prSet/>
      <dgm:spPr/>
      <dgm:t>
        <a:bodyPr/>
        <a:lstStyle/>
        <a:p>
          <a:endParaRPr lang="es-EC" sz="2200">
            <a:latin typeface="Bw Modelica" panose="00000600000000000000" pitchFamily="50" charset="0"/>
          </a:endParaRPr>
        </a:p>
      </dgm:t>
    </dgm:pt>
    <dgm:pt modelId="{2C0DD69B-E9FA-4600-9509-F9249845B120}" type="sibTrans" cxnId="{D929CC29-0E69-4FD0-B166-81337DE89D28}">
      <dgm:prSet custT="1"/>
      <dgm:spPr/>
      <dgm:t>
        <a:bodyPr/>
        <a:lstStyle/>
        <a:p>
          <a:endParaRPr lang="es-EC" sz="2200">
            <a:latin typeface="Bw Modelica" panose="00000600000000000000" pitchFamily="50" charset="0"/>
          </a:endParaRPr>
        </a:p>
      </dgm:t>
    </dgm:pt>
    <dgm:pt modelId="{E49B479D-1419-460A-8520-80B59897B837}" type="pres">
      <dgm:prSet presAssocID="{25FE23F4-C796-4DFA-BA2C-3C2D1CBDF95A}" presName="linearFlow" presStyleCnt="0">
        <dgm:presLayoutVars>
          <dgm:resizeHandles val="exact"/>
        </dgm:presLayoutVars>
      </dgm:prSet>
      <dgm:spPr/>
    </dgm:pt>
    <dgm:pt modelId="{B8B01A48-5158-4B01-95A5-B542329FAA44}" type="pres">
      <dgm:prSet presAssocID="{A9295A01-7D41-4E7E-9825-9150B891ED3C}" presName="node" presStyleLbl="node1" presStyleIdx="0" presStyleCnt="2" custScaleX="168784">
        <dgm:presLayoutVars>
          <dgm:bulletEnabled val="1"/>
        </dgm:presLayoutVars>
      </dgm:prSet>
      <dgm:spPr/>
    </dgm:pt>
    <dgm:pt modelId="{382CD36A-3E34-4B81-8C4A-E26306AF1725}" type="pres">
      <dgm:prSet presAssocID="{343914D3-E47F-45EF-BF4F-0C5DF582FEFC}" presName="sibTrans" presStyleLbl="sibTrans2D1" presStyleIdx="0" presStyleCnt="1"/>
      <dgm:spPr/>
    </dgm:pt>
    <dgm:pt modelId="{32BDF438-5245-4F68-8BCB-807E45575FAE}" type="pres">
      <dgm:prSet presAssocID="{343914D3-E47F-45EF-BF4F-0C5DF582FEFC}" presName="connectorText" presStyleLbl="sibTrans2D1" presStyleIdx="0" presStyleCnt="1"/>
      <dgm:spPr/>
    </dgm:pt>
    <dgm:pt modelId="{A0E1A7E0-C695-4256-9F22-C68D3E88E48D}" type="pres">
      <dgm:prSet presAssocID="{159E62B6-13E0-4869-BB70-EEFE61533C75}" presName="node" presStyleLbl="node1" presStyleIdx="1" presStyleCnt="2" custScaleX="168784">
        <dgm:presLayoutVars>
          <dgm:bulletEnabled val="1"/>
        </dgm:presLayoutVars>
      </dgm:prSet>
      <dgm:spPr/>
    </dgm:pt>
  </dgm:ptLst>
  <dgm:cxnLst>
    <dgm:cxn modelId="{D929CC29-0E69-4FD0-B166-81337DE89D28}" srcId="{25FE23F4-C796-4DFA-BA2C-3C2D1CBDF95A}" destId="{159E62B6-13E0-4869-BB70-EEFE61533C75}" srcOrd="1" destOrd="0" parTransId="{CA1C021B-5DBA-40A7-A1BC-A9329CE9C642}" sibTransId="{2C0DD69B-E9FA-4600-9509-F9249845B120}"/>
    <dgm:cxn modelId="{2CE4FA63-6290-4713-A052-B75AB2945A81}" type="presOf" srcId="{159E62B6-13E0-4869-BB70-EEFE61533C75}" destId="{A0E1A7E0-C695-4256-9F22-C68D3E88E48D}" srcOrd="0" destOrd="0" presId="urn:microsoft.com/office/officeart/2005/8/layout/process2"/>
    <dgm:cxn modelId="{BABEA775-7D29-46F7-B559-D53B694F2814}" type="presOf" srcId="{343914D3-E47F-45EF-BF4F-0C5DF582FEFC}" destId="{32BDF438-5245-4F68-8BCB-807E45575FAE}" srcOrd="1" destOrd="0" presId="urn:microsoft.com/office/officeart/2005/8/layout/process2"/>
    <dgm:cxn modelId="{7A699876-06B3-42D5-BC15-35581B3709CE}" type="presOf" srcId="{25FE23F4-C796-4DFA-BA2C-3C2D1CBDF95A}" destId="{E49B479D-1419-460A-8520-80B59897B837}" srcOrd="0" destOrd="0" presId="urn:microsoft.com/office/officeart/2005/8/layout/process2"/>
    <dgm:cxn modelId="{F8B3C757-610B-47D9-B294-983B7A6E7EFA}" type="presOf" srcId="{343914D3-E47F-45EF-BF4F-0C5DF582FEFC}" destId="{382CD36A-3E34-4B81-8C4A-E26306AF1725}" srcOrd="0" destOrd="0" presId="urn:microsoft.com/office/officeart/2005/8/layout/process2"/>
    <dgm:cxn modelId="{0D6568B3-B740-4721-BB59-A45B1D213DE1}" srcId="{25FE23F4-C796-4DFA-BA2C-3C2D1CBDF95A}" destId="{A9295A01-7D41-4E7E-9825-9150B891ED3C}" srcOrd="0" destOrd="0" parTransId="{7AE78F98-682D-44D6-A519-325A562E86D1}" sibTransId="{343914D3-E47F-45EF-BF4F-0C5DF582FEFC}"/>
    <dgm:cxn modelId="{3748D0C0-2342-48B0-8BA9-5AA577E9BFF0}" type="presOf" srcId="{A9295A01-7D41-4E7E-9825-9150B891ED3C}" destId="{B8B01A48-5158-4B01-95A5-B542329FAA44}" srcOrd="0" destOrd="0" presId="urn:microsoft.com/office/officeart/2005/8/layout/process2"/>
    <dgm:cxn modelId="{5BA3B31B-E0E3-44CD-9D28-104BAAE3BAB7}" type="presParOf" srcId="{E49B479D-1419-460A-8520-80B59897B837}" destId="{B8B01A48-5158-4B01-95A5-B542329FAA44}" srcOrd="0" destOrd="0" presId="urn:microsoft.com/office/officeart/2005/8/layout/process2"/>
    <dgm:cxn modelId="{80C2A1DF-0079-490C-9467-BFD9DF91D6EA}" type="presParOf" srcId="{E49B479D-1419-460A-8520-80B59897B837}" destId="{382CD36A-3E34-4B81-8C4A-E26306AF1725}" srcOrd="1" destOrd="0" presId="urn:microsoft.com/office/officeart/2005/8/layout/process2"/>
    <dgm:cxn modelId="{D0BE5D8B-2F89-4A88-A8D8-3503738D6832}" type="presParOf" srcId="{382CD36A-3E34-4B81-8C4A-E26306AF1725}" destId="{32BDF438-5245-4F68-8BCB-807E45575FAE}" srcOrd="0" destOrd="0" presId="urn:microsoft.com/office/officeart/2005/8/layout/process2"/>
    <dgm:cxn modelId="{C71D8A43-79D7-4F07-9058-24732D7610D5}" type="presParOf" srcId="{E49B479D-1419-460A-8520-80B59897B837}" destId="{A0E1A7E0-C695-4256-9F22-C68D3E88E48D}"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s-MX"/>
        </a:p>
      </dgm:t>
    </dgm:pt>
    <dgm:pt modelId="{DC7F6EB6-565A-435A-897E-C24245AA8816}">
      <dgm:prSet phldrT="[Texto]" phldr="0" custT="1"/>
      <dgm:spPr/>
      <dgm:t>
        <a:bodyPr/>
        <a:lstStyle/>
        <a:p>
          <a:pPr algn="ctr"/>
          <a:r>
            <a:rPr lang="es-ES" sz="2200" dirty="0">
              <a:latin typeface="Bw Modelica" panose="00000600000000000000" pitchFamily="50" charset="0"/>
            </a:rPr>
            <a:t>Los tres ángeles de Apocalipsis 14 representan simbólicamente al pueblo fiel de Dios que proclama al mundo el último mensaje de misericordia antes del regreso de Cristo…</a:t>
          </a:r>
          <a:endParaRPr lang="es-EC" sz="2200" dirty="0">
            <a:latin typeface="Bw Modelica" panose="00000600000000000000" pitchFamily="50" charset="0"/>
          </a:endParaRP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ES" sz="2200" dirty="0">
              <a:latin typeface="Bw Modelica" panose="00000600000000000000" pitchFamily="50" charset="0"/>
            </a:rPr>
            <a:t>…su misión es predicar el evangelio eterno, advertir contra los engaños religiosos de los últimos días, invitar a todos a permanecer fieles a Dios y a sus mandamientos, y guiar al mundo a una relación salvadora con Jesús.</a:t>
          </a:r>
          <a:endParaRPr lang="es-EC" sz="2200" dirty="0">
            <a:latin typeface="Bw Modelica" panose="00000600000000000000" pitchFamily="50" charset="0"/>
          </a:endParaRP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ScaleY="127692" custLinFactNeighborX="-28338">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ScaleY="140142" custLinFactNeighborX="-28338">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89BEEF-E05F-4763-872E-84E994A3FDE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s-EC"/>
        </a:p>
      </dgm:t>
    </dgm:pt>
    <dgm:pt modelId="{BE85463C-2CC5-4D93-97AE-BD01D6BBFA82}">
      <dgm:prSet phldrT="[Texto]" custT="1"/>
      <dgm:spPr/>
      <dgm:t>
        <a:bodyPr/>
        <a:lstStyle/>
        <a:p>
          <a:r>
            <a:rPr lang="es-ES" sz="2200" dirty="0">
              <a:latin typeface="Bw Modelica" panose="00000600000000000000" pitchFamily="50" charset="0"/>
            </a:rPr>
            <a:t>…el vuelo del ángel en medio del cielo simboliza la rapidez y extensión mundial con que este mensaje debe ser proclamado a cada rincón del planeta antes del fin.</a:t>
          </a:r>
          <a:endParaRPr lang="es-EC" sz="2200" dirty="0">
            <a:latin typeface="Bw Modelica" panose="00000600000000000000" pitchFamily="50" charset="0"/>
          </a:endParaRPr>
        </a:p>
      </dgm:t>
    </dgm:pt>
    <dgm:pt modelId="{89E59B57-FE6E-45FF-8B3C-A2C2C251FEDF}" type="sibTrans" cxnId="{FFF9CE9C-0FEC-4104-A228-8E4AFD092C8B}">
      <dgm:prSet/>
      <dgm:spPr/>
      <dgm:t>
        <a:bodyPr/>
        <a:lstStyle/>
        <a:p>
          <a:endParaRPr lang="es-EC" sz="2200">
            <a:latin typeface="Bw Modelica" panose="00000600000000000000" pitchFamily="50" charset="0"/>
          </a:endParaRPr>
        </a:p>
      </dgm:t>
    </dgm:pt>
    <dgm:pt modelId="{FD3D4893-9BD4-46A4-B0D4-082A8F12C4E1}" type="parTrans" cxnId="{FFF9CE9C-0FEC-4104-A228-8E4AFD092C8B}">
      <dgm:prSet/>
      <dgm:spPr/>
      <dgm:t>
        <a:bodyPr/>
        <a:lstStyle/>
        <a:p>
          <a:endParaRPr lang="es-EC" sz="2200">
            <a:latin typeface="Bw Modelica" panose="00000600000000000000" pitchFamily="50" charset="0"/>
          </a:endParaRPr>
        </a:p>
      </dgm:t>
    </dgm:pt>
    <dgm:pt modelId="{B015E88C-6AA3-4701-9B31-130313CB4595}">
      <dgm:prSet phldrT="[Texto]" custT="1"/>
      <dgm:spPr/>
      <dgm:t>
        <a:bodyPr/>
        <a:lstStyle/>
        <a:p>
          <a:r>
            <a:rPr lang="es-ES" sz="2200" dirty="0">
              <a:latin typeface="Bw Modelica" panose="00000600000000000000" pitchFamily="50" charset="0"/>
            </a:rPr>
            <a:t>El primer ángel lleva el evangelio eterno a toda la humanidad sin distinción de nación, tribu, lengua o pueblo, nadie queda excluido de la invitación a recibir el evangelio y prepararse…</a:t>
          </a:r>
          <a:endParaRPr lang="es-EC" sz="2200" dirty="0">
            <a:latin typeface="Bw Modelica" panose="00000600000000000000" pitchFamily="50" charset="0"/>
          </a:endParaRPr>
        </a:p>
      </dgm:t>
    </dgm:pt>
    <dgm:pt modelId="{DD07D94D-08E0-49C9-8686-4F74BEB924C8}" type="sibTrans" cxnId="{984FC748-11AF-4D32-8831-33CC413CF547}">
      <dgm:prSet/>
      <dgm:spPr/>
      <dgm:t>
        <a:bodyPr/>
        <a:lstStyle/>
        <a:p>
          <a:endParaRPr lang="es-EC" sz="2200">
            <a:latin typeface="Bw Modelica" panose="00000600000000000000" pitchFamily="50" charset="0"/>
          </a:endParaRPr>
        </a:p>
      </dgm:t>
    </dgm:pt>
    <dgm:pt modelId="{48A293BD-7846-43A7-869B-48E64C3EF732}" type="parTrans" cxnId="{984FC748-11AF-4D32-8831-33CC413CF547}">
      <dgm:prSet/>
      <dgm:spPr/>
      <dgm:t>
        <a:bodyPr/>
        <a:lstStyle/>
        <a:p>
          <a:endParaRPr lang="es-EC" sz="2200">
            <a:latin typeface="Bw Modelica" panose="00000600000000000000" pitchFamily="50" charset="0"/>
          </a:endParaRPr>
        </a:p>
      </dgm:t>
    </dgm:pt>
    <dgm:pt modelId="{2B7FF8AF-14BD-4327-8786-242039EF62B1}" type="pres">
      <dgm:prSet presAssocID="{C289BEEF-E05F-4763-872E-84E994A3FDE8}" presName="Name0" presStyleCnt="0">
        <dgm:presLayoutVars>
          <dgm:dir/>
          <dgm:animLvl val="lvl"/>
          <dgm:resizeHandles val="exact"/>
        </dgm:presLayoutVars>
      </dgm:prSet>
      <dgm:spPr/>
    </dgm:pt>
    <dgm:pt modelId="{BBBD7528-98DF-44D9-89CD-6BA262865B3C}" type="pres">
      <dgm:prSet presAssocID="{BE85463C-2CC5-4D93-97AE-BD01D6BBFA82}" presName="boxAndChildren" presStyleCnt="0"/>
      <dgm:spPr/>
    </dgm:pt>
    <dgm:pt modelId="{64406F9E-8032-48B2-A5A9-66A0B019D8AB}" type="pres">
      <dgm:prSet presAssocID="{BE85463C-2CC5-4D93-97AE-BD01D6BBFA82}" presName="parentTextBox" presStyleLbl="node1" presStyleIdx="0" presStyleCnt="2" custScaleY="40471"/>
      <dgm:spPr/>
    </dgm:pt>
    <dgm:pt modelId="{5A8D3F90-6FDC-41D8-92F3-A5AC4A8307DC}" type="pres">
      <dgm:prSet presAssocID="{DD07D94D-08E0-49C9-8686-4F74BEB924C8}" presName="sp" presStyleCnt="0"/>
      <dgm:spPr/>
    </dgm:pt>
    <dgm:pt modelId="{6824061E-DAED-424C-872E-7CECA35A9E4C}" type="pres">
      <dgm:prSet presAssocID="{B015E88C-6AA3-4701-9B31-130313CB4595}" presName="arrowAndChildren" presStyleCnt="0"/>
      <dgm:spPr/>
    </dgm:pt>
    <dgm:pt modelId="{EB05ED16-170E-4ABA-A9FC-1E534D3C8009}" type="pres">
      <dgm:prSet presAssocID="{B015E88C-6AA3-4701-9B31-130313CB4595}" presName="parentTextArrow" presStyleLbl="node1" presStyleIdx="1" presStyleCnt="2" custScaleY="39116"/>
      <dgm:spPr/>
    </dgm:pt>
  </dgm:ptLst>
  <dgm:cxnLst>
    <dgm:cxn modelId="{67D61328-F686-4704-A2BB-CCB64D06A9C8}" type="presOf" srcId="{BE85463C-2CC5-4D93-97AE-BD01D6BBFA82}" destId="{64406F9E-8032-48B2-A5A9-66A0B019D8AB}" srcOrd="0" destOrd="0" presId="urn:microsoft.com/office/officeart/2005/8/layout/process4"/>
    <dgm:cxn modelId="{EE23702F-F1C2-4138-BD53-074EB5184575}" type="presOf" srcId="{C289BEEF-E05F-4763-872E-84E994A3FDE8}" destId="{2B7FF8AF-14BD-4327-8786-242039EF62B1}" srcOrd="0" destOrd="0" presId="urn:microsoft.com/office/officeart/2005/8/layout/process4"/>
    <dgm:cxn modelId="{984FC748-11AF-4D32-8831-33CC413CF547}" srcId="{C289BEEF-E05F-4763-872E-84E994A3FDE8}" destId="{B015E88C-6AA3-4701-9B31-130313CB4595}" srcOrd="0" destOrd="0" parTransId="{48A293BD-7846-43A7-869B-48E64C3EF732}" sibTransId="{DD07D94D-08E0-49C9-8686-4F74BEB924C8}"/>
    <dgm:cxn modelId="{FFF9CE9C-0FEC-4104-A228-8E4AFD092C8B}" srcId="{C289BEEF-E05F-4763-872E-84E994A3FDE8}" destId="{BE85463C-2CC5-4D93-97AE-BD01D6BBFA82}" srcOrd="1" destOrd="0" parTransId="{FD3D4893-9BD4-46A4-B0D4-082A8F12C4E1}" sibTransId="{89E59B57-FE6E-45FF-8B3C-A2C2C251FEDF}"/>
    <dgm:cxn modelId="{A5CB019F-7ABC-448B-A9DA-815D14702D58}" type="presOf" srcId="{B015E88C-6AA3-4701-9B31-130313CB4595}" destId="{EB05ED16-170E-4ABA-A9FC-1E534D3C8009}" srcOrd="0" destOrd="0" presId="urn:microsoft.com/office/officeart/2005/8/layout/process4"/>
    <dgm:cxn modelId="{EBA04516-FEEE-4203-9ACC-11221D922591}" type="presParOf" srcId="{2B7FF8AF-14BD-4327-8786-242039EF62B1}" destId="{BBBD7528-98DF-44D9-89CD-6BA262865B3C}" srcOrd="0" destOrd="0" presId="urn:microsoft.com/office/officeart/2005/8/layout/process4"/>
    <dgm:cxn modelId="{3ACA28B8-01B9-4F30-AFA4-3101C77CCA88}" type="presParOf" srcId="{BBBD7528-98DF-44D9-89CD-6BA262865B3C}" destId="{64406F9E-8032-48B2-A5A9-66A0B019D8AB}" srcOrd="0" destOrd="0" presId="urn:microsoft.com/office/officeart/2005/8/layout/process4"/>
    <dgm:cxn modelId="{2CDC2372-2F75-46D1-9B8D-B5597F7D3AD0}" type="presParOf" srcId="{2B7FF8AF-14BD-4327-8786-242039EF62B1}" destId="{5A8D3F90-6FDC-41D8-92F3-A5AC4A8307DC}" srcOrd="1" destOrd="0" presId="urn:microsoft.com/office/officeart/2005/8/layout/process4"/>
    <dgm:cxn modelId="{0E428FCA-6110-44A3-8439-5A9017BD5DA6}" type="presParOf" srcId="{2B7FF8AF-14BD-4327-8786-242039EF62B1}" destId="{6824061E-DAED-424C-872E-7CECA35A9E4C}" srcOrd="2" destOrd="0" presId="urn:microsoft.com/office/officeart/2005/8/layout/process4"/>
    <dgm:cxn modelId="{B6A26D37-C7A4-4E6E-9848-F1C8168844D7}" type="presParOf" srcId="{6824061E-DAED-424C-872E-7CECA35A9E4C}" destId="{EB05ED16-170E-4ABA-A9FC-1E534D3C8009}"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E95AFC-F5D2-4D4B-95D0-0E3ECB34D45D}"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29F0BFE9-2A34-46F8-9492-0D0541944DCA}">
      <dgm:prSet phldrT="[Texto]" custT="1"/>
      <dgm:spPr/>
      <dgm:t>
        <a:bodyPr/>
        <a:lstStyle/>
        <a:p>
          <a:r>
            <a:rPr lang="es-ES" sz="2200" dirty="0">
              <a:latin typeface="Bw Modelica" panose="00000600000000000000" pitchFamily="50" charset="0"/>
            </a:rPr>
            <a:t>El primer ángel dirige la atención de toda la humanidad hacia Dios como el Creador del universo…</a:t>
          </a:r>
          <a:endParaRPr lang="es-EC" sz="2200" dirty="0">
            <a:latin typeface="Bw Modelica" panose="00000600000000000000" pitchFamily="50" charset="0"/>
          </a:endParaRPr>
        </a:p>
      </dgm:t>
    </dgm:pt>
    <dgm:pt modelId="{67797607-173D-4076-B06D-254C8D2B2CB7}" type="parTrans" cxnId="{B21846E5-5BA6-43DC-9705-AA72CEFE9182}">
      <dgm:prSet/>
      <dgm:spPr/>
      <dgm:t>
        <a:bodyPr/>
        <a:lstStyle/>
        <a:p>
          <a:endParaRPr lang="es-EC" sz="2200">
            <a:latin typeface="Bw Modelica" panose="00000600000000000000" pitchFamily="50" charset="0"/>
          </a:endParaRPr>
        </a:p>
      </dgm:t>
    </dgm:pt>
    <dgm:pt modelId="{F9D0F338-474F-4A7B-8F00-6C25717DA3F8}" type="sibTrans" cxnId="{B21846E5-5BA6-43DC-9705-AA72CEFE9182}">
      <dgm:prSet/>
      <dgm:spPr/>
      <dgm:t>
        <a:bodyPr/>
        <a:lstStyle/>
        <a:p>
          <a:endParaRPr lang="es-EC" sz="2200">
            <a:latin typeface="Bw Modelica" panose="00000600000000000000" pitchFamily="50" charset="0"/>
          </a:endParaRPr>
        </a:p>
      </dgm:t>
    </dgm:pt>
    <dgm:pt modelId="{C4382F0E-C7B4-4636-87E8-47D7A61E404C}">
      <dgm:prSet phldrT="[Texto]" custT="1"/>
      <dgm:spPr/>
      <dgm:t>
        <a:bodyPr/>
        <a:lstStyle/>
        <a:p>
          <a:r>
            <a:rPr lang="es-ES" sz="2200" dirty="0">
              <a:latin typeface="Bw Modelica" panose="00000600000000000000" pitchFamily="50" charset="0"/>
            </a:rPr>
            <a:t>…llamando a reconocer que Dios es el Autor de toda la creación y, por lo tanto, el único digno de adoración.</a:t>
          </a:r>
          <a:endParaRPr lang="es-EC" sz="2200" dirty="0">
            <a:latin typeface="Bw Modelica" panose="00000600000000000000" pitchFamily="50" charset="0"/>
          </a:endParaRPr>
        </a:p>
      </dgm:t>
    </dgm:pt>
    <dgm:pt modelId="{DD17FFA9-2A0D-464F-AA34-725E80B611CE}" type="parTrans" cxnId="{708893AA-FA7D-4B8F-A991-D5B476491FBA}">
      <dgm:prSet/>
      <dgm:spPr/>
      <dgm:t>
        <a:bodyPr/>
        <a:lstStyle/>
        <a:p>
          <a:endParaRPr lang="es-EC" sz="2200">
            <a:latin typeface="Bw Modelica" panose="00000600000000000000" pitchFamily="50" charset="0"/>
          </a:endParaRPr>
        </a:p>
      </dgm:t>
    </dgm:pt>
    <dgm:pt modelId="{B409258C-4411-4E11-A622-6AAE4D64C96D}" type="sibTrans" cxnId="{708893AA-FA7D-4B8F-A991-D5B476491FBA}">
      <dgm:prSet/>
      <dgm:spPr/>
      <dgm:t>
        <a:bodyPr/>
        <a:lstStyle/>
        <a:p>
          <a:endParaRPr lang="es-EC" sz="2200">
            <a:latin typeface="Bw Modelica" panose="00000600000000000000" pitchFamily="50" charset="0"/>
          </a:endParaRPr>
        </a:p>
      </dgm:t>
    </dgm:pt>
    <dgm:pt modelId="{8060B115-31A2-4D02-B423-2A2C9AC7B193}" type="pres">
      <dgm:prSet presAssocID="{49E95AFC-F5D2-4D4B-95D0-0E3ECB34D45D}" presName="rootnode" presStyleCnt="0">
        <dgm:presLayoutVars>
          <dgm:chMax/>
          <dgm:chPref/>
          <dgm:dir/>
          <dgm:animLvl val="lvl"/>
        </dgm:presLayoutVars>
      </dgm:prSet>
      <dgm:spPr/>
    </dgm:pt>
    <dgm:pt modelId="{0953BB30-531A-4794-A5A6-D51843CB9B53}" type="pres">
      <dgm:prSet presAssocID="{29F0BFE9-2A34-46F8-9492-0D0541944DCA}" presName="composite" presStyleCnt="0"/>
      <dgm:spPr/>
    </dgm:pt>
    <dgm:pt modelId="{82259452-3E4E-4911-B4E9-F18C94C758E9}" type="pres">
      <dgm:prSet presAssocID="{29F0BFE9-2A34-46F8-9492-0D0541944DCA}" presName="LShape" presStyleLbl="alignNode1" presStyleIdx="0" presStyleCnt="3"/>
      <dgm:spPr/>
    </dgm:pt>
    <dgm:pt modelId="{FED4457E-FDEF-4EE1-BDB1-A88B3E911D0B}" type="pres">
      <dgm:prSet presAssocID="{29F0BFE9-2A34-46F8-9492-0D0541944DCA}" presName="ParentText" presStyleLbl="revTx" presStyleIdx="0" presStyleCnt="2">
        <dgm:presLayoutVars>
          <dgm:chMax val="0"/>
          <dgm:chPref val="0"/>
          <dgm:bulletEnabled val="1"/>
        </dgm:presLayoutVars>
      </dgm:prSet>
      <dgm:spPr/>
    </dgm:pt>
    <dgm:pt modelId="{769E974F-B184-4F01-83DD-E104F6EFE4EC}" type="pres">
      <dgm:prSet presAssocID="{29F0BFE9-2A34-46F8-9492-0D0541944DCA}" presName="Triangle" presStyleLbl="alignNode1" presStyleIdx="1" presStyleCnt="3"/>
      <dgm:spPr/>
    </dgm:pt>
    <dgm:pt modelId="{4DE345E0-F026-4755-84C7-D818A620FBBA}" type="pres">
      <dgm:prSet presAssocID="{F9D0F338-474F-4A7B-8F00-6C25717DA3F8}" presName="sibTrans" presStyleCnt="0"/>
      <dgm:spPr/>
    </dgm:pt>
    <dgm:pt modelId="{72911573-7BE5-4283-9B35-DC6E40F74857}" type="pres">
      <dgm:prSet presAssocID="{F9D0F338-474F-4A7B-8F00-6C25717DA3F8}" presName="space" presStyleCnt="0"/>
      <dgm:spPr/>
    </dgm:pt>
    <dgm:pt modelId="{1E0E5578-AB73-42CD-826D-9BDC40A0E878}" type="pres">
      <dgm:prSet presAssocID="{C4382F0E-C7B4-4636-87E8-47D7A61E404C}" presName="composite" presStyleCnt="0"/>
      <dgm:spPr/>
    </dgm:pt>
    <dgm:pt modelId="{59BFB850-2654-4B87-88FA-AE4876EFC56A}" type="pres">
      <dgm:prSet presAssocID="{C4382F0E-C7B4-4636-87E8-47D7A61E404C}" presName="LShape" presStyleLbl="alignNode1" presStyleIdx="2" presStyleCnt="3"/>
      <dgm:spPr/>
    </dgm:pt>
    <dgm:pt modelId="{75D93E65-E9E6-4B61-B541-9DE76CAB725F}" type="pres">
      <dgm:prSet presAssocID="{C4382F0E-C7B4-4636-87E8-47D7A61E404C}" presName="ParentText" presStyleLbl="revTx" presStyleIdx="1" presStyleCnt="2">
        <dgm:presLayoutVars>
          <dgm:chMax val="0"/>
          <dgm:chPref val="0"/>
          <dgm:bulletEnabled val="1"/>
        </dgm:presLayoutVars>
      </dgm:prSet>
      <dgm:spPr/>
    </dgm:pt>
  </dgm:ptLst>
  <dgm:cxnLst>
    <dgm:cxn modelId="{84AB732D-6FE3-4D72-B282-513D54B963BB}" type="presOf" srcId="{49E95AFC-F5D2-4D4B-95D0-0E3ECB34D45D}" destId="{8060B115-31A2-4D02-B423-2A2C9AC7B193}" srcOrd="0" destOrd="0" presId="urn:microsoft.com/office/officeart/2009/3/layout/StepUpProcess"/>
    <dgm:cxn modelId="{41D46E35-7C48-42C3-B944-E0DFA2EC49A2}" type="presOf" srcId="{C4382F0E-C7B4-4636-87E8-47D7A61E404C}" destId="{75D93E65-E9E6-4B61-B541-9DE76CAB725F}" srcOrd="0" destOrd="0" presId="urn:microsoft.com/office/officeart/2009/3/layout/StepUpProcess"/>
    <dgm:cxn modelId="{79D25244-F370-4732-9963-623D8B227FAB}" type="presOf" srcId="{29F0BFE9-2A34-46F8-9492-0D0541944DCA}" destId="{FED4457E-FDEF-4EE1-BDB1-A88B3E911D0B}" srcOrd="0" destOrd="0" presId="urn:microsoft.com/office/officeart/2009/3/layout/StepUpProcess"/>
    <dgm:cxn modelId="{708893AA-FA7D-4B8F-A991-D5B476491FBA}" srcId="{49E95AFC-F5D2-4D4B-95D0-0E3ECB34D45D}" destId="{C4382F0E-C7B4-4636-87E8-47D7A61E404C}" srcOrd="1" destOrd="0" parTransId="{DD17FFA9-2A0D-464F-AA34-725E80B611CE}" sibTransId="{B409258C-4411-4E11-A622-6AAE4D64C96D}"/>
    <dgm:cxn modelId="{B21846E5-5BA6-43DC-9705-AA72CEFE9182}" srcId="{49E95AFC-F5D2-4D4B-95D0-0E3ECB34D45D}" destId="{29F0BFE9-2A34-46F8-9492-0D0541944DCA}" srcOrd="0" destOrd="0" parTransId="{67797607-173D-4076-B06D-254C8D2B2CB7}" sibTransId="{F9D0F338-474F-4A7B-8F00-6C25717DA3F8}"/>
    <dgm:cxn modelId="{F06FAD3A-A298-4580-A0B1-A12AF9227538}" type="presParOf" srcId="{8060B115-31A2-4D02-B423-2A2C9AC7B193}" destId="{0953BB30-531A-4794-A5A6-D51843CB9B53}" srcOrd="0" destOrd="0" presId="urn:microsoft.com/office/officeart/2009/3/layout/StepUpProcess"/>
    <dgm:cxn modelId="{7814A524-C265-46DF-8D6D-D187D9D06DDE}" type="presParOf" srcId="{0953BB30-531A-4794-A5A6-D51843CB9B53}" destId="{82259452-3E4E-4911-B4E9-F18C94C758E9}" srcOrd="0" destOrd="0" presId="urn:microsoft.com/office/officeart/2009/3/layout/StepUpProcess"/>
    <dgm:cxn modelId="{EDB8B08A-94BF-4448-B13B-CDF6FE7F6093}" type="presParOf" srcId="{0953BB30-531A-4794-A5A6-D51843CB9B53}" destId="{FED4457E-FDEF-4EE1-BDB1-A88B3E911D0B}" srcOrd="1" destOrd="0" presId="urn:microsoft.com/office/officeart/2009/3/layout/StepUpProcess"/>
    <dgm:cxn modelId="{EA38350C-9F5D-4F44-9D27-32D43E7ABBD0}" type="presParOf" srcId="{0953BB30-531A-4794-A5A6-D51843CB9B53}" destId="{769E974F-B184-4F01-83DD-E104F6EFE4EC}" srcOrd="2" destOrd="0" presId="urn:microsoft.com/office/officeart/2009/3/layout/StepUpProcess"/>
    <dgm:cxn modelId="{0A3786AC-45C1-4D0F-91BA-7D0771DD2FB9}" type="presParOf" srcId="{8060B115-31A2-4D02-B423-2A2C9AC7B193}" destId="{4DE345E0-F026-4755-84C7-D818A620FBBA}" srcOrd="1" destOrd="0" presId="urn:microsoft.com/office/officeart/2009/3/layout/StepUpProcess"/>
    <dgm:cxn modelId="{526C98B4-C5AB-4208-A77B-9839D734A405}" type="presParOf" srcId="{4DE345E0-F026-4755-84C7-D818A620FBBA}" destId="{72911573-7BE5-4283-9B35-DC6E40F74857}" srcOrd="0" destOrd="0" presId="urn:microsoft.com/office/officeart/2009/3/layout/StepUpProcess"/>
    <dgm:cxn modelId="{39BCA00B-A83E-449B-8F17-AC159F7E01AA}" type="presParOf" srcId="{8060B115-31A2-4D02-B423-2A2C9AC7B193}" destId="{1E0E5578-AB73-42CD-826D-9BDC40A0E878}" srcOrd="2" destOrd="0" presId="urn:microsoft.com/office/officeart/2009/3/layout/StepUpProcess"/>
    <dgm:cxn modelId="{CF622FDB-9AED-432C-BE40-42300FC760B0}" type="presParOf" srcId="{1E0E5578-AB73-42CD-826D-9BDC40A0E878}" destId="{59BFB850-2654-4B87-88FA-AE4876EFC56A}" srcOrd="0" destOrd="0" presId="urn:microsoft.com/office/officeart/2009/3/layout/StepUpProcess"/>
    <dgm:cxn modelId="{1B45845B-1191-4CEA-A87A-69A22EF363B7}" type="presParOf" srcId="{1E0E5578-AB73-42CD-826D-9BDC40A0E878}" destId="{75D93E65-E9E6-4B61-B541-9DE76CAB725F}"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El Movimiento Adventista incorporó el mensaje del primer ángel al proclamar con gran fervor que la humanidad había entrado en el tiempo del juicio divino y que la segunda venida de Cristo estaba cercana, por todas partes fue predicado el mensaje del evangelio eterno…</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MX" sz="2100" dirty="0">
              <a:latin typeface="Bw Modelica" panose="00000600000000000000" pitchFamily="50" charset="0"/>
            </a:rPr>
            <a:t>…</a:t>
          </a:r>
          <a:r>
            <a:rPr lang="es-ES" sz="2100" dirty="0">
              <a:latin typeface="Bw Modelica" panose="00000600000000000000" pitchFamily="50" charset="0"/>
            </a:rPr>
            <a:t>convencidos de que las profecías de Daniel 8:14 apuntaban al regreso de Cristo, llamaban a las personas al arrepentimiento, a la conversión y a una preparación espiritual sincera para encontrarse con Cristo, así la verdad del advenimiento fue aceptada por muchos miles.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546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ctr"/>
          <a:r>
            <a:rPr lang="es-ES" sz="2200" dirty="0">
              <a:latin typeface="Bw Modelica" panose="00000600000000000000" pitchFamily="50" charset="0"/>
            </a:rPr>
            <a:t>El segundo ángel declara que Babilonia había caído espiritualmente porque se ha apartado de la verdad bíblica y ha difundido falsas doctrinas…</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ctr"/>
          <a:endParaRPr lang="es-EC"/>
        </a:p>
      </dgm:t>
    </dgm:pt>
    <dgm:pt modelId="{5A22EDB5-7A50-4513-A330-869B54527BF6}" type="sibTrans" cxnId="{1E70C8BA-34BA-4AAA-B514-A2F81077E86B}">
      <dgm:prSet/>
      <dgm:spPr/>
      <dgm:t>
        <a:bodyPr/>
        <a:lstStyle/>
        <a:p>
          <a:pPr algn="ctr"/>
          <a:endParaRPr lang="es-EC"/>
        </a:p>
      </dgm:t>
    </dgm:pt>
    <dgm:pt modelId="{9BFF9D80-2D0C-41CF-964B-E286A72FCC51}">
      <dgm:prSet phldrT="[Texto]" custT="1"/>
      <dgm:spPr/>
      <dgm:t>
        <a:bodyPr/>
        <a:lstStyle/>
        <a:p>
          <a:pPr algn="ctr"/>
          <a:r>
            <a:rPr lang="es-ES" sz="2200" dirty="0">
              <a:latin typeface="Bw Modelica" panose="00000600000000000000" pitchFamily="50" charset="0"/>
            </a:rPr>
            <a:t>…su mensaje denuncia la condición de las iglesias que mezclan las enseñanzas de Dios con tradiciones humanas, produciendo confusión espiritual…</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ctr"/>
          <a:endParaRPr lang="es-EC"/>
        </a:p>
      </dgm:t>
    </dgm:pt>
    <dgm:pt modelId="{3A8B0B8F-F69F-4E1B-B1DC-2CBAA71E93C6}" type="sibTrans" cxnId="{92C16516-7478-4223-A803-09168DBB8A8F}">
      <dgm:prSet/>
      <dgm:spPr/>
      <dgm:t>
        <a:bodyPr/>
        <a:lstStyle/>
        <a:p>
          <a:pPr algn="ctr"/>
          <a:endParaRPr lang="es-EC"/>
        </a:p>
      </dgm:t>
    </dgm:pt>
    <dgm:pt modelId="{A5451605-FFCB-4F3A-B27F-BFE1F12EEB9E}">
      <dgm:prSet phldrT="[Texto]" custT="1"/>
      <dgm:spPr/>
      <dgm:t>
        <a:bodyPr/>
        <a:lstStyle/>
        <a:p>
          <a:pPr algn="ctr"/>
          <a:r>
            <a:rPr lang="es-MX" sz="2200" dirty="0">
              <a:latin typeface="Bw Modelica" panose="00000600000000000000" pitchFamily="50" charset="0"/>
            </a:rPr>
            <a:t>…a la vez, </a:t>
          </a:r>
          <a:r>
            <a:rPr lang="es-ES" sz="2200" dirty="0">
              <a:latin typeface="Bw Modelica" panose="00000600000000000000" pitchFamily="50" charset="0"/>
            </a:rPr>
            <a:t>constituye un llamado misericordioso, invitando a las personas a abandonar el error y regresar a la verdad de la Palabra de Dios..</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ctr"/>
          <a:endParaRPr lang="es-EC"/>
        </a:p>
      </dgm:t>
    </dgm:pt>
    <dgm:pt modelId="{4B0A9E85-852F-49B5-B425-29B4EFBC39EE}" type="parTrans" cxnId="{2005D028-4621-4076-A4DB-134833029C5E}">
      <dgm:prSet/>
      <dgm:spPr/>
      <dgm:t>
        <a:bodyPr/>
        <a:lstStyle/>
        <a:p>
          <a:pPr algn="ct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555161" custScaleY="258042"/>
      <dgm:spPr>
        <a:prstGeom prst="chevron">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555161" custScaleY="258042"/>
      <dgm:spPr>
        <a:prstGeom prst="chevron">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555161" custScaleY="258042"/>
      <dgm:spPr>
        <a:prstGeom prst="chevron">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Los Adventistas interpretaron su primer chasco a la luz de Habacuc, comprendiendo que la visión aún esperaba su tiempo señalado y que debían perseverar en la fe, al volver a estudiar descubrieron que los 2.300 años concluían en el otoño de 1844...</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ES" sz="2200" dirty="0">
              <a:latin typeface="Bw Modelica" panose="00000600000000000000" pitchFamily="50" charset="0"/>
            </a:rPr>
            <a:t>…este hallazgo dio origen al mensaje del “clamor de medianoche” de Mateo 25:6, que llamaba a prepararse para la venida del Esposo, y llevó a muchos creyentes a separarse de aquellos que persistían en rechazar el mensaje profético.</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19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5948">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El tercer ángel proclama la advertencia más solemne y seria, su mensaje amonesta a toda persona a no adorar a la bestia ni a su imagen, ni recibir su marca en la frente o en la mano…</a:t>
          </a:r>
          <a:endParaRPr lang="es-MX"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…la razón de esta severa advertencia es que quienes acepten la autoridad de la bestia y rechacen la autoridad de Dios se colocarán deliberadamente en oposición a Él y recibirán los juicios divinos…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2B76728A-097C-43F0-99EB-F0F00F7D8CD2}">
      <dgm:prSet custT="1"/>
      <dgm:spPr/>
      <dgm:t>
        <a:bodyPr/>
        <a:lstStyle/>
        <a:p>
          <a:r>
            <a:rPr lang="es-ES" sz="2100" dirty="0">
              <a:latin typeface="Bw Modelica" panose="00000600000000000000" pitchFamily="50" charset="0"/>
            </a:rPr>
            <a:t>…este mensaje debe realizarse con claridad y poder, de manera que todas las personas comprendan la importancia de la decisión que deberán tomar en el conflicto final entre Cristo y Satanás.</a:t>
          </a:r>
          <a:endParaRPr lang="es-EC" sz="2100" dirty="0">
            <a:latin typeface="Bw Modelica" panose="00000600000000000000" pitchFamily="50" charset="0"/>
          </a:endParaRPr>
        </a:p>
      </dgm:t>
    </dgm:pt>
    <dgm:pt modelId="{B9019807-05DC-4754-9845-6148AA4805E2}" type="parTrans" cxnId="{212A07F0-C5C3-448D-8FAF-D4884EAA4879}">
      <dgm:prSet/>
      <dgm:spPr/>
      <dgm:t>
        <a:bodyPr/>
        <a:lstStyle/>
        <a:p>
          <a:endParaRPr lang="es-EC" sz="2100"/>
        </a:p>
      </dgm:t>
    </dgm:pt>
    <dgm:pt modelId="{859D0749-8C27-4EAB-8D26-43C66A495CE8}" type="sibTrans" cxnId="{212A07F0-C5C3-448D-8FAF-D4884EAA4879}">
      <dgm:prSet/>
      <dgm:spPr/>
      <dgm:t>
        <a:bodyPr/>
        <a:lstStyle/>
        <a:p>
          <a:endParaRPr lang="es-EC" sz="21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3" custScaleX="277778" custScaleY="29171">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3" custScaleX="277778" custScaleY="29498">
        <dgm:presLayoutVars>
          <dgm:chMax val="1"/>
          <dgm:bulletEnabled val="1"/>
        </dgm:presLayoutVars>
      </dgm:prSet>
      <dgm:spPr>
        <a:prstGeom prst="rect">
          <a:avLst/>
        </a:prstGeom>
      </dgm:spPr>
    </dgm:pt>
    <dgm:pt modelId="{D4694536-4D71-4364-BE48-68A4CCAF0D7F}" type="pres">
      <dgm:prSet presAssocID="{8054A7A7-2C65-4232-A11B-5224673DBAD0}"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2" presStyleCnt="3" custScaleX="277778" custScaleY="30245">
        <dgm:presLayoutVars>
          <dgm:chMax val="1"/>
          <dgm:bulletEnabled val="1"/>
        </dgm:presLayoutVars>
      </dgm:prSet>
      <dgm:spPr>
        <a:prstGeom prst="rect">
          <a:avLst/>
        </a:prstGeom>
      </dgm:spPr>
    </dgm:pt>
  </dgm:ptLst>
  <dgm:cxnLst>
    <dgm:cxn modelId="{1D1F0D04-52AE-445F-89A0-CD75BECE77E8}" type="presOf" srcId="{2B76728A-097C-43F0-99EB-F0F00F7D8CD2}" destId="{EBB866DD-D083-4ED5-84F5-2F33000EBA59}" srcOrd="0" destOrd="0" presId="urn:microsoft.com/office/officeart/2005/8/layout/vList5"/>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212A07F0-C5C3-448D-8FAF-D4884EAA4879}" srcId="{DE777566-25ED-412B-861E-9EE5B3378A4C}" destId="{2B76728A-097C-43F0-99EB-F0F00F7D8CD2}" srcOrd="2"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 modelId="{59D233E2-59B3-40B3-A32A-94764857DA24}" type="presParOf" srcId="{0FCAC325-AD87-4A69-B81C-C68275993DBD}" destId="{D4694536-4D71-4364-BE48-68A4CCAF0D7F}" srcOrd="3" destOrd="0" presId="urn:microsoft.com/office/officeart/2005/8/layout/vList5"/>
    <dgm:cxn modelId="{5795768C-FBAB-4F76-AA0F-A701E344C534}" type="presParOf" srcId="{0FCAC325-AD87-4A69-B81C-C68275993DBD}" destId="{E8F38D7C-419A-4106-8414-18AA8A221E7B}" srcOrd="4"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621E3F7-A84A-45D1-AC91-1A8F7298FF3E}"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s-MX"/>
        </a:p>
      </dgm:t>
    </dgm:pt>
    <dgm:pt modelId="{36FC5A01-75A4-4B23-831B-F714FBDE6DD7}">
      <dgm:prSet phldrT="[Texto]" phldr="0" custT="1"/>
      <dgm:spPr/>
      <dgm:t>
        <a:bodyPr/>
        <a:lstStyle/>
        <a:p>
          <a:r>
            <a:rPr lang="es-ES" sz="2200" dirty="0">
              <a:latin typeface="Bw Modelica" panose="00000600000000000000" pitchFamily="50" charset="0"/>
            </a:rPr>
            <a:t>Los santos son distinguidos por su paciencia, su obediencia a los mandamientos de Dios y su fe en Jesús, y de un modo más particular…</a:t>
          </a:r>
          <a:endParaRPr lang="es-MX" sz="2200" dirty="0">
            <a:latin typeface="Bw Modelica" panose="00000600000000000000" pitchFamily="50" charset="0"/>
          </a:endParaRPr>
        </a:p>
      </dgm:t>
    </dgm:pt>
    <dgm:pt modelId="{E0C2A7EA-8BC3-4437-95BF-5B372442165B}" type="parTrans" cxnId="{D72E74E4-E0A6-4D41-869E-A36B07110BC3}">
      <dgm:prSet/>
      <dgm:spPr/>
      <dgm:t>
        <a:bodyPr/>
        <a:lstStyle/>
        <a:p>
          <a:endParaRPr lang="es-MX" sz="2200">
            <a:latin typeface="Bw Modelica" panose="00000600000000000000" pitchFamily="50" charset="0"/>
          </a:endParaRPr>
        </a:p>
      </dgm:t>
    </dgm:pt>
    <dgm:pt modelId="{6F120C9F-A9D1-4AE7-9F29-806477AAE3F5}" type="sibTrans" cxnId="{D72E74E4-E0A6-4D41-869E-A36B07110BC3}">
      <dgm:prSet/>
      <dgm:spPr/>
      <dgm:t>
        <a:bodyPr/>
        <a:lstStyle/>
        <a:p>
          <a:endParaRPr lang="es-MX" sz="2200">
            <a:latin typeface="Bw Modelica" panose="00000600000000000000" pitchFamily="50" charset="0"/>
          </a:endParaRPr>
        </a:p>
      </dgm:t>
    </dgm:pt>
    <dgm:pt modelId="{7A034F26-26B1-40D8-8D37-E11283B60F2D}">
      <dgm:prSet phldrT="[Texto]" phldr="0" custT="1"/>
      <dgm:spPr/>
      <dgm:t>
        <a:bodyPr/>
        <a:lstStyle/>
        <a:p>
          <a:r>
            <a:rPr lang="es-ES" sz="2200" dirty="0">
              <a:latin typeface="Bw Modelica" panose="00000600000000000000" pitchFamily="50" charset="0"/>
            </a:rPr>
            <a:t>…lo que les distinguirá será su respeto por el cuarto  mandamiento puesto que señala a Dios como Creador y atestigua su derecho a la veneración y homenaje.</a:t>
          </a:r>
          <a:endParaRPr lang="es-MX" sz="2200" dirty="0">
            <a:latin typeface="Bw Modelica" panose="00000600000000000000" pitchFamily="50" charset="0"/>
          </a:endParaRPr>
        </a:p>
      </dgm:t>
    </dgm:pt>
    <dgm:pt modelId="{BE0433E7-51AD-44AA-8182-10B7ABD39179}" type="parTrans" cxnId="{DA4914A1-57D7-486B-8935-C7B8866DC842}">
      <dgm:prSet/>
      <dgm:spPr/>
      <dgm:t>
        <a:bodyPr/>
        <a:lstStyle/>
        <a:p>
          <a:endParaRPr lang="es-MX" sz="2200">
            <a:latin typeface="Bw Modelica" panose="00000600000000000000" pitchFamily="50" charset="0"/>
          </a:endParaRPr>
        </a:p>
      </dgm:t>
    </dgm:pt>
    <dgm:pt modelId="{501FB197-E7CA-433D-8432-3C6FC6A1776C}" type="sibTrans" cxnId="{DA4914A1-57D7-486B-8935-C7B8866DC842}">
      <dgm:prSet/>
      <dgm:spPr/>
      <dgm:t>
        <a:bodyPr/>
        <a:lstStyle/>
        <a:p>
          <a:endParaRPr lang="es-MX" sz="2200">
            <a:latin typeface="Bw Modelica" panose="00000600000000000000" pitchFamily="50" charset="0"/>
          </a:endParaRPr>
        </a:p>
      </dgm:t>
    </dgm:pt>
    <dgm:pt modelId="{533DFC4A-0FCD-413F-8BE2-D11434CE97F4}" type="pres">
      <dgm:prSet presAssocID="{3621E3F7-A84A-45D1-AC91-1A8F7298FF3E}" presName="CompostProcess" presStyleCnt="0">
        <dgm:presLayoutVars>
          <dgm:dir/>
          <dgm:resizeHandles val="exact"/>
        </dgm:presLayoutVars>
      </dgm:prSet>
      <dgm:spPr/>
    </dgm:pt>
    <dgm:pt modelId="{9142F382-AA36-4775-9D98-29EB32F5D32C}" type="pres">
      <dgm:prSet presAssocID="{3621E3F7-A84A-45D1-AC91-1A8F7298FF3E}" presName="arrow" presStyleLbl="bgShp" presStyleIdx="0" presStyleCnt="1"/>
      <dgm:spPr/>
    </dgm:pt>
    <dgm:pt modelId="{D2840A6D-1566-4ED8-BE5B-54CC594CCE39}" type="pres">
      <dgm:prSet presAssocID="{3621E3F7-A84A-45D1-AC91-1A8F7298FF3E}" presName="linearProcess" presStyleCnt="0"/>
      <dgm:spPr/>
    </dgm:pt>
    <dgm:pt modelId="{5BEB2F3E-5414-45C4-BB95-47CFFED77BFE}" type="pres">
      <dgm:prSet presAssocID="{36FC5A01-75A4-4B23-831B-F714FBDE6DD7}" presName="textNode" presStyleLbl="node1" presStyleIdx="0" presStyleCnt="2" custScaleY="119917">
        <dgm:presLayoutVars>
          <dgm:bulletEnabled val="1"/>
        </dgm:presLayoutVars>
      </dgm:prSet>
      <dgm:spPr/>
    </dgm:pt>
    <dgm:pt modelId="{77AB053F-C6CF-45E4-9C05-983FA1F6558A}" type="pres">
      <dgm:prSet presAssocID="{6F120C9F-A9D1-4AE7-9F29-806477AAE3F5}" presName="sibTrans" presStyleCnt="0"/>
      <dgm:spPr/>
    </dgm:pt>
    <dgm:pt modelId="{B69CEAF2-3B3E-4B26-BEDB-7F2009603968}" type="pres">
      <dgm:prSet presAssocID="{7A034F26-26B1-40D8-8D37-E11283B60F2D}" presName="textNode" presStyleLbl="node1" presStyleIdx="1" presStyleCnt="2" custScaleY="119917">
        <dgm:presLayoutVars>
          <dgm:bulletEnabled val="1"/>
        </dgm:presLayoutVars>
      </dgm:prSet>
      <dgm:spPr/>
    </dgm:pt>
  </dgm:ptLst>
  <dgm:cxnLst>
    <dgm:cxn modelId="{31390E22-35E0-4513-9218-72B4722C153D}" type="presOf" srcId="{3621E3F7-A84A-45D1-AC91-1A8F7298FF3E}" destId="{533DFC4A-0FCD-413F-8BE2-D11434CE97F4}" srcOrd="0" destOrd="0" presId="urn:microsoft.com/office/officeart/2005/8/layout/hProcess9"/>
    <dgm:cxn modelId="{DA4914A1-57D7-486B-8935-C7B8866DC842}" srcId="{3621E3F7-A84A-45D1-AC91-1A8F7298FF3E}" destId="{7A034F26-26B1-40D8-8D37-E11283B60F2D}" srcOrd="1" destOrd="0" parTransId="{BE0433E7-51AD-44AA-8182-10B7ABD39179}" sibTransId="{501FB197-E7CA-433D-8432-3C6FC6A1776C}"/>
    <dgm:cxn modelId="{BA57EFA4-CE3E-438D-8C9B-F20DDD670E61}" type="presOf" srcId="{36FC5A01-75A4-4B23-831B-F714FBDE6DD7}" destId="{5BEB2F3E-5414-45C4-BB95-47CFFED77BFE}" srcOrd="0" destOrd="0" presId="urn:microsoft.com/office/officeart/2005/8/layout/hProcess9"/>
    <dgm:cxn modelId="{D7B6EBA8-0F5E-4061-972A-FA014261EB4C}" type="presOf" srcId="{7A034F26-26B1-40D8-8D37-E11283B60F2D}" destId="{B69CEAF2-3B3E-4B26-BEDB-7F2009603968}" srcOrd="0" destOrd="0" presId="urn:microsoft.com/office/officeart/2005/8/layout/hProcess9"/>
    <dgm:cxn modelId="{D72E74E4-E0A6-4D41-869E-A36B07110BC3}" srcId="{3621E3F7-A84A-45D1-AC91-1A8F7298FF3E}" destId="{36FC5A01-75A4-4B23-831B-F714FBDE6DD7}" srcOrd="0" destOrd="0" parTransId="{E0C2A7EA-8BC3-4437-95BF-5B372442165B}" sibTransId="{6F120C9F-A9D1-4AE7-9F29-806477AAE3F5}"/>
    <dgm:cxn modelId="{68272674-B23C-4FFE-B4E4-32C9E5DBCA10}" type="presParOf" srcId="{533DFC4A-0FCD-413F-8BE2-D11434CE97F4}" destId="{9142F382-AA36-4775-9D98-29EB32F5D32C}" srcOrd="0" destOrd="0" presId="urn:microsoft.com/office/officeart/2005/8/layout/hProcess9"/>
    <dgm:cxn modelId="{793FBFCC-90A3-46F2-A4A3-79D4608E37FC}" type="presParOf" srcId="{533DFC4A-0FCD-413F-8BE2-D11434CE97F4}" destId="{D2840A6D-1566-4ED8-BE5B-54CC594CCE39}" srcOrd="1" destOrd="0" presId="urn:microsoft.com/office/officeart/2005/8/layout/hProcess9"/>
    <dgm:cxn modelId="{F162C64B-5B83-4C00-BA4B-6CD129AAEE8A}" type="presParOf" srcId="{D2840A6D-1566-4ED8-BE5B-54CC594CCE39}" destId="{5BEB2F3E-5414-45C4-BB95-47CFFED77BFE}" srcOrd="0" destOrd="0" presId="urn:microsoft.com/office/officeart/2005/8/layout/hProcess9"/>
    <dgm:cxn modelId="{63919BDB-89A6-48FF-9AD3-6B5F1A48D0A3}" type="presParOf" srcId="{D2840A6D-1566-4ED8-BE5B-54CC594CCE39}" destId="{77AB053F-C6CF-45E4-9C05-983FA1F6558A}" srcOrd="1" destOrd="0" presId="urn:microsoft.com/office/officeart/2005/8/layout/hProcess9"/>
    <dgm:cxn modelId="{1775D5D8-26C7-4D18-90DC-BF78F9FFD44C}" type="presParOf" srcId="{D2840A6D-1566-4ED8-BE5B-54CC594CCE39}" destId="{B69CEAF2-3B3E-4B26-BEDB-7F2009603968}" srcOrd="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ctr"/>
          <a:r>
            <a:rPr lang="es-ES" sz="2200" dirty="0">
              <a:latin typeface="Bw Modelica" panose="00000600000000000000" pitchFamily="50" charset="0"/>
            </a:rPr>
            <a:t>El surgimiento del mensaje del tercer ángel se describe como una obra relacionada con el sellamiento del pueblo de Dios antes de los eventos finales…</a:t>
          </a:r>
          <a:endParaRPr lang="es-MX" sz="2200" dirty="0">
            <a:latin typeface="Bw Modelica" panose="00000600000000000000" pitchFamily="50" charset="0"/>
          </a:endParaRPr>
        </a:p>
      </dgm:t>
    </dgm:pt>
    <dgm:pt modelId="{8D91D29A-85F1-4218-9ADE-11BE674AB9D3}" type="parTrans" cxnId="{1E70C8BA-34BA-4AAA-B514-A2F81077E86B}">
      <dgm:prSet/>
      <dgm:spPr/>
      <dgm:t>
        <a:bodyPr/>
        <a:lstStyle/>
        <a:p>
          <a:pPr algn="ctr"/>
          <a:endParaRPr lang="es-EC"/>
        </a:p>
      </dgm:t>
    </dgm:pt>
    <dgm:pt modelId="{5A22EDB5-7A50-4513-A330-869B54527BF6}" type="sibTrans" cxnId="{1E70C8BA-34BA-4AAA-B514-A2F81077E86B}">
      <dgm:prSet/>
      <dgm:spPr/>
      <dgm:t>
        <a:bodyPr/>
        <a:lstStyle/>
        <a:p>
          <a:pPr algn="ctr"/>
          <a:endParaRPr lang="es-EC"/>
        </a:p>
      </dgm:t>
    </dgm:pt>
    <dgm:pt modelId="{9BFF9D80-2D0C-41CF-964B-E286A72FCC51}">
      <dgm:prSet phldrT="[Texto]"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después de 1844, este mensaje comenzó con un pequeño grupo de creyentes que proclamaban el mensaje del sellamiento.…</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ctr"/>
          <a:endParaRPr lang="es-EC"/>
        </a:p>
      </dgm:t>
    </dgm:pt>
    <dgm:pt modelId="{3A8B0B8F-F69F-4E1B-B1DC-2CBAA71E93C6}" type="sibTrans" cxnId="{92C16516-7478-4223-A803-09168DBB8A8F}">
      <dgm:prSet/>
      <dgm:spPr/>
      <dgm:t>
        <a:bodyPr/>
        <a:lstStyle/>
        <a:p>
          <a:pPr algn="ctr"/>
          <a:endParaRPr lang="es-EC"/>
        </a:p>
      </dgm:t>
    </dgm:pt>
    <dgm:pt modelId="{A5451605-FFCB-4F3A-B27F-BFE1F12EEB9E}">
      <dgm:prSet phldrT="[Texto]"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aunque sus inicios fueron humildes, Dios mostró que la luz de este mensaje se extendería progresivamente hasta alcanzar al mundo entero.</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ctr"/>
          <a:endParaRPr lang="es-EC"/>
        </a:p>
      </dgm:t>
    </dgm:pt>
    <dgm:pt modelId="{4B0A9E85-852F-49B5-B425-29B4EFBC39EE}" type="parTrans" cxnId="{2005D028-4621-4076-A4DB-134833029C5E}">
      <dgm:prSet/>
      <dgm:spPr/>
      <dgm:t>
        <a:bodyPr/>
        <a:lstStyle/>
        <a:p>
          <a:pPr algn="ct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487039" custScaleY="291804"/>
      <dgm:spPr>
        <a:prstGeom prst="chevron">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487039" custScaleY="291804"/>
      <dgm:spPr>
        <a:prstGeom prst="chevron">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487039" custScaleY="291804"/>
      <dgm:spPr>
        <a:prstGeom prst="chevron">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Aquellos que mueren en la fe del mensaje del tercer ángel forman parte del grupo de los 144.000, y tendrán el privilegio de resucitar en la resurrección especial para oír el pacto de paz que Dios pronunciará a favor de su pueblo…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a:t>
          </a:r>
          <a:r>
            <a:rPr lang="es-ES" sz="2200" dirty="0">
              <a:latin typeface="Bw Modelica" panose="00000600000000000000" pitchFamily="50" charset="0"/>
            </a:rPr>
            <a:t>aunque descansen en la tumba, serán llamados a la vida antes de la venida visible de Cristo para participar de manera especial en los momentos culminantes del plan de redención.</a:t>
          </a:r>
          <a:endParaRPr lang="es-MX" sz="2200" dirty="0">
            <a:latin typeface="Bw Modelica" panose="00000600000000000000" pitchFamily="50" charset="0"/>
          </a:endParaRPr>
        </a:p>
      </dgm:t>
    </dgm:pt>
    <dgm:pt modelId="{F2EA614B-C2E0-455D-965C-E4F395BD4410}" type="parTrans" cxnId="{01BB7CEB-D76C-4AE2-B2FF-5E93FF174845}">
      <dgm:prSet/>
      <dgm:spPr/>
      <dgm:t>
        <a:bodyPr/>
        <a:lstStyle/>
        <a:p>
          <a:endParaRPr lang="es-EC"/>
        </a:p>
      </dgm:t>
    </dgm:pt>
    <dgm:pt modelId="{A44E4190-14D7-4FF6-9452-38F7D322DDE8}" type="sib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9623">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3239">
        <dgm:presLayoutVars>
          <dgm:chMax val="1"/>
          <dgm:bulletEnabled val="1"/>
        </dgm:presLayoutVars>
      </dgm:prSet>
      <dgm:spPr>
        <a:prstGeom prst="round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C"/>
        </a:p>
      </dgm:t>
    </dgm:pt>
    <dgm:pt modelId="{9FE0E7E2-2306-4D30-8B1E-D8550239466C}">
      <dgm:prSet phldrT="[Texto]" custT="1"/>
      <dgm:spPr/>
      <dgm:t>
        <a:bodyPr/>
        <a:lstStyle/>
        <a:p>
          <a:r>
            <a:rPr lang="es-ES" sz="2100" dirty="0">
              <a:latin typeface="Bw Modelica" panose="00000600000000000000" pitchFamily="50" charset="0"/>
            </a:rPr>
            <a:t>A la conclusión del mensaje de los tres ángeles, Cristo deja de interceder por los pecadores y se prepara para regresar como Rey de reyes para recoger la cosecha de la tierra…</a:t>
          </a:r>
          <a:endParaRPr lang="es-EC" sz="2100" dirty="0">
            <a:latin typeface="Bw Modelica" panose="00000600000000000000" pitchFamily="50" charset="0"/>
          </a:endParaRPr>
        </a:p>
      </dgm:t>
    </dgm:pt>
    <dgm:pt modelId="{547029D3-1894-4B97-9B3E-8604F299C197}" type="parTrans" cxnId="{889BAC53-2031-4826-B53E-1BFA8859E8A4}">
      <dgm:prSet/>
      <dgm:spPr/>
      <dgm:t>
        <a:bodyPr/>
        <a:lstStyle/>
        <a:p>
          <a:endParaRPr lang="es-EC" sz="2100">
            <a:latin typeface="Bw Modelica" panose="00000600000000000000" pitchFamily="50" charset="0"/>
          </a:endParaRPr>
        </a:p>
      </dgm:t>
    </dgm:pt>
    <dgm:pt modelId="{406E7E5E-BF35-41CD-BF9B-7686AD08621C}" type="sibTrans" cxnId="{889BAC53-2031-4826-B53E-1BFA8859E8A4}">
      <dgm:prSet/>
      <dgm:spPr/>
      <dgm:t>
        <a:bodyPr/>
        <a:lstStyle/>
        <a:p>
          <a:endParaRPr lang="es-EC" sz="2100">
            <a:latin typeface="Bw Modelica" panose="00000600000000000000" pitchFamily="50" charset="0"/>
          </a:endParaRPr>
        </a:p>
      </dgm:t>
    </dgm:pt>
    <dgm:pt modelId="{D803A5E4-3217-46DD-8229-A3B19F0464D7}">
      <dgm:prSet phldrT="[Texto]" custT="1"/>
      <dgm:spPr/>
      <dgm:t>
        <a:bodyPr/>
        <a:lstStyle/>
        <a:p>
          <a:r>
            <a:rPr lang="es-ES" sz="2100" dirty="0">
              <a:latin typeface="Bw Modelica" panose="00000600000000000000" pitchFamily="50" charset="0"/>
            </a:rPr>
            <a:t>…en ese momento termina el tiempo de gracia para la humanidad y cada caso queda decidido para la eternidad, los justos serán librados y los impíos enfrentarán los juicios finales de Dios.</a:t>
          </a:r>
          <a:endParaRPr lang="es-EC" sz="2100" dirty="0">
            <a:latin typeface="Bw Modelica" panose="00000600000000000000" pitchFamily="50" charset="0"/>
          </a:endParaRPr>
        </a:p>
      </dgm:t>
    </dgm:pt>
    <dgm:pt modelId="{2E193F1C-9470-44DA-8CC6-8126117A15E9}" type="parTrans" cxnId="{89801891-3AD3-432E-BED4-D621747AE5C8}">
      <dgm:prSet/>
      <dgm:spPr/>
      <dgm:t>
        <a:bodyPr/>
        <a:lstStyle/>
        <a:p>
          <a:endParaRPr lang="es-EC" sz="2100">
            <a:latin typeface="Bw Modelica" panose="00000600000000000000" pitchFamily="50" charset="0"/>
          </a:endParaRPr>
        </a:p>
      </dgm:t>
    </dgm:pt>
    <dgm:pt modelId="{8054A7A7-2C65-4232-A11B-5224673DBAD0}" type="sibTrans" cxnId="{89801891-3AD3-432E-BED4-D621747AE5C8}">
      <dgm:prSet/>
      <dgm:spPr/>
      <dgm:t>
        <a:bodyPr/>
        <a:lstStyle/>
        <a:p>
          <a:endParaRPr lang="es-EC" sz="2100">
            <a:latin typeface="Bw Modelica" panose="00000600000000000000" pitchFamily="50" charset="0"/>
          </a:endParaRPr>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5464">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D950BB09-1681-48E4-9607-2ADF3ADEB6EB}" type="pres">
      <dgm:prSet presAssocID="{D803A5E4-3217-46DD-8229-A3B19F0464D7}" presName="linNode" presStyleCnt="0"/>
      <dgm:spPr/>
    </dgm:pt>
    <dgm:pt modelId="{9D041828-6AD9-46A5-9720-92B6CDC6F09B}" type="pres">
      <dgm:prSet presAssocID="{D803A5E4-3217-46DD-8229-A3B19F0464D7}" presName="parentText" presStyleLbl="node1" presStyleIdx="1" presStyleCnt="2" custScaleX="277778" custScaleY="46043">
        <dgm:presLayoutVars>
          <dgm:chMax val="1"/>
          <dgm:bulletEnabled val="1"/>
        </dgm:presLayoutVars>
      </dgm:prSet>
      <dgm:spPr>
        <a:prstGeom prst="rect">
          <a:avLst/>
        </a:prstGeom>
      </dgm:spPr>
    </dgm:pt>
  </dgm:ptLst>
  <dgm:cxnLst>
    <dgm:cxn modelId="{81005214-3E52-476F-A017-E844A3B4527E}" type="presOf" srcId="{D803A5E4-3217-46DD-8229-A3B19F0464D7}" destId="{9D041828-6AD9-46A5-9720-92B6CDC6F09B}"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89801891-3AD3-432E-BED4-D621747AE5C8}" srcId="{DE777566-25ED-412B-861E-9EE5B3378A4C}" destId="{D803A5E4-3217-46DD-8229-A3B19F0464D7}" srcOrd="1" destOrd="0" parTransId="{2E193F1C-9470-44DA-8CC6-8126117A15E9}" sibTransId="{8054A7A7-2C65-4232-A11B-5224673DBAD0}"/>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9A47D7F5-4A04-4E6C-8B4E-349B75FB7C47}" type="presParOf" srcId="{0FCAC325-AD87-4A69-B81C-C68275993DBD}" destId="{D950BB09-1681-48E4-9607-2ADF3ADEB6EB}" srcOrd="2" destOrd="0" presId="urn:microsoft.com/office/officeart/2005/8/layout/vList5"/>
    <dgm:cxn modelId="{A3B7F3B4-0A04-4E41-8888-63B47E0C477D}" type="presParOf" srcId="{D950BB09-1681-48E4-9607-2ADF3ADEB6EB}" destId="{9D041828-6AD9-46A5-9720-92B6CDC6F09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83" y="29442"/>
          <a:ext cx="5495034" cy="158168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Los ángeles mencionados en Apocalipsis representan dos tipos de mensajeros: por un lado, están los ángeles como mensajeros celestiales que proceden directamente de la presencia de Dios…</a:t>
          </a:r>
          <a:endParaRPr lang="es-MX" sz="2100" kern="1200" dirty="0">
            <a:latin typeface="Bw Modelica" panose="00000600000000000000" pitchFamily="50" charset="0"/>
          </a:endParaRPr>
        </a:p>
      </dsp:txBody>
      <dsp:txXfrm>
        <a:off x="2683" y="29442"/>
        <a:ext cx="5495034" cy="1581688"/>
      </dsp:txXfrm>
    </dsp:sp>
    <dsp:sp modelId="{9D041828-6AD9-46A5-9720-92B6CDC6F09B}">
      <dsp:nvSpPr>
        <dsp:cNvPr id="0" name=""/>
        <dsp:cNvSpPr/>
      </dsp:nvSpPr>
      <dsp:spPr>
        <a:xfrm>
          <a:off x="2683" y="1882237"/>
          <a:ext cx="5495034" cy="15994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…y tiene la misión de revelar las verdades proféticas, por otro lado, están los ángeles </a:t>
          </a:r>
          <a:r>
            <a:rPr lang="es-EC" sz="2100" kern="1200" dirty="0">
              <a:latin typeface="Bw Modelica" panose="00000600000000000000" pitchFamily="50" charset="0"/>
            </a:rPr>
            <a:t>como mensajeros humanos, quienes reciben y transmiten los mensajes divinos</a:t>
          </a:r>
          <a:r>
            <a:rPr lang="es-ES" sz="2100" kern="1200" dirty="0">
              <a:latin typeface="Bw Modelica" panose="00000600000000000000" pitchFamily="50" charset="0"/>
            </a:rPr>
            <a:t>…</a:t>
          </a:r>
          <a:endParaRPr lang="es-EC" sz="2100" kern="1200" dirty="0">
            <a:latin typeface="Bw Modelica" panose="00000600000000000000" pitchFamily="50" charset="0"/>
          </a:endParaRPr>
        </a:p>
      </dsp:txBody>
      <dsp:txXfrm>
        <a:off x="2683" y="1882237"/>
        <a:ext cx="5495034" cy="1599419"/>
      </dsp:txXfrm>
    </dsp:sp>
    <dsp:sp modelId="{EBB866DD-D083-4ED5-84F5-2F33000EBA59}">
      <dsp:nvSpPr>
        <dsp:cNvPr id="0" name=""/>
        <dsp:cNvSpPr/>
      </dsp:nvSpPr>
      <dsp:spPr>
        <a:xfrm>
          <a:off x="2683" y="3752763"/>
          <a:ext cx="5495034" cy="163992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…en ambos casos, su propósito es el mismo: enseñar, amonestar, guiar al pueblo de Dios transmitiendo fielmente su voluntad.</a:t>
          </a:r>
          <a:endParaRPr lang="es-EC" sz="2100" kern="1200" dirty="0">
            <a:latin typeface="Bw Modelica" panose="00000600000000000000" pitchFamily="50" charset="0"/>
          </a:endParaRPr>
        </a:p>
      </dsp:txBody>
      <dsp:txXfrm>
        <a:off x="2683" y="3752763"/>
        <a:ext cx="5495034" cy="16399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1A48-5158-4B01-95A5-B542329FAA44}">
      <dsp:nvSpPr>
        <dsp:cNvPr id="0" name=""/>
        <dsp:cNvSpPr/>
      </dsp:nvSpPr>
      <dsp:spPr>
        <a:xfrm>
          <a:off x="0" y="650"/>
          <a:ext cx="5402929" cy="213093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Dios ha confiado la proclamación del evangelio a hombres y mujeres que han experimentado personalmente su gracia, para que puedan compartir con otros un testimonio vivo del amor y del poder salvador de Cristo…</a:t>
          </a:r>
          <a:endParaRPr lang="es-MX" sz="2200" kern="1200" dirty="0">
            <a:latin typeface="Bw Modelica" panose="00000600000000000000" pitchFamily="50" charset="0"/>
          </a:endParaRPr>
        </a:p>
      </dsp:txBody>
      <dsp:txXfrm>
        <a:off x="62413" y="63063"/>
        <a:ext cx="5278103" cy="2006111"/>
      </dsp:txXfrm>
    </dsp:sp>
    <dsp:sp modelId="{382CD36A-3E34-4B81-8C4A-E26306AF1725}">
      <dsp:nvSpPr>
        <dsp:cNvPr id="0" name=""/>
        <dsp:cNvSpPr/>
      </dsp:nvSpPr>
      <dsp:spPr>
        <a:xfrm rot="5400000">
          <a:off x="2301913" y="2184861"/>
          <a:ext cx="799101" cy="95892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2413787" y="2264771"/>
        <a:ext cx="575353" cy="559371"/>
      </dsp:txXfrm>
    </dsp:sp>
    <dsp:sp modelId="{A0E1A7E0-C695-4256-9F22-C68D3E88E48D}">
      <dsp:nvSpPr>
        <dsp:cNvPr id="0" name=""/>
        <dsp:cNvSpPr/>
      </dsp:nvSpPr>
      <dsp:spPr>
        <a:xfrm>
          <a:off x="0" y="3197056"/>
          <a:ext cx="5402929" cy="213093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…aunque los ángeles colaboran en la obra de salvación, el Señor ha confiado a su iglesia la responsabilidad de comunicar las buenas nuevas de salvación a todo el mundo.</a:t>
          </a:r>
          <a:endParaRPr lang="es-MX" sz="2200" kern="1200" dirty="0">
            <a:latin typeface="Bw Modelica" panose="00000600000000000000" pitchFamily="50" charset="0"/>
          </a:endParaRPr>
        </a:p>
      </dsp:txBody>
      <dsp:txXfrm>
        <a:off x="62413" y="3259469"/>
        <a:ext cx="5278103" cy="20061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876633"/>
          <a:ext cx="7392178" cy="957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64869" y="5115"/>
          <a:ext cx="6843412" cy="143239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585" tIns="0" rIns="195585"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tres ángeles de Apocalipsis 14 representan simbólicamente al pueblo fiel de Dios que proclama al mundo el último mensaje de misericordia antes del regreso de Cristo…</a:t>
          </a:r>
          <a:endParaRPr lang="es-EC" sz="2200" kern="1200" dirty="0">
            <a:latin typeface="Bw Modelica" panose="00000600000000000000" pitchFamily="50" charset="0"/>
          </a:endParaRPr>
        </a:p>
      </dsp:txBody>
      <dsp:txXfrm>
        <a:off x="334793" y="75039"/>
        <a:ext cx="6703564" cy="1292549"/>
      </dsp:txXfrm>
    </dsp:sp>
    <dsp:sp modelId="{D1B4FAF6-A660-46EC-9959-3E14F539CFFA}">
      <dsp:nvSpPr>
        <dsp:cNvPr id="0" name=""/>
        <dsp:cNvSpPr/>
      </dsp:nvSpPr>
      <dsp:spPr>
        <a:xfrm>
          <a:off x="0" y="3050610"/>
          <a:ext cx="7392178" cy="9576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64869" y="2039433"/>
          <a:ext cx="6843412" cy="157205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585" tIns="0" rIns="195585"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misión es predicar el evangelio eterno, advertir contra los engaños religiosos de los últimos días, invitar a todos a permanecer fieles a Dios y a sus mandamientos, y guiar al mundo a una relación salvadora con Jesús.</a:t>
          </a:r>
          <a:endParaRPr lang="es-EC" sz="2200" kern="1200" dirty="0">
            <a:latin typeface="Bw Modelica" panose="00000600000000000000" pitchFamily="50" charset="0"/>
          </a:endParaRPr>
        </a:p>
      </dsp:txBody>
      <dsp:txXfrm>
        <a:off x="341610" y="2116174"/>
        <a:ext cx="6689930" cy="14185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06F9E-8032-48B2-A5A9-66A0B019D8AB}">
      <dsp:nvSpPr>
        <dsp:cNvPr id="0" name=""/>
        <dsp:cNvSpPr/>
      </dsp:nvSpPr>
      <dsp:spPr>
        <a:xfrm>
          <a:off x="0" y="3168425"/>
          <a:ext cx="4798880" cy="216810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vuelo del ángel en medio del cielo simboliza la rapidez y extensión mundial con que este mensaje debe ser proclamado a cada rincón del planeta antes del fin.</a:t>
          </a:r>
          <a:endParaRPr lang="es-EC" sz="2200" kern="1200" dirty="0">
            <a:latin typeface="Bw Modelica" panose="00000600000000000000" pitchFamily="50" charset="0"/>
          </a:endParaRPr>
        </a:p>
      </dsp:txBody>
      <dsp:txXfrm>
        <a:off x="0" y="3168425"/>
        <a:ext cx="4798880" cy="2168102"/>
      </dsp:txXfrm>
    </dsp:sp>
    <dsp:sp modelId="{EB05ED16-170E-4ABA-A9FC-1E534D3C8009}">
      <dsp:nvSpPr>
        <dsp:cNvPr id="0" name=""/>
        <dsp:cNvSpPr/>
      </dsp:nvSpPr>
      <dsp:spPr>
        <a:xfrm rot="10800000">
          <a:off x="0" y="25884"/>
          <a:ext cx="4798880" cy="3222898"/>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primer ángel lleva el evangelio eterno a toda la humanidad sin distinción de nación, tribu, lengua o pueblo, nadie queda excluido de la invitación a recibir el evangelio y prepararse…</a:t>
          </a:r>
          <a:endParaRPr lang="es-EC" sz="2200" kern="1200" dirty="0">
            <a:latin typeface="Bw Modelica" panose="00000600000000000000" pitchFamily="50" charset="0"/>
          </a:endParaRPr>
        </a:p>
      </dsp:txBody>
      <dsp:txXfrm rot="10800000">
        <a:off x="0" y="25884"/>
        <a:ext cx="4798880" cy="20941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59452-3E4E-4911-B4E9-F18C94C758E9}">
      <dsp:nvSpPr>
        <dsp:cNvPr id="0" name=""/>
        <dsp:cNvSpPr/>
      </dsp:nvSpPr>
      <dsp:spPr>
        <a:xfrm rot="5400000">
          <a:off x="635857" y="718718"/>
          <a:ext cx="1905948" cy="317145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4457E-FDEF-4EE1-BDB1-A88B3E911D0B}">
      <dsp:nvSpPr>
        <dsp:cNvPr id="0" name=""/>
        <dsp:cNvSpPr/>
      </dsp:nvSpPr>
      <dsp:spPr>
        <a:xfrm>
          <a:off x="317707" y="1666300"/>
          <a:ext cx="2863208" cy="2509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El primer ángel dirige la atención de toda la humanidad hacia Dios como el Creador del universo…</a:t>
          </a:r>
          <a:endParaRPr lang="es-EC" sz="2200" kern="1200" dirty="0">
            <a:latin typeface="Bw Modelica" panose="00000600000000000000" pitchFamily="50" charset="0"/>
          </a:endParaRPr>
        </a:p>
      </dsp:txBody>
      <dsp:txXfrm>
        <a:off x="317707" y="1666300"/>
        <a:ext cx="2863208" cy="2509769"/>
      </dsp:txXfrm>
    </dsp:sp>
    <dsp:sp modelId="{769E974F-B184-4F01-83DD-E104F6EFE4EC}">
      <dsp:nvSpPr>
        <dsp:cNvPr id="0" name=""/>
        <dsp:cNvSpPr/>
      </dsp:nvSpPr>
      <dsp:spPr>
        <a:xfrm>
          <a:off x="2640687" y="485232"/>
          <a:ext cx="540227" cy="540227"/>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BFB850-2654-4B87-88FA-AE4876EFC56A}">
      <dsp:nvSpPr>
        <dsp:cNvPr id="0" name=""/>
        <dsp:cNvSpPr/>
      </dsp:nvSpPr>
      <dsp:spPr>
        <a:xfrm rot="5400000">
          <a:off x="4140983" y="-148628"/>
          <a:ext cx="1905948" cy="317145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D93E65-E9E6-4B61-B541-9DE76CAB725F}">
      <dsp:nvSpPr>
        <dsp:cNvPr id="0" name=""/>
        <dsp:cNvSpPr/>
      </dsp:nvSpPr>
      <dsp:spPr>
        <a:xfrm>
          <a:off x="3822833" y="798953"/>
          <a:ext cx="2863208" cy="2509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…llamando a reconocer que Dios es el Autor de toda la creación y, por lo tanto, el único digno de adoración.</a:t>
          </a:r>
          <a:endParaRPr lang="es-EC" sz="2200" kern="1200" dirty="0">
            <a:latin typeface="Bw Modelica" panose="00000600000000000000" pitchFamily="50" charset="0"/>
          </a:endParaRPr>
        </a:p>
      </dsp:txBody>
      <dsp:txXfrm>
        <a:off x="3822833" y="798953"/>
        <a:ext cx="2863208" cy="2509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088" y="71588"/>
          <a:ext cx="6325107" cy="186355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Movimiento Adventista incorporó el mensaje del primer ángel al proclamar con gran fervor que la humanidad había entrado en el tiempo del juicio divino y que la segunda venida de Cristo estaba cercana, por todas partes fue predicado el mensaje del evangelio eterno…</a:t>
          </a:r>
          <a:endParaRPr lang="es-EC" sz="2100" kern="1200" dirty="0">
            <a:latin typeface="Bw Modelica" panose="00000600000000000000" pitchFamily="50" charset="0"/>
          </a:endParaRPr>
        </a:p>
      </dsp:txBody>
      <dsp:txXfrm>
        <a:off x="3088" y="71588"/>
        <a:ext cx="6325107" cy="1863553"/>
      </dsp:txXfrm>
    </dsp:sp>
    <dsp:sp modelId="{9D041828-6AD9-46A5-9720-92B6CDC6F09B}">
      <dsp:nvSpPr>
        <dsp:cNvPr id="0" name=""/>
        <dsp:cNvSpPr/>
      </dsp:nvSpPr>
      <dsp:spPr>
        <a:xfrm>
          <a:off x="3088" y="2140090"/>
          <a:ext cx="6325107" cy="188728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MX" sz="2100" kern="1200" dirty="0">
              <a:latin typeface="Bw Modelica" panose="00000600000000000000" pitchFamily="50" charset="0"/>
            </a:rPr>
            <a:t>…</a:t>
          </a:r>
          <a:r>
            <a:rPr lang="es-ES" sz="2100" kern="1200" dirty="0">
              <a:latin typeface="Bw Modelica" panose="00000600000000000000" pitchFamily="50" charset="0"/>
            </a:rPr>
            <a:t>convencidos de que las profecías de Daniel 8:14 apuntaban al regreso de Cristo, llamaban a las personas al arrepentimiento, a la conversión y a una preparación espiritual sincera para encontrarse con Cristo, así la verdad del advenimiento fue aceptada por muchos miles.</a:t>
          </a:r>
          <a:endParaRPr lang="es-EC" sz="2100" kern="1200" dirty="0">
            <a:latin typeface="Bw Modelica" panose="00000600000000000000" pitchFamily="50" charset="0"/>
          </a:endParaRPr>
        </a:p>
      </dsp:txBody>
      <dsp:txXfrm>
        <a:off x="3088" y="2140090"/>
        <a:ext cx="6325107" cy="18872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118697" y="2229"/>
          <a:ext cx="7443337" cy="138388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segundo ángel declara que Babilonia había caído espiritualmente porque se ha apartado de la verdad bíblica y ha difundido falsas doctrinas…</a:t>
          </a:r>
          <a:endParaRPr lang="es-MX" sz="2200" kern="1200" dirty="0">
            <a:latin typeface="Bw Modelica" panose="00000600000000000000" pitchFamily="50" charset="0"/>
          </a:endParaRPr>
        </a:p>
      </dsp:txBody>
      <dsp:txXfrm rot="10800000">
        <a:off x="810638" y="2229"/>
        <a:ext cx="6059455" cy="1383882"/>
      </dsp:txXfrm>
    </dsp:sp>
    <dsp:sp modelId="{A56FA087-F3E2-4A96-8037-C4ACABD84949}">
      <dsp:nvSpPr>
        <dsp:cNvPr id="0" name=""/>
        <dsp:cNvSpPr/>
      </dsp:nvSpPr>
      <dsp:spPr>
        <a:xfrm rot="10800000">
          <a:off x="118697" y="1461194"/>
          <a:ext cx="7443337" cy="138388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mensaje denuncia la condición de las iglesias que mezclan las enseñanzas de Dios con tradiciones humanas, produciendo confusión espiritual…</a:t>
          </a:r>
          <a:endParaRPr lang="es-MX" sz="2200" kern="1200" dirty="0">
            <a:latin typeface="Bw Modelica" panose="00000600000000000000" pitchFamily="50" charset="0"/>
          </a:endParaRPr>
        </a:p>
      </dsp:txBody>
      <dsp:txXfrm rot="10800000">
        <a:off x="810638" y="1461194"/>
        <a:ext cx="6059455" cy="1383882"/>
      </dsp:txXfrm>
    </dsp:sp>
    <dsp:sp modelId="{EEABFEA6-5D8E-4B4B-B2C9-30FF763E556A}">
      <dsp:nvSpPr>
        <dsp:cNvPr id="0" name=""/>
        <dsp:cNvSpPr/>
      </dsp:nvSpPr>
      <dsp:spPr>
        <a:xfrm rot="10800000">
          <a:off x="118697" y="2920158"/>
          <a:ext cx="7443337" cy="138388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 la vez, </a:t>
          </a:r>
          <a:r>
            <a:rPr lang="es-ES" sz="2200" kern="1200" dirty="0">
              <a:latin typeface="Bw Modelica" panose="00000600000000000000" pitchFamily="50" charset="0"/>
            </a:rPr>
            <a:t>constituye un llamado misericordioso, invitando a las personas a abandonar el error y regresar a la verdad de la Palabra de Dios..</a:t>
          </a:r>
          <a:endParaRPr lang="es-MX" sz="2200" kern="1200" dirty="0">
            <a:latin typeface="Bw Modelica" panose="00000600000000000000" pitchFamily="50" charset="0"/>
          </a:endParaRPr>
        </a:p>
      </dsp:txBody>
      <dsp:txXfrm rot="10800000">
        <a:off x="810638" y="2920158"/>
        <a:ext cx="6059455" cy="138388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601" y="36694"/>
          <a:ext cx="7375251" cy="177378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Adventistas interpretaron su primer chasco a la luz de Habacuc, comprendiendo que la visión aún esperaba su tiempo señalado y que debían perseverar en la fe, al volver a estudiar descubrieron que los 2.300 años concluían en el otoño de 1844...</a:t>
          </a:r>
          <a:endParaRPr lang="es-EC" sz="2200" kern="1200" dirty="0">
            <a:latin typeface="Bw Modelica" panose="00000600000000000000" pitchFamily="50" charset="0"/>
          </a:endParaRPr>
        </a:p>
      </dsp:txBody>
      <dsp:txXfrm>
        <a:off x="90190" y="123283"/>
        <a:ext cx="7202073" cy="1600609"/>
      </dsp:txXfrm>
    </dsp:sp>
    <dsp:sp modelId="{DE88F729-003C-480C-B2C6-A764B77E9997}">
      <dsp:nvSpPr>
        <dsp:cNvPr id="0" name=""/>
        <dsp:cNvSpPr/>
      </dsp:nvSpPr>
      <dsp:spPr>
        <a:xfrm>
          <a:off x="3601" y="1998395"/>
          <a:ext cx="7375251" cy="172684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hallazgo dio origen al mensaje del “clamor de medianoche” de Mateo 25:6, que llamaba a prepararse para la venida del Esposo, y llevó a muchos creyentes a separarse de aquellos que persistían en rechazar el mensaje profético.</a:t>
          </a:r>
          <a:endParaRPr lang="es-MX" sz="2200" kern="1200" dirty="0">
            <a:latin typeface="Bw Modelica" panose="00000600000000000000" pitchFamily="50" charset="0"/>
          </a:endParaRPr>
        </a:p>
      </dsp:txBody>
      <dsp:txXfrm>
        <a:off x="87899" y="2082693"/>
        <a:ext cx="7206655" cy="15582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83" y="29442"/>
          <a:ext cx="5495034" cy="158168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El tercer ángel proclama la advertencia más solemne y seria, su mensaje amonesta a toda persona a no adorar a la bestia ni a su imagen, ni recibir su marca en la frente o en la mano…</a:t>
          </a:r>
          <a:endParaRPr lang="es-MX" sz="2100" kern="1200" dirty="0">
            <a:latin typeface="Bw Modelica" panose="00000600000000000000" pitchFamily="50" charset="0"/>
          </a:endParaRPr>
        </a:p>
      </dsp:txBody>
      <dsp:txXfrm>
        <a:off x="2683" y="29442"/>
        <a:ext cx="5495034" cy="1581688"/>
      </dsp:txXfrm>
    </dsp:sp>
    <dsp:sp modelId="{9D041828-6AD9-46A5-9720-92B6CDC6F09B}">
      <dsp:nvSpPr>
        <dsp:cNvPr id="0" name=""/>
        <dsp:cNvSpPr/>
      </dsp:nvSpPr>
      <dsp:spPr>
        <a:xfrm>
          <a:off x="2683" y="1882237"/>
          <a:ext cx="5495034" cy="159941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…la razón de esta severa advertencia es que quienes acepten la autoridad de la bestia y rechacen la autoridad de Dios se colocarán deliberadamente en oposición a Él y recibirán los juicios divinos…</a:t>
          </a:r>
          <a:endParaRPr lang="es-EC" sz="2100" kern="1200" dirty="0">
            <a:latin typeface="Bw Modelica" panose="00000600000000000000" pitchFamily="50" charset="0"/>
          </a:endParaRPr>
        </a:p>
      </dsp:txBody>
      <dsp:txXfrm>
        <a:off x="2683" y="1882237"/>
        <a:ext cx="5495034" cy="1599419"/>
      </dsp:txXfrm>
    </dsp:sp>
    <dsp:sp modelId="{EBB866DD-D083-4ED5-84F5-2F33000EBA59}">
      <dsp:nvSpPr>
        <dsp:cNvPr id="0" name=""/>
        <dsp:cNvSpPr/>
      </dsp:nvSpPr>
      <dsp:spPr>
        <a:xfrm>
          <a:off x="2683" y="3752763"/>
          <a:ext cx="5495034" cy="163992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…este mensaje debe realizarse con claridad y poder, de manera que todas las personas comprendan la importancia de la decisión que deberán tomar en el conflicto final entre Cristo y Satanás.</a:t>
          </a:r>
          <a:endParaRPr lang="es-EC" sz="2100" kern="1200" dirty="0">
            <a:latin typeface="Bw Modelica" panose="00000600000000000000" pitchFamily="50" charset="0"/>
          </a:endParaRPr>
        </a:p>
      </dsp:txBody>
      <dsp:txXfrm>
        <a:off x="2683" y="3752763"/>
        <a:ext cx="5495034" cy="16399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2F382-AA36-4775-9D98-29EB32F5D32C}">
      <dsp:nvSpPr>
        <dsp:cNvPr id="0" name=""/>
        <dsp:cNvSpPr/>
      </dsp:nvSpPr>
      <dsp:spPr>
        <a:xfrm>
          <a:off x="675771" y="0"/>
          <a:ext cx="7658744" cy="4478180"/>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B2F3E-5414-45C4-BB95-47CFFED77BFE}">
      <dsp:nvSpPr>
        <dsp:cNvPr id="0" name=""/>
        <dsp:cNvSpPr/>
      </dsp:nvSpPr>
      <dsp:spPr>
        <a:xfrm>
          <a:off x="1163" y="1165070"/>
          <a:ext cx="4322058" cy="214803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Los santos son distinguidos por su paciencia, su obediencia a los mandamientos de Dios y su fe en Jesús, y de un modo más particular…</a:t>
          </a:r>
          <a:endParaRPr lang="es-MX" sz="2200" kern="1200" dirty="0">
            <a:latin typeface="Bw Modelica" panose="00000600000000000000" pitchFamily="50" charset="0"/>
          </a:endParaRPr>
        </a:p>
      </dsp:txBody>
      <dsp:txXfrm>
        <a:off x="106022" y="1269929"/>
        <a:ext cx="4112340" cy="1938321"/>
      </dsp:txXfrm>
    </dsp:sp>
    <dsp:sp modelId="{B69CEAF2-3B3E-4B26-BEDB-7F2009603968}">
      <dsp:nvSpPr>
        <dsp:cNvPr id="0" name=""/>
        <dsp:cNvSpPr/>
      </dsp:nvSpPr>
      <dsp:spPr>
        <a:xfrm>
          <a:off x="4687065" y="1165070"/>
          <a:ext cx="4322058" cy="214803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…lo que les distinguirá será su respeto por el cuarto  mandamiento puesto que señala a Dios como Creador y atestigua su derecho a la veneración y homenaje.</a:t>
          </a:r>
          <a:endParaRPr lang="es-MX" sz="2200" kern="1200" dirty="0">
            <a:latin typeface="Bw Modelica" panose="00000600000000000000" pitchFamily="50" charset="0"/>
          </a:endParaRPr>
        </a:p>
      </dsp:txBody>
      <dsp:txXfrm>
        <a:off x="4791924" y="1269929"/>
        <a:ext cx="4112340" cy="193832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49228" y="924"/>
          <a:ext cx="6801492" cy="163001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surgimiento del mensaje del tercer ángel se describe como una obra relacionada con el sellamiento del pueblo de Dios antes de los eventos finales…</a:t>
          </a:r>
          <a:endParaRPr lang="es-MX" sz="2200" kern="1200" dirty="0">
            <a:latin typeface="Bw Modelica" panose="00000600000000000000" pitchFamily="50" charset="0"/>
          </a:endParaRPr>
        </a:p>
      </dsp:txBody>
      <dsp:txXfrm rot="10800000">
        <a:off x="864235" y="924"/>
        <a:ext cx="5171477" cy="1630015"/>
      </dsp:txXfrm>
    </dsp:sp>
    <dsp:sp modelId="{A56FA087-F3E2-4A96-8037-C4ACABD84949}">
      <dsp:nvSpPr>
        <dsp:cNvPr id="0" name=""/>
        <dsp:cNvSpPr/>
      </dsp:nvSpPr>
      <dsp:spPr>
        <a:xfrm rot="10800000">
          <a:off x="49228" y="1709143"/>
          <a:ext cx="6801492" cy="163001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después de 1844, este mensaje comenzó con un pequeño grupo de creyentes que proclamaban el mensaje del sellamiento.…</a:t>
          </a:r>
          <a:endParaRPr lang="es-MX" sz="2200" kern="1200" dirty="0">
            <a:latin typeface="Bw Modelica" panose="00000600000000000000" pitchFamily="50" charset="0"/>
          </a:endParaRPr>
        </a:p>
      </dsp:txBody>
      <dsp:txXfrm rot="10800000">
        <a:off x="864235" y="1709143"/>
        <a:ext cx="5171477" cy="1630015"/>
      </dsp:txXfrm>
    </dsp:sp>
    <dsp:sp modelId="{EEABFEA6-5D8E-4B4B-B2C9-30FF763E556A}">
      <dsp:nvSpPr>
        <dsp:cNvPr id="0" name=""/>
        <dsp:cNvSpPr/>
      </dsp:nvSpPr>
      <dsp:spPr>
        <a:xfrm rot="10800000">
          <a:off x="49228" y="3417363"/>
          <a:ext cx="6801492" cy="1630015"/>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aunque sus inicios fueron humildes, Dios mostró que la luz de este mensaje se extendería progresivamente hasta alcanzar al mundo entero.</a:t>
          </a:r>
          <a:endParaRPr lang="es-MX" sz="2200" kern="1200" dirty="0">
            <a:latin typeface="Bw Modelica" panose="00000600000000000000" pitchFamily="50" charset="0"/>
          </a:endParaRPr>
        </a:p>
      </dsp:txBody>
      <dsp:txXfrm rot="10800000">
        <a:off x="864235" y="3417363"/>
        <a:ext cx="5171477" cy="16300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920" y="44491"/>
          <a:ext cx="5979309" cy="19750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Aquellos que mueren en la fe del mensaje del tercer ángel forman parte del grupo de los 144.000, y tendrán el privilegio de resucitar en la resurrección especial para oír el pacto de paz que Dios pronunciará a favor de su pueblo…</a:t>
          </a:r>
          <a:endParaRPr lang="es-EC" sz="2200" kern="1200" dirty="0">
            <a:latin typeface="Bw Modelica" panose="00000600000000000000" pitchFamily="50" charset="0"/>
          </a:endParaRPr>
        </a:p>
      </dsp:txBody>
      <dsp:txXfrm>
        <a:off x="99332" y="140903"/>
        <a:ext cx="5786485" cy="1782191"/>
      </dsp:txXfrm>
    </dsp:sp>
    <dsp:sp modelId="{DE88F729-003C-480C-B2C6-A764B77E9997}">
      <dsp:nvSpPr>
        <dsp:cNvPr id="0" name=""/>
        <dsp:cNvSpPr/>
      </dsp:nvSpPr>
      <dsp:spPr>
        <a:xfrm>
          <a:off x="2920" y="2218509"/>
          <a:ext cx="5979309" cy="172093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aunque descansen en la tumba, serán llamados a la vida antes de la venida visible de Cristo para participar de manera especial en los momentos culminantes del plan de redención.</a:t>
          </a:r>
          <a:endParaRPr lang="es-MX" sz="2200" kern="1200" dirty="0">
            <a:latin typeface="Bw Modelica" panose="00000600000000000000" pitchFamily="50" charset="0"/>
          </a:endParaRPr>
        </a:p>
      </dsp:txBody>
      <dsp:txXfrm>
        <a:off x="86929" y="2302518"/>
        <a:ext cx="5811291" cy="15529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619" y="66704"/>
          <a:ext cx="5364534" cy="173640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A la conclusión del mensaje de los tres ángeles, Cristo deja de interceder por los pecadores y se prepara para regresar como Rey de reyes para recoger la cosecha de la tierra…</a:t>
          </a:r>
          <a:endParaRPr lang="es-EC" sz="2100" kern="1200" dirty="0">
            <a:latin typeface="Bw Modelica" panose="00000600000000000000" pitchFamily="50" charset="0"/>
          </a:endParaRPr>
        </a:p>
      </dsp:txBody>
      <dsp:txXfrm>
        <a:off x="2619" y="66704"/>
        <a:ext cx="5364534" cy="1736409"/>
      </dsp:txXfrm>
    </dsp:sp>
    <dsp:sp modelId="{9D041828-6AD9-46A5-9720-92B6CDC6F09B}">
      <dsp:nvSpPr>
        <dsp:cNvPr id="0" name=""/>
        <dsp:cNvSpPr/>
      </dsp:nvSpPr>
      <dsp:spPr>
        <a:xfrm>
          <a:off x="2619" y="1994078"/>
          <a:ext cx="5364534" cy="175852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s-ES" sz="2100" kern="1200" dirty="0">
              <a:latin typeface="Bw Modelica" panose="00000600000000000000" pitchFamily="50" charset="0"/>
            </a:rPr>
            <a:t>…en ese momento termina el tiempo de gracia para la humanidad y cada caso queda decidido para la eternidad, los justos serán librados y los impíos enfrentarán los juicios finales de Dios.</a:t>
          </a:r>
          <a:endParaRPr lang="es-EC" sz="2100" kern="1200" dirty="0">
            <a:latin typeface="Bw Modelica" panose="00000600000000000000" pitchFamily="50" charset="0"/>
          </a:endParaRPr>
        </a:p>
      </dsp:txBody>
      <dsp:txXfrm>
        <a:off x="2619" y="1994078"/>
        <a:ext cx="5364534" cy="175852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12/6/2026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4843-98FF-CD7F-63C8-6E107C32AC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60BFF4C-0118-212E-DC20-663B8726B3D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F031111-0CA3-31A8-5D02-37FBEFB95928}"/>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F9A4AD9D-D4AA-8BE2-E7AC-BE47DC08CA3D}"/>
              </a:ext>
            </a:extLst>
          </p:cNvPr>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368560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4828E-A0F7-3FBD-7FBA-1E720F0DDA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1836A8B-8603-FD29-AE61-36E39752D70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6E985F-9A7D-913E-3991-D7DAAAAAF5D4}"/>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1A85E137-B650-ECA2-BD4A-E275FA045864}"/>
              </a:ext>
            </a:extLst>
          </p:cNvPr>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3476369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0B8A-B495-8B06-AE3C-A3CA589C3A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E071F7-AD63-AE9C-8309-FF80427F92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EDBC04-7EB6-B124-7C06-C65C4D20C68B}"/>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60B490F2-8F2D-56DB-0441-667DC9878F58}"/>
              </a:ext>
            </a:extLst>
          </p:cNvPr>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158354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196180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17</a:t>
            </a:fld>
            <a:endParaRPr lang="es-EC"/>
          </a:p>
        </p:txBody>
      </p:sp>
    </p:spTree>
    <p:extLst>
      <p:ext uri="{BB962C8B-B14F-4D97-AF65-F5344CB8AC3E}">
        <p14:creationId xmlns:p14="http://schemas.microsoft.com/office/powerpoint/2010/main" val="2916613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18</a:t>
            </a:fld>
            <a:endParaRPr lang="es-EC"/>
          </a:p>
        </p:txBody>
      </p:sp>
    </p:spTree>
    <p:extLst>
      <p:ext uri="{BB962C8B-B14F-4D97-AF65-F5344CB8AC3E}">
        <p14:creationId xmlns:p14="http://schemas.microsoft.com/office/powerpoint/2010/main" val="131808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19</a:t>
            </a:fld>
            <a:endParaRPr lang="es-EC"/>
          </a:p>
        </p:txBody>
      </p:sp>
    </p:spTree>
    <p:extLst>
      <p:ext uri="{BB962C8B-B14F-4D97-AF65-F5344CB8AC3E}">
        <p14:creationId xmlns:p14="http://schemas.microsoft.com/office/powerpoint/2010/main" val="806500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20</a:t>
            </a:fld>
            <a:endParaRPr lang="es-EC"/>
          </a:p>
        </p:txBody>
      </p:sp>
    </p:spTree>
    <p:extLst>
      <p:ext uri="{BB962C8B-B14F-4D97-AF65-F5344CB8AC3E}">
        <p14:creationId xmlns:p14="http://schemas.microsoft.com/office/powerpoint/2010/main" val="331955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12/6/2026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12/6/2026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6.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7.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6.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6.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29.pn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6.png"/><Relationship Id="rId7" Type="http://schemas.openxmlformats.org/officeDocument/2006/relationships/diagramQuickStyle" Target="../diagrams/quickStyle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30.png"/><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1.pn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6.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2.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6.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6.png"/><Relationship Id="rId7" Type="http://schemas.openxmlformats.org/officeDocument/2006/relationships/diagramColors" Target="../diagrams/colors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34.png"/><Relationship Id="rId7" Type="http://schemas.openxmlformats.org/officeDocument/2006/relationships/diagramQuickStyle" Target="../diagrams/quickStyle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16.png"/><Relationship Id="rId9" Type="http://schemas.microsoft.com/office/2007/relationships/diagramDrawing" Target="../diagrams/drawing11.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35.png"/><Relationship Id="rId7" Type="http://schemas.openxmlformats.org/officeDocument/2006/relationships/diagramQuickStyle" Target="../diagrams/quickStyle1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16.png"/><Relationship Id="rId9" Type="http://schemas.microsoft.com/office/2007/relationships/diagramDrawing" Target="../diagrams/drawing12.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36.png"/><Relationship Id="rId7" Type="http://schemas.openxmlformats.org/officeDocument/2006/relationships/diagramQuickStyle" Target="../diagrams/quickStyle1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16.png"/><Relationship Id="rId9" Type="http://schemas.microsoft.com/office/2007/relationships/diagramDrawing" Target="../diagrams/drawing13.xml"/></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13 de junio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616512" y="4314351"/>
            <a:ext cx="9653228" cy="1015663"/>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Los Tres Ángeles</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4" name="Imagen 3">
            <a:extLst>
              <a:ext uri="{FF2B5EF4-FFF2-40B4-BE49-F238E27FC236}">
                <a16:creationId xmlns:a16="http://schemas.microsoft.com/office/drawing/2014/main" id="{FA6768C5-0600-F973-A6B5-0D8DB10FE61F}"/>
              </a:ext>
            </a:extLst>
          </p:cNvPr>
          <p:cNvPicPr>
            <a:picLocks noChangeAspect="1"/>
          </p:cNvPicPr>
          <p:nvPr/>
        </p:nvPicPr>
        <p:blipFill>
          <a:blip r:embed="rId6"/>
          <a:stretch>
            <a:fillRect/>
          </a:stretch>
        </p:blipFill>
        <p:spPr>
          <a:xfrm>
            <a:off x="4809920" y="266313"/>
            <a:ext cx="6070774" cy="3905045"/>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6D8E7BD-A4D8-0B17-5083-B731690A1501}"/>
              </a:ext>
            </a:extLst>
          </p:cNvPr>
          <p:cNvPicPr>
            <a:picLocks noChangeAspect="1"/>
          </p:cNvPicPr>
          <p:nvPr/>
        </p:nvPicPr>
        <p:blipFill rotWithShape="1">
          <a:blip r:embed="rId3"/>
          <a:srcRect b="18707"/>
          <a:stretch/>
        </p:blipFill>
        <p:spPr>
          <a:xfrm>
            <a:off x="-20260" y="0"/>
            <a:ext cx="12211742" cy="6618158"/>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172044" y="166765"/>
            <a:ext cx="11847911" cy="1200329"/>
          </a:xfrm>
          <a:prstGeom prst="rect">
            <a:avLst/>
          </a:prstGeom>
          <a:noFill/>
        </p:spPr>
        <p:txBody>
          <a:bodyPr wrap="square">
            <a:spAutoFit/>
          </a:bodyPr>
          <a:lstStyle/>
          <a:p>
            <a:pPr lvl="0" algn="ctr"/>
            <a:r>
              <a:rPr lang="es-ES" sz="7200" b="1" dirty="0">
                <a:ln w="38100">
                  <a:noFill/>
                </a:ln>
                <a:solidFill>
                  <a:schemeClr val="bg1"/>
                </a:solidFill>
                <a:effectLst>
                  <a:glow rad="139700">
                    <a:schemeClr val="tx1">
                      <a:alpha val="40000"/>
                    </a:schemeClr>
                  </a:glow>
                </a:effectLst>
                <a:latin typeface="Bw Modelica ExtraBold" panose="00000900000000000000" pitchFamily="50" charset="0"/>
                <a:ea typeface="Noto Sans ExtBd" panose="020B0902040504020204" pitchFamily="34"/>
                <a:cs typeface="Noto Sans ExtBd" panose="020B0902040504020204" pitchFamily="34"/>
              </a:rPr>
              <a:t>Los Tres Ángeles</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13 de junio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34484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11 </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3200" b="1" dirty="0"/>
              <a:t>“</a:t>
            </a:r>
            <a:r>
              <a:rPr lang="es-ES" sz="3200" b="1" dirty="0"/>
              <a:t>Me fueron mostrados tres escalones: los mensajes del primer ángel, del segundo y del tercero. Dijo mi ángel acompañante: “¡Ay de aquel que mueva un bloque o una clavija de esos mensajes! La verdadera comprensión de esos mensajes es de importancia vital”</a:t>
            </a:r>
            <a:r>
              <a:rPr lang="es-MX" sz="3200" b="1" dirty="0"/>
              <a:t>”</a:t>
            </a:r>
            <a:endParaRPr lang="es-EC" sz="3200" b="1" dirty="0"/>
          </a:p>
          <a:p>
            <a:r>
              <a:rPr lang="es-ES" sz="1800" i="1" dirty="0"/>
              <a:t>Primeros Escritos, pág. 258</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200" b="1" dirty="0">
                <a:solidFill>
                  <a:schemeClr val="bg1"/>
                </a:solidFill>
              </a:rPr>
              <a:t>“Aquí está la paciencia de los santos; aquí están los que guardan los mandamientos de Dios, y la fe de Jesús</a:t>
            </a:r>
            <a:r>
              <a:rPr lang="es-MX" sz="3200" b="1" dirty="0">
                <a:solidFill>
                  <a:schemeClr val="bg1"/>
                </a:solidFill>
              </a:rPr>
              <a:t>.”</a:t>
            </a:r>
            <a:endParaRPr lang="es-ES" sz="3200" b="1" dirty="0">
              <a:solidFill>
                <a:schemeClr val="bg1"/>
              </a:solidFill>
            </a:endParaRPr>
          </a:p>
          <a:p>
            <a:pPr>
              <a:lnSpc>
                <a:spcPct val="100000"/>
              </a:lnSpc>
            </a:pPr>
            <a:r>
              <a:rPr lang="es-EC" sz="1800" b="1" dirty="0">
                <a:solidFill>
                  <a:schemeClr val="bg1"/>
                </a:solidFill>
              </a:rPr>
              <a:t>(Apocalipsis 14:12)</a:t>
            </a:r>
            <a:endParaRPr lang="es-EC" sz="18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5141591"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13 de junio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0" y="4155685"/>
            <a:ext cx="6814534"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Compare y contraste los diferentes tipos de mensajeros representados por ángeles</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49158"/>
            <a:ext cx="12212260" cy="1108842"/>
            <a:chOff x="-20260" y="5749158"/>
            <a:chExt cx="12212260" cy="1108842"/>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Ángeles en apocalipsis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4915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2" name="Diagrama 1">
            <a:extLst>
              <a:ext uri="{FF2B5EF4-FFF2-40B4-BE49-F238E27FC236}">
                <a16:creationId xmlns:a16="http://schemas.microsoft.com/office/drawing/2014/main" id="{18DED925-DA60-5FAA-2697-4F9D3CDF4E38}"/>
              </a:ext>
            </a:extLst>
          </p:cNvPr>
          <p:cNvGraphicFramePr/>
          <p:nvPr>
            <p:extLst>
              <p:ext uri="{D42A27DB-BD31-4B8C-83A1-F6EECF244321}">
                <p14:modId xmlns:p14="http://schemas.microsoft.com/office/powerpoint/2010/main" val="2331111922"/>
              </p:ext>
            </p:extLst>
          </p:nvPr>
        </p:nvGraphicFramePr>
        <p:xfrm>
          <a:off x="6561574" y="166764"/>
          <a:ext cx="5500402" cy="5422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4BA5A60F-C11F-FA56-9814-D7AD28C6717A}"/>
              </a:ext>
            </a:extLst>
          </p:cNvPr>
          <p:cNvPicPr>
            <a:picLocks noChangeAspect="1"/>
          </p:cNvPicPr>
          <p:nvPr/>
        </p:nvPicPr>
        <p:blipFill>
          <a:blip r:embed="rId9"/>
          <a:stretch>
            <a:fillRect/>
          </a:stretch>
        </p:blipFill>
        <p:spPr>
          <a:xfrm>
            <a:off x="1651" y="-6499"/>
            <a:ext cx="6279920" cy="4186613"/>
          </a:xfrm>
          <a:prstGeom prst="rect">
            <a:avLst/>
          </a:prstGeom>
        </p:spPr>
      </p:pic>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9D041828-6AD9-46A5-9720-92B6CDC6F09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4AB5D09-B16E-4CA3-025A-552E986D12AC}"/>
              </a:ext>
            </a:extLst>
          </p:cNvPr>
          <p:cNvPicPr>
            <a:picLocks noChangeAspect="1"/>
          </p:cNvPicPr>
          <p:nvPr/>
        </p:nvPicPr>
        <p:blipFill rotWithShape="1">
          <a:blip r:embed="rId3">
            <a:extLst>
              <a:ext uri="{28A0092B-C50C-407E-A947-70E740481C1C}">
                <a14:useLocalDpi xmlns:a14="http://schemas.microsoft.com/office/drawing/2010/main" val="0"/>
              </a:ext>
            </a:extLst>
          </a:blip>
          <a:srcRect l="12364" r="4830" b="10183"/>
          <a:stretch/>
        </p:blipFill>
        <p:spPr>
          <a:xfrm>
            <a:off x="5761054" y="0"/>
            <a:ext cx="6430946" cy="4650302"/>
          </a:xfrm>
          <a:prstGeom prst="rect">
            <a:avLst/>
          </a:prstGeom>
        </p:spPr>
      </p:pic>
      <p:sp>
        <p:nvSpPr>
          <p:cNvPr id="3" name="CuadroTexto 2">
            <a:extLst>
              <a:ext uri="{FF2B5EF4-FFF2-40B4-BE49-F238E27FC236}">
                <a16:creationId xmlns:a16="http://schemas.microsoft.com/office/drawing/2014/main" id="{CC340734-8A6C-0E82-C1CE-ACFFB5AB9E20}"/>
              </a:ext>
            </a:extLst>
          </p:cNvPr>
          <p:cNvSpPr txBox="1"/>
          <p:nvPr/>
        </p:nvSpPr>
        <p:spPr>
          <a:xfrm>
            <a:off x="5687367" y="4650302"/>
            <a:ext cx="6504634"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envía Dios un mensaje a todos en la tierra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Ángeles en apocalipsis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7" name="Diagrama 6">
            <a:extLst>
              <a:ext uri="{FF2B5EF4-FFF2-40B4-BE49-F238E27FC236}">
                <a16:creationId xmlns:a16="http://schemas.microsoft.com/office/drawing/2014/main" id="{55761992-BBC5-9F6D-2FDE-EF9C36D7700F}"/>
              </a:ext>
            </a:extLst>
          </p:cNvPr>
          <p:cNvGraphicFramePr/>
          <p:nvPr>
            <p:extLst>
              <p:ext uri="{D42A27DB-BD31-4B8C-83A1-F6EECF244321}">
                <p14:modId xmlns:p14="http://schemas.microsoft.com/office/powerpoint/2010/main" val="318022196"/>
              </p:ext>
            </p:extLst>
          </p:nvPr>
        </p:nvGraphicFramePr>
        <p:xfrm>
          <a:off x="229293" y="262648"/>
          <a:ext cx="5402929" cy="53286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B8B01A48-5158-4B01-95A5-B542329FAA4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382CD36A-3E34-4B81-8C4A-E26306AF1725}"/>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A0E1A7E0-C695-4256-9F22-C68D3E88E48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7"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00C1-AA8A-12DB-EDEF-E57201FFD882}"/>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81CBECC9-4AAF-5B8C-5862-B5A609CA03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41612" cy="5824659"/>
          </a:xfrm>
          <a:prstGeom prst="rect">
            <a:avLst/>
          </a:prstGeom>
        </p:spPr>
      </p:pic>
      <p:sp>
        <p:nvSpPr>
          <p:cNvPr id="3" name="CuadroTexto 2">
            <a:extLst>
              <a:ext uri="{FF2B5EF4-FFF2-40B4-BE49-F238E27FC236}">
                <a16:creationId xmlns:a16="http://schemas.microsoft.com/office/drawing/2014/main" id="{A7DF1F5B-9B61-A7B9-E552-4D00362834FD}"/>
              </a:ext>
            </a:extLst>
          </p:cNvPr>
          <p:cNvSpPr txBox="1"/>
          <p:nvPr/>
        </p:nvSpPr>
        <p:spPr>
          <a:xfrm>
            <a:off x="4505892" y="4183044"/>
            <a:ext cx="7621828" cy="1569660"/>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¿Quiénes son simbolizados por los ángeles de Apocalipsis 14:6–12 y cuál es su misión?</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9" name="Grupo 18">
            <a:extLst>
              <a:ext uri="{FF2B5EF4-FFF2-40B4-BE49-F238E27FC236}">
                <a16:creationId xmlns:a16="http://schemas.microsoft.com/office/drawing/2014/main" id="{533B1A7A-4FF1-2A51-DAE8-0DF778DC9AA5}"/>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6AEE19D-CB60-FD45-F6CE-FDB53B1A1EDF}"/>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44D4DC5A-2354-BA1B-A880-FDFED29530F5}"/>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Ángeles en apocalipsis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6FE6F0A9-D70D-3A9E-63D5-4DDB5DC6B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75A63DDB-8BBB-3DFB-1382-F891EFCA2C8F}"/>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CFBD3528-CC90-93D5-AC66-1A12ADE9A264}"/>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6" name="Diagrama 5">
            <a:extLst>
              <a:ext uri="{FF2B5EF4-FFF2-40B4-BE49-F238E27FC236}">
                <a16:creationId xmlns:a16="http://schemas.microsoft.com/office/drawing/2014/main" id="{44FF6AC6-F1FF-EF32-07D5-94F57CB331DF}"/>
              </a:ext>
            </a:extLst>
          </p:cNvPr>
          <p:cNvGraphicFramePr/>
          <p:nvPr>
            <p:extLst>
              <p:ext uri="{D42A27DB-BD31-4B8C-83A1-F6EECF244321}">
                <p14:modId xmlns:p14="http://schemas.microsoft.com/office/powerpoint/2010/main" val="3251512865"/>
              </p:ext>
            </p:extLst>
          </p:nvPr>
        </p:nvGraphicFramePr>
        <p:xfrm>
          <a:off x="4620717" y="166766"/>
          <a:ext cx="7392178" cy="40133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1055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8E20B6DB-72C8-471A-B3AD-CEEB43D3187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D75A5487-C7E3-4FE1-971D-D3D3D3BFE49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82664C96-DFCB-4910-983B-F0A25834C52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D1B4FAF6-A660-46EC-9959-3E14F539CFF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6"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E6A4975-6427-F075-5F5A-126756AD7FD8}"/>
              </a:ext>
            </a:extLst>
          </p:cNvPr>
          <p:cNvPicPr>
            <a:picLocks noChangeAspect="1"/>
          </p:cNvPicPr>
          <p:nvPr/>
        </p:nvPicPr>
        <p:blipFill>
          <a:blip r:embed="rId3"/>
          <a:stretch>
            <a:fillRect/>
          </a:stretch>
        </p:blipFill>
        <p:spPr>
          <a:xfrm>
            <a:off x="5198346" y="0"/>
            <a:ext cx="6993653" cy="4662435"/>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5198345" y="4670437"/>
            <a:ext cx="6993653" cy="1077218"/>
          </a:xfrm>
          <a:prstGeom prst="rect">
            <a:avLst/>
          </a:prstGeom>
          <a:noFill/>
        </p:spPr>
        <p:txBody>
          <a:bodyPr wrap="square">
            <a:spAutoFit/>
          </a:bodyPr>
          <a:lstStyle/>
          <a:p>
            <a:pPr lvl="0"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¿A quién lleva su mensaje el primer ángel?</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primer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6" name="Diagrama 15">
            <a:extLst>
              <a:ext uri="{FF2B5EF4-FFF2-40B4-BE49-F238E27FC236}">
                <a16:creationId xmlns:a16="http://schemas.microsoft.com/office/drawing/2014/main" id="{9B8247EB-21A8-C427-E81B-8AD128271F85}"/>
              </a:ext>
            </a:extLst>
          </p:cNvPr>
          <p:cNvGraphicFramePr/>
          <p:nvPr>
            <p:extLst>
              <p:ext uri="{D42A27DB-BD31-4B8C-83A1-F6EECF244321}">
                <p14:modId xmlns:p14="http://schemas.microsoft.com/office/powerpoint/2010/main" val="190736759"/>
              </p:ext>
            </p:extLst>
          </p:nvPr>
        </p:nvGraphicFramePr>
        <p:xfrm>
          <a:off x="215248" y="147248"/>
          <a:ext cx="4798880" cy="53624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CuadroTexto 5">
            <a:extLst>
              <a:ext uri="{FF2B5EF4-FFF2-40B4-BE49-F238E27FC236}">
                <a16:creationId xmlns:a16="http://schemas.microsoft.com/office/drawing/2014/main" id="{5D181AF3-A15B-4D34-6816-A3C694A16A0B}"/>
              </a:ext>
            </a:extLst>
          </p:cNvPr>
          <p:cNvSpPr txBox="1"/>
          <p:nvPr/>
        </p:nvSpPr>
        <p:spPr>
          <a:xfrm>
            <a:off x="5198343" y="4016104"/>
            <a:ext cx="6993655"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dirty="0">
                <a:latin typeface="Bw Modelica" panose="00000600000000000000" pitchFamily="50" charset="0"/>
              </a:rPr>
              <a:t>Dios desea que todos tengan la oportunidad de conocer la verdad y ser salvos.</a:t>
            </a:r>
            <a:endParaRPr lang="es-EC" dirty="0">
              <a:latin typeface="Bw Modelica" panose="00000600000000000000" pitchFamily="50" charset="0"/>
            </a:endParaRPr>
          </a:p>
        </p:txBody>
      </p:sp>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graphicEl>
                                              <a:dgm id="{EB05ED16-170E-4ABA-A9FC-1E534D3C80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graphicEl>
                                              <a:dgm id="{64406F9E-8032-48B2-A5A9-66A0B019D8A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6" grpId="0">
        <p:bldSub>
          <a:bldDgm bld="one"/>
        </p:bldSub>
      </p:bldGraphic>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C340734-8A6C-0E82-C1CE-ACFFB5AB9E20}"/>
              </a:ext>
            </a:extLst>
          </p:cNvPr>
          <p:cNvSpPr txBox="1"/>
          <p:nvPr/>
        </p:nvSpPr>
        <p:spPr>
          <a:xfrm>
            <a:off x="93519" y="4678439"/>
            <a:ext cx="11915377"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llamó el primer ángel la atención hacia Dios como Creador?</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primer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7" name="Diagrama 6">
            <a:extLst>
              <a:ext uri="{FF2B5EF4-FFF2-40B4-BE49-F238E27FC236}">
                <a16:creationId xmlns:a16="http://schemas.microsoft.com/office/drawing/2014/main" id="{C25E1224-E58C-72B9-2300-D441043A4B75}"/>
              </a:ext>
            </a:extLst>
          </p:cNvPr>
          <p:cNvGraphicFramePr/>
          <p:nvPr>
            <p:extLst>
              <p:ext uri="{D42A27DB-BD31-4B8C-83A1-F6EECF244321}">
                <p14:modId xmlns:p14="http://schemas.microsoft.com/office/powerpoint/2010/main" val="1298174250"/>
              </p:ext>
            </p:extLst>
          </p:nvPr>
        </p:nvGraphicFramePr>
        <p:xfrm>
          <a:off x="5411302" y="166765"/>
          <a:ext cx="6689146" cy="46601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Imagen 1">
            <a:extLst>
              <a:ext uri="{FF2B5EF4-FFF2-40B4-BE49-F238E27FC236}">
                <a16:creationId xmlns:a16="http://schemas.microsoft.com/office/drawing/2014/main" id="{F9AE5F41-CD64-41ED-3368-5C97BAFFA452}"/>
              </a:ext>
            </a:extLst>
          </p:cNvPr>
          <p:cNvPicPr>
            <a:picLocks noChangeAspect="1"/>
          </p:cNvPicPr>
          <p:nvPr/>
        </p:nvPicPr>
        <p:blipFill rotWithShape="1">
          <a:blip r:embed="rId9"/>
          <a:srcRect r="23906" b="48"/>
          <a:stretch/>
        </p:blipFill>
        <p:spPr>
          <a:xfrm>
            <a:off x="0" y="0"/>
            <a:ext cx="5321775" cy="4660195"/>
          </a:xfrm>
          <a:prstGeom prst="rect">
            <a:avLst/>
          </a:prstGeom>
        </p:spPr>
      </p:pic>
      <p:sp>
        <p:nvSpPr>
          <p:cNvPr id="3" name="Bocadillo: rectángulo 2">
            <a:extLst>
              <a:ext uri="{FF2B5EF4-FFF2-40B4-BE49-F238E27FC236}">
                <a16:creationId xmlns:a16="http://schemas.microsoft.com/office/drawing/2014/main" id="{0DB0FE14-980E-5944-EA70-1160B060CB15}"/>
              </a:ext>
            </a:extLst>
          </p:cNvPr>
          <p:cNvSpPr/>
          <p:nvPr/>
        </p:nvSpPr>
        <p:spPr>
          <a:xfrm>
            <a:off x="2660887" y="90434"/>
            <a:ext cx="2524062" cy="543579"/>
          </a:xfrm>
          <a:prstGeom prst="wedgeRectCallout">
            <a:avLst>
              <a:gd name="adj1" fmla="val -52681"/>
              <a:gd name="adj2" fmla="val 8916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Bw Modelica" panose="00000600000000000000" pitchFamily="50" charset="0"/>
              </a:rPr>
              <a:t>…y adorad a aquel que hizo el cielo y la tierra, el mar y las fuentes de las aguas.</a:t>
            </a:r>
            <a:endParaRPr lang="es-EC" sz="12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82259452-3E4E-4911-B4E9-F18C94C758E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769E974F-B184-4F01-83DD-E104F6EFE4E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FED4457E-FDEF-4EE1-BDB1-A88B3E911D0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59BFB850-2654-4B87-88FA-AE4876EFC56A}"/>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75D93E65-E9E6-4B61-B541-9DE76CAB725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3C974A0-AB81-793F-A3E7-F73987BAE95E}"/>
              </a:ext>
            </a:extLst>
          </p:cNvPr>
          <p:cNvPicPr>
            <a:picLocks noChangeAspect="1"/>
          </p:cNvPicPr>
          <p:nvPr/>
        </p:nvPicPr>
        <p:blipFill>
          <a:blip r:embed="rId3"/>
          <a:stretch>
            <a:fillRect/>
          </a:stretch>
        </p:blipFill>
        <p:spPr>
          <a:xfrm>
            <a:off x="6783175" y="1496368"/>
            <a:ext cx="5408825" cy="4328603"/>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0" y="14512"/>
            <a:ext cx="12061977"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Comente cómo el Movimiento Adventista incorporó el mensaje del primer ángel y del juicio en su predicación sobre la inminente venida de Cristo</a:t>
            </a: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primer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3" name="Diagrama 2">
            <a:extLst>
              <a:ext uri="{FF2B5EF4-FFF2-40B4-BE49-F238E27FC236}">
                <a16:creationId xmlns:a16="http://schemas.microsoft.com/office/drawing/2014/main" id="{2B9E3CEF-FF4C-72A8-390A-01FC152F981A}"/>
              </a:ext>
            </a:extLst>
          </p:cNvPr>
          <p:cNvGraphicFramePr/>
          <p:nvPr>
            <p:extLst>
              <p:ext uri="{D42A27DB-BD31-4B8C-83A1-F6EECF244321}">
                <p14:modId xmlns:p14="http://schemas.microsoft.com/office/powerpoint/2010/main" val="1992713091"/>
              </p:ext>
            </p:extLst>
          </p:nvPr>
        </p:nvGraphicFramePr>
        <p:xfrm>
          <a:off x="196541" y="1600823"/>
          <a:ext cx="6331285" cy="40989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3"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7B2C686-658D-FA1F-D695-7FDA23AA8129}"/>
              </a:ext>
            </a:extLst>
          </p:cNvPr>
          <p:cNvSpPr txBox="1"/>
          <p:nvPr/>
        </p:nvSpPr>
        <p:spPr>
          <a:xfrm>
            <a:off x="93518" y="4659228"/>
            <a:ext cx="11968458" cy="1077218"/>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¿Qué tenía que decir el segundo ángel sobre la condición espiritual de la profesa iglesia de Cristo?</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segundo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pic>
        <p:nvPicPr>
          <p:cNvPr id="9" name="Imagen 8">
            <a:extLst>
              <a:ext uri="{FF2B5EF4-FFF2-40B4-BE49-F238E27FC236}">
                <a16:creationId xmlns:a16="http://schemas.microsoft.com/office/drawing/2014/main" id="{90126192-7AB3-4BF0-FD66-241F7B653AA6}"/>
              </a:ext>
            </a:extLst>
          </p:cNvPr>
          <p:cNvPicPr>
            <a:picLocks noChangeAspect="1"/>
          </p:cNvPicPr>
          <p:nvPr/>
        </p:nvPicPr>
        <p:blipFill rotWithShape="1">
          <a:blip r:embed="rId4"/>
          <a:srcRect r="14166"/>
          <a:stretch/>
        </p:blipFill>
        <p:spPr>
          <a:xfrm>
            <a:off x="0" y="-7536"/>
            <a:ext cx="5034224" cy="4693769"/>
          </a:xfrm>
          <a:prstGeom prst="rect">
            <a:avLst/>
          </a:prstGeom>
        </p:spPr>
      </p:pic>
      <p:graphicFrame>
        <p:nvGraphicFramePr>
          <p:cNvPr id="10" name="Diagrama 9">
            <a:extLst>
              <a:ext uri="{FF2B5EF4-FFF2-40B4-BE49-F238E27FC236}">
                <a16:creationId xmlns:a16="http://schemas.microsoft.com/office/drawing/2014/main" id="{CAAAD1EA-A27A-AAE7-D72C-B0ABB8C3AB32}"/>
              </a:ext>
            </a:extLst>
          </p:cNvPr>
          <p:cNvGraphicFramePr/>
          <p:nvPr>
            <p:extLst>
              <p:ext uri="{D42A27DB-BD31-4B8C-83A1-F6EECF244321}">
                <p14:modId xmlns:p14="http://schemas.microsoft.com/office/powerpoint/2010/main" val="3777283145"/>
              </p:ext>
            </p:extLst>
          </p:nvPr>
        </p:nvGraphicFramePr>
        <p:xfrm>
          <a:off x="4586164" y="283643"/>
          <a:ext cx="7680733" cy="43062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Bocadillo: rectángulo 16">
            <a:extLst>
              <a:ext uri="{FF2B5EF4-FFF2-40B4-BE49-F238E27FC236}">
                <a16:creationId xmlns:a16="http://schemas.microsoft.com/office/drawing/2014/main" id="{F5DDE7E8-81C3-9FB7-9DCD-AB097EA55EA8}"/>
              </a:ext>
            </a:extLst>
          </p:cNvPr>
          <p:cNvSpPr/>
          <p:nvPr/>
        </p:nvSpPr>
        <p:spPr>
          <a:xfrm>
            <a:off x="1838848" y="-13233"/>
            <a:ext cx="3195376" cy="551761"/>
          </a:xfrm>
          <a:prstGeom prst="wedgeRectCallout">
            <a:avLst>
              <a:gd name="adj1" fmla="val -33252"/>
              <a:gd name="adj2" fmla="val 6493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dirty="0">
                <a:solidFill>
                  <a:schemeClr val="tx1"/>
                </a:solidFill>
                <a:latin typeface="Bw Modelica" panose="00000600000000000000" pitchFamily="50" charset="0"/>
              </a:rPr>
              <a:t>Ha caído, ha caído Babilonia, la gran ciudad, porque ha hecho beber a todas las naciones del vino del furor de su fornicación.</a:t>
            </a:r>
            <a:endParaRPr lang="es-EC" sz="11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680B4DF0-7777-449B-8BC5-128CB95E23D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A56FA087-F3E2-4A96-8037-C4ACABD8494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Sub>
          <a:bldDgm bld="one"/>
        </p:bldSub>
      </p:bldGraphic>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C92A-68AD-CE15-48DC-18B4BC78B184}"/>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DA9BBD1C-9AA5-CA06-735F-22DE7BD729D6}"/>
              </a:ext>
            </a:extLst>
          </p:cNvPr>
          <p:cNvPicPr>
            <a:picLocks noChangeAspect="1"/>
          </p:cNvPicPr>
          <p:nvPr/>
        </p:nvPicPr>
        <p:blipFill rotWithShape="1">
          <a:blip r:embed="rId3"/>
          <a:srcRect l="1657" r="16476"/>
          <a:stretch/>
        </p:blipFill>
        <p:spPr>
          <a:xfrm>
            <a:off x="7572332" y="0"/>
            <a:ext cx="4619668" cy="3761937"/>
          </a:xfrm>
          <a:prstGeom prst="rect">
            <a:avLst/>
          </a:prstGeom>
        </p:spPr>
      </p:pic>
      <p:sp>
        <p:nvSpPr>
          <p:cNvPr id="5" name="CuadroTexto 4">
            <a:extLst>
              <a:ext uri="{FF2B5EF4-FFF2-40B4-BE49-F238E27FC236}">
                <a16:creationId xmlns:a16="http://schemas.microsoft.com/office/drawing/2014/main" id="{2FCDCF2F-414F-BC78-C488-A807E06D3702}"/>
              </a:ext>
            </a:extLst>
          </p:cNvPr>
          <p:cNvSpPr txBox="1"/>
          <p:nvPr/>
        </p:nvSpPr>
        <p:spPr>
          <a:xfrm>
            <a:off x="0" y="3930295"/>
            <a:ext cx="12155761" cy="1815882"/>
          </a:xfrm>
          <a:prstGeom prst="rect">
            <a:avLst/>
          </a:prstGeom>
          <a:noFill/>
        </p:spPr>
        <p:txBody>
          <a:bodyPr wrap="square">
            <a:spAutoFit/>
          </a:bodyPr>
          <a:lstStyle/>
          <a:p>
            <a:pPr>
              <a:tabLst>
                <a:tab pos="1435100" algn="l"/>
                <a:tab pos="3771900" algn="l"/>
              </a:tabLst>
            </a:pPr>
            <a:r>
              <a:rPr lang="es-ES" sz="2800" b="1" dirty="0">
                <a:ln w="0"/>
                <a:latin typeface="Noto Sans ExtBd" panose="020B0902040504020204"/>
                <a:ea typeface="Noto Sans ExtBd" panose="020B0902040504020204" pitchFamily="34"/>
                <a:cs typeface="Noto Sans ExtBd" panose="020B0902040504020204" pitchFamily="34"/>
              </a:rPr>
              <a:t>Describa cómo los creyentes del Movimiento Adventista interpretaron su primer chasco, el descubrimiento del verdadero final de los 2,300 días y su llamado a separarse de los que rechazaron el mensaje.</a:t>
            </a:r>
            <a:endParaRPr lang="es-MX" sz="28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A67C61B-F23C-A364-2CB4-40822A9DD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B1C1FD86-480E-CF5A-F7EB-A4927477DEDE}"/>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1BBB07CB-E602-2E6B-0602-CDE8A5A7AF83}"/>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5B4E8887-0994-5DD5-C5DF-788670571CD7}"/>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segundo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BFAA40A8-BF7F-BF1E-04A0-32BE44CF52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704BAB93-AFA8-01DC-836E-EA7F9A2D02A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CE71C787-F819-F6AF-61F0-6C4597E40B7F}"/>
                </a:ext>
              </a:extLst>
            </p:cNvPr>
            <p:cNvSpPr txBox="1">
              <a:spLocks/>
            </p:cNvSpPr>
            <p:nvPr/>
          </p:nvSpPr>
          <p:spPr>
            <a:xfrm>
              <a:off x="93519" y="6087307"/>
              <a:ext cx="2520472"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17" name="Diagrama 16">
            <a:extLst>
              <a:ext uri="{FF2B5EF4-FFF2-40B4-BE49-F238E27FC236}">
                <a16:creationId xmlns:a16="http://schemas.microsoft.com/office/drawing/2014/main" id="{AD4E399F-F339-0CBE-D98E-8F66519000BB}"/>
              </a:ext>
            </a:extLst>
          </p:cNvPr>
          <p:cNvGraphicFramePr/>
          <p:nvPr>
            <p:extLst>
              <p:ext uri="{D42A27DB-BD31-4B8C-83A1-F6EECF244321}">
                <p14:modId xmlns:p14="http://schemas.microsoft.com/office/powerpoint/2010/main" val="1133445710"/>
              </p:ext>
            </p:extLst>
          </p:nvPr>
        </p:nvGraphicFramePr>
        <p:xfrm>
          <a:off x="93518" y="168358"/>
          <a:ext cx="7382455" cy="376193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7503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7"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F06A-D17B-F3CB-AA44-38A9597CE3C3}"/>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9E89D8B9-FEDF-27FC-1503-A84F28340FAB}"/>
              </a:ext>
            </a:extLst>
          </p:cNvPr>
          <p:cNvPicPr>
            <a:picLocks noChangeAspect="1"/>
          </p:cNvPicPr>
          <p:nvPr/>
        </p:nvPicPr>
        <p:blipFill>
          <a:blip r:embed="rId3"/>
          <a:stretch>
            <a:fillRect/>
          </a:stretch>
        </p:blipFill>
        <p:spPr>
          <a:xfrm>
            <a:off x="0" y="1141228"/>
            <a:ext cx="6481187" cy="5186798"/>
          </a:xfrm>
          <a:prstGeom prst="rect">
            <a:avLst/>
          </a:prstGeom>
        </p:spPr>
      </p:pic>
      <p:sp>
        <p:nvSpPr>
          <p:cNvPr id="5" name="CuadroTexto 4">
            <a:extLst>
              <a:ext uri="{FF2B5EF4-FFF2-40B4-BE49-F238E27FC236}">
                <a16:creationId xmlns:a16="http://schemas.microsoft.com/office/drawing/2014/main" id="{9D44BF05-1B5A-BFC7-DAEA-E6F0F61D4CF9}"/>
              </a:ext>
            </a:extLst>
          </p:cNvPr>
          <p:cNvSpPr txBox="1"/>
          <p:nvPr/>
        </p:nvSpPr>
        <p:spPr>
          <a:xfrm>
            <a:off x="93518" y="42470"/>
            <a:ext cx="6387669" cy="1077218"/>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¿Qué impactante advertencia trae el tercer ángel?</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9A6219C5-7917-BDE9-2E00-CEAEC7741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950E934C-D216-8916-64BF-D7144BA30CB5}"/>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70A970CB-E0EE-5E77-987A-D2A8008ABE8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B40BCF7F-4FB6-DC3D-8C5C-0E110DF3D051}"/>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tercer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1D57D069-BA10-C6E6-B4A3-AEE13F958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33BB2358-BBFB-F8C9-D612-9A321EF7EBFB}"/>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E9DAEE24-8920-13E4-1416-00A57FD0EA82}"/>
                </a:ext>
              </a:extLst>
            </p:cNvPr>
            <p:cNvSpPr txBox="1">
              <a:spLocks/>
            </p:cNvSpPr>
            <p:nvPr/>
          </p:nvSpPr>
          <p:spPr>
            <a:xfrm>
              <a:off x="93518" y="6087307"/>
              <a:ext cx="2421081"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sp>
        <p:nvSpPr>
          <p:cNvPr id="13" name="Bocadillo: rectángulo 12">
            <a:extLst>
              <a:ext uri="{FF2B5EF4-FFF2-40B4-BE49-F238E27FC236}">
                <a16:creationId xmlns:a16="http://schemas.microsoft.com/office/drawing/2014/main" id="{1D326C4C-5678-879A-E305-1F6F7E8B955C}"/>
              </a:ext>
            </a:extLst>
          </p:cNvPr>
          <p:cNvSpPr/>
          <p:nvPr/>
        </p:nvSpPr>
        <p:spPr>
          <a:xfrm>
            <a:off x="3306071" y="1108795"/>
            <a:ext cx="3195376" cy="551761"/>
          </a:xfrm>
          <a:prstGeom prst="wedgeRectCallout">
            <a:avLst>
              <a:gd name="adj1" fmla="val -53063"/>
              <a:gd name="adj2" fmla="val 9407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dirty="0">
                <a:solidFill>
                  <a:schemeClr val="tx1"/>
                </a:solidFill>
                <a:latin typeface="Bw Modelica" panose="00000600000000000000" pitchFamily="50" charset="0"/>
              </a:rPr>
              <a:t>Si alguno adora a la bestia y a su imagen, y recibe la marca en su frente o en su mano, él también beberá del vino de la ira de Dios…</a:t>
            </a:r>
            <a:endParaRPr lang="es-EC" sz="1100" dirty="0">
              <a:solidFill>
                <a:schemeClr val="tx1"/>
              </a:solidFill>
              <a:latin typeface="Bw Modelica" panose="00000600000000000000" pitchFamily="50" charset="0"/>
            </a:endParaRPr>
          </a:p>
        </p:txBody>
      </p:sp>
      <p:graphicFrame>
        <p:nvGraphicFramePr>
          <p:cNvPr id="14" name="Diagrama 13">
            <a:extLst>
              <a:ext uri="{FF2B5EF4-FFF2-40B4-BE49-F238E27FC236}">
                <a16:creationId xmlns:a16="http://schemas.microsoft.com/office/drawing/2014/main" id="{AF7D23FB-CB2C-3C07-F328-FC95A6EC8E9F}"/>
              </a:ext>
            </a:extLst>
          </p:cNvPr>
          <p:cNvGraphicFramePr/>
          <p:nvPr>
            <p:extLst>
              <p:ext uri="{D42A27DB-BD31-4B8C-83A1-F6EECF244321}">
                <p14:modId xmlns:p14="http://schemas.microsoft.com/office/powerpoint/2010/main" val="1460171590"/>
              </p:ext>
            </p:extLst>
          </p:nvPr>
        </p:nvGraphicFramePr>
        <p:xfrm>
          <a:off x="6561574" y="166764"/>
          <a:ext cx="5500402" cy="54221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6986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graphicEl>
                                              <a:dgm id="{9D041828-6AD9-46A5-9720-92B6CDC6F09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Graphic spid="14"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10" name="CuadroTexto 9">
            <a:extLst>
              <a:ext uri="{FF2B5EF4-FFF2-40B4-BE49-F238E27FC236}">
                <a16:creationId xmlns:a16="http://schemas.microsoft.com/office/drawing/2014/main" id="{B4EF2989-0A9A-281E-0523-3F43A5039A60}"/>
              </a:ext>
            </a:extLst>
          </p:cNvPr>
          <p:cNvSpPr txBox="1"/>
          <p:nvPr/>
        </p:nvSpPr>
        <p:spPr>
          <a:xfrm>
            <a:off x="231112" y="4625185"/>
            <a:ext cx="11666959" cy="1077218"/>
          </a:xfrm>
          <a:prstGeom prst="rect">
            <a:avLst/>
          </a:prstGeom>
          <a:noFill/>
        </p:spPr>
        <p:txBody>
          <a:bodyPr wrap="square">
            <a:spAutoFit/>
          </a:bodyPr>
          <a:lstStyle/>
          <a:p>
            <a:pPr>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son distinguidos los santos en el tiempo del mensaje del tercer ángel?</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843FE2C-E3BE-C134-DD4A-C410C7FF31C4}"/>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446C362-5C7E-5753-8BAC-6AE6B39A7F6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C945902F-8E2A-E1ED-C879-F5DFA92771A0}"/>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tercer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7" name="Imagen 6">
              <a:extLst>
                <a:ext uri="{FF2B5EF4-FFF2-40B4-BE49-F238E27FC236}">
                  <a16:creationId xmlns:a16="http://schemas.microsoft.com/office/drawing/2014/main" id="{887822E2-D496-09A8-0ADF-B890386D5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4" name="Flecha: pentágono 13">
              <a:extLst>
                <a:ext uri="{FF2B5EF4-FFF2-40B4-BE49-F238E27FC236}">
                  <a16:creationId xmlns:a16="http://schemas.microsoft.com/office/drawing/2014/main" id="{36A1AD79-E437-99BF-1A7B-F15C5E972B8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Subtítulo 2">
              <a:extLst>
                <a:ext uri="{FF2B5EF4-FFF2-40B4-BE49-F238E27FC236}">
                  <a16:creationId xmlns:a16="http://schemas.microsoft.com/office/drawing/2014/main" id="{DE6369E5-90F7-6312-024F-5E59EEE2F6DA}"/>
                </a:ext>
              </a:extLst>
            </p:cNvPr>
            <p:cNvSpPr txBox="1">
              <a:spLocks/>
            </p:cNvSpPr>
            <p:nvPr/>
          </p:nvSpPr>
          <p:spPr>
            <a:xfrm>
              <a:off x="93519" y="6087307"/>
              <a:ext cx="2231130"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3" name="Diagrama 2">
            <a:extLst>
              <a:ext uri="{FF2B5EF4-FFF2-40B4-BE49-F238E27FC236}">
                <a16:creationId xmlns:a16="http://schemas.microsoft.com/office/drawing/2014/main" id="{6841FC8B-D270-C4D1-96A6-A6DAFE0D24E7}"/>
              </a:ext>
            </a:extLst>
          </p:cNvPr>
          <p:cNvGraphicFramePr/>
          <p:nvPr>
            <p:extLst>
              <p:ext uri="{D42A27DB-BD31-4B8C-83A1-F6EECF244321}">
                <p14:modId xmlns:p14="http://schemas.microsoft.com/office/powerpoint/2010/main" val="365804069"/>
              </p:ext>
            </p:extLst>
          </p:nvPr>
        </p:nvGraphicFramePr>
        <p:xfrm>
          <a:off x="93519" y="147005"/>
          <a:ext cx="9010288" cy="44781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Imagen 10">
            <a:extLst>
              <a:ext uri="{FF2B5EF4-FFF2-40B4-BE49-F238E27FC236}">
                <a16:creationId xmlns:a16="http://schemas.microsoft.com/office/drawing/2014/main" id="{D8D2E102-2E66-5D16-4046-4881A8504D6C}"/>
              </a:ext>
            </a:extLst>
          </p:cNvPr>
          <p:cNvPicPr>
            <a:picLocks noChangeAspect="1"/>
          </p:cNvPicPr>
          <p:nvPr/>
        </p:nvPicPr>
        <p:blipFill rotWithShape="1">
          <a:blip r:embed="rId9">
            <a:extLst>
              <a:ext uri="{28A0092B-C50C-407E-A947-70E740481C1C}">
                <a14:useLocalDpi xmlns:a14="http://schemas.microsoft.com/office/drawing/2010/main" val="0"/>
              </a:ext>
            </a:extLst>
          </a:blip>
          <a:srcRect l="10714" r="8102" b="8149"/>
          <a:stretch/>
        </p:blipFill>
        <p:spPr>
          <a:xfrm>
            <a:off x="9247009" y="0"/>
            <a:ext cx="2944991" cy="4625185"/>
          </a:xfrm>
          <a:prstGeom prst="rect">
            <a:avLst/>
          </a:prstGeom>
        </p:spPr>
      </p:pic>
    </p:spTree>
    <p:extLst>
      <p:ext uri="{BB962C8B-B14F-4D97-AF65-F5344CB8AC3E}">
        <p14:creationId xmlns:p14="http://schemas.microsoft.com/office/powerpoint/2010/main" val="134470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9142F382-AA36-4775-9D98-29EB32F5D32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5BEB2F3E-5414-45C4-BB95-47CFFED77BF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B69CEAF2-3B3E-4B26-BEDB-7F200960396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64A40580-FCC2-5035-ACDD-C813ECE7ABAE}"/>
              </a:ext>
            </a:extLst>
          </p:cNvPr>
          <p:cNvPicPr>
            <a:picLocks noChangeAspect="1"/>
          </p:cNvPicPr>
          <p:nvPr/>
        </p:nvPicPr>
        <p:blipFill rotWithShape="1">
          <a:blip r:embed="rId3"/>
          <a:srcRect r="17293"/>
          <a:stretch/>
        </p:blipFill>
        <p:spPr>
          <a:xfrm>
            <a:off x="0" y="1077218"/>
            <a:ext cx="5235283" cy="4747441"/>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93517" y="0"/>
            <a:ext cx="11968459" cy="1077218"/>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se describe el surgimiento del mensaje del tercer ángel?</a:t>
            </a:r>
            <a:endParaRPr lang="es-EC" sz="3200" dirty="0">
              <a:ln w="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4" y="6068135"/>
              <a:ext cx="599364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tercer ángel</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8" y="6087307"/>
              <a:ext cx="2234045"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5" name="Diagrama 4">
            <a:extLst>
              <a:ext uri="{FF2B5EF4-FFF2-40B4-BE49-F238E27FC236}">
                <a16:creationId xmlns:a16="http://schemas.microsoft.com/office/drawing/2014/main" id="{3231F016-A005-35B5-8068-BB47603A6DA5}"/>
              </a:ext>
            </a:extLst>
          </p:cNvPr>
          <p:cNvGraphicFramePr/>
          <p:nvPr>
            <p:extLst>
              <p:ext uri="{D42A27DB-BD31-4B8C-83A1-F6EECF244321}">
                <p14:modId xmlns:p14="http://schemas.microsoft.com/office/powerpoint/2010/main" val="1385438225"/>
              </p:ext>
            </p:extLst>
          </p:nvPr>
        </p:nvGraphicFramePr>
        <p:xfrm>
          <a:off x="5255543" y="592853"/>
          <a:ext cx="6899949" cy="50483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Bocadillo: rectángulo 9">
            <a:extLst>
              <a:ext uri="{FF2B5EF4-FFF2-40B4-BE49-F238E27FC236}">
                <a16:creationId xmlns:a16="http://schemas.microsoft.com/office/drawing/2014/main" id="{758773D8-4163-8F08-E175-C1DE8D7931C5}"/>
              </a:ext>
            </a:extLst>
          </p:cNvPr>
          <p:cNvSpPr/>
          <p:nvPr/>
        </p:nvSpPr>
        <p:spPr>
          <a:xfrm>
            <a:off x="2210821" y="2354790"/>
            <a:ext cx="3024462" cy="551761"/>
          </a:xfrm>
          <a:prstGeom prst="wedgeRectCallout">
            <a:avLst>
              <a:gd name="adj1" fmla="val -70671"/>
              <a:gd name="adj2" fmla="val -8803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dirty="0">
                <a:solidFill>
                  <a:schemeClr val="tx1"/>
                </a:solidFill>
                <a:latin typeface="Bw Modelica" panose="00000600000000000000" pitchFamily="50" charset="0"/>
              </a:rPr>
              <a:t>No hagáis daño a la tierra, ni al mar, ni a los árboles, hasta que hayamos sellado en sus frentes a los siervos de nuestro Dios.</a:t>
            </a:r>
            <a:endParaRPr lang="es-EC" sz="1100" dirty="0">
              <a:solidFill>
                <a:schemeClr val="tx1"/>
              </a:solidFill>
              <a:latin typeface="Bw Modelica" panose="00000600000000000000" pitchFamily="50" charset="0"/>
            </a:endParaRPr>
          </a:p>
        </p:txBody>
      </p:sp>
      <p:sp>
        <p:nvSpPr>
          <p:cNvPr id="13" name="CuadroTexto 12">
            <a:extLst>
              <a:ext uri="{FF2B5EF4-FFF2-40B4-BE49-F238E27FC236}">
                <a16:creationId xmlns:a16="http://schemas.microsoft.com/office/drawing/2014/main" id="{E3E0C2D2-D300-1EBD-5785-394F73DB4672}"/>
              </a:ext>
            </a:extLst>
          </p:cNvPr>
          <p:cNvSpPr txBox="1"/>
          <p:nvPr/>
        </p:nvSpPr>
        <p:spPr>
          <a:xfrm>
            <a:off x="-1" y="4997763"/>
            <a:ext cx="5235283" cy="73866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400" dirty="0">
                <a:latin typeface="Bw Modelica" panose="00000600000000000000" pitchFamily="50" charset="0"/>
              </a:rPr>
              <a:t>El sello del Dios viviente será puesto únicamente sobre aquellos que se asemejen a Cristo en carácter…El sello de la ley de Dios se encuentra en el cuarto mandamiento. </a:t>
            </a:r>
            <a:endParaRPr lang="es-EC" sz="1400" dirty="0">
              <a:latin typeface="Bw Modelica" panose="00000600000000000000" pitchFamily="50" charset="0"/>
            </a:endParaRPr>
          </a:p>
        </p:txBody>
      </p:sp>
    </p:spTree>
    <p:extLst>
      <p:ext uri="{BB962C8B-B14F-4D97-AF65-F5344CB8AC3E}">
        <p14:creationId xmlns:p14="http://schemas.microsoft.com/office/powerpoint/2010/main" val="162781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80B4DF0-7777-449B-8BC5-128CB95E23D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A56FA087-F3E2-4A96-8037-C4ACABD8494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EEABFEA6-5D8E-4B4B-B2C9-30FF763E556A}"/>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5" grpId="0">
        <p:bldSub>
          <a:bldDgm bld="one"/>
        </p:bldSub>
      </p:bldGraphic>
      <p:bldP spid="10"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CEAB6ED3-CCF6-2BB4-6547-3084B4033731}"/>
              </a:ext>
            </a:extLst>
          </p:cNvPr>
          <p:cNvPicPr>
            <a:picLocks noChangeAspect="1"/>
          </p:cNvPicPr>
          <p:nvPr/>
        </p:nvPicPr>
        <p:blipFill rotWithShape="1">
          <a:blip r:embed="rId3">
            <a:extLst>
              <a:ext uri="{28A0092B-C50C-407E-A947-70E740481C1C}">
                <a14:useLocalDpi xmlns:a14="http://schemas.microsoft.com/office/drawing/2010/main" val="0"/>
              </a:ext>
            </a:extLst>
          </a:blip>
          <a:srcRect b="10228"/>
          <a:stretch/>
        </p:blipFill>
        <p:spPr>
          <a:xfrm>
            <a:off x="6381098" y="0"/>
            <a:ext cx="5810902" cy="4175061"/>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54882" y="4180529"/>
            <a:ext cx="12061976"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¿Cómo se cumplirá la bendición proclamada sobre los que mueren en la fe durante la proclamación del mensaje del tercer ángel?</a:t>
            </a:r>
            <a:endParaRPr lang="es-MX" sz="3200" dirty="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3" y="6068135"/>
              <a:ext cx="6070393"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clímax del mensaje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96390" cy="50804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8" name="Diagrama 7">
            <a:extLst>
              <a:ext uri="{FF2B5EF4-FFF2-40B4-BE49-F238E27FC236}">
                <a16:creationId xmlns:a16="http://schemas.microsoft.com/office/drawing/2014/main" id="{8E9D43D8-3B2C-CA9A-C80E-5F581A6B2E5C}"/>
              </a:ext>
            </a:extLst>
          </p:cNvPr>
          <p:cNvGraphicFramePr/>
          <p:nvPr>
            <p:extLst>
              <p:ext uri="{D42A27DB-BD31-4B8C-83A1-F6EECF244321}">
                <p14:modId xmlns:p14="http://schemas.microsoft.com/office/powerpoint/2010/main" val="3401203696"/>
              </p:ext>
            </p:extLst>
          </p:nvPr>
        </p:nvGraphicFramePr>
        <p:xfrm>
          <a:off x="214684" y="130841"/>
          <a:ext cx="5985150" cy="39839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97D0DACB-9029-81CD-34A1-305B5A3D1351}"/>
              </a:ext>
            </a:extLst>
          </p:cNvPr>
          <p:cNvSpPr txBox="1"/>
          <p:nvPr/>
        </p:nvSpPr>
        <p:spPr>
          <a:xfrm>
            <a:off x="6381098" y="3652534"/>
            <a:ext cx="5810902" cy="52322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C" sz="1400" dirty="0">
                <a:latin typeface="Bw Modelica" panose="00000600000000000000" pitchFamily="50" charset="0"/>
              </a:rPr>
              <a:t>Desde el cielo se oye la voz de Dios que proclama el día y la hora de la venida de Jesús, y promulga a su pueblo el pacto eterno.</a:t>
            </a:r>
          </a:p>
        </p:txBody>
      </p:sp>
    </p:spTree>
    <p:extLst>
      <p:ext uri="{BB962C8B-B14F-4D97-AF65-F5344CB8AC3E}">
        <p14:creationId xmlns:p14="http://schemas.microsoft.com/office/powerpoint/2010/main" val="32366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2CFB45E-5772-13ED-3C76-CF0A80FF5FC0}"/>
              </a:ext>
            </a:extLst>
          </p:cNvPr>
          <p:cNvPicPr>
            <a:picLocks noChangeAspect="1"/>
          </p:cNvPicPr>
          <p:nvPr/>
        </p:nvPicPr>
        <p:blipFill rotWithShape="1">
          <a:blip r:embed="rId3"/>
          <a:srcRect r="8604"/>
          <a:stretch/>
        </p:blipFill>
        <p:spPr>
          <a:xfrm>
            <a:off x="0" y="0"/>
            <a:ext cx="6591719" cy="5771824"/>
          </a:xfrm>
          <a:prstGeom prst="rect">
            <a:avLst/>
          </a:prstGeom>
        </p:spPr>
      </p:pic>
      <p:pic>
        <p:nvPicPr>
          <p:cNvPr id="4" name="Imagen 3">
            <a:extLst>
              <a:ext uri="{FF2B5EF4-FFF2-40B4-BE49-F238E27FC236}">
                <a16:creationId xmlns:a16="http://schemas.microsoft.com/office/drawing/2014/main" id="{03F77AFD-C31C-0885-8834-8CE3F3865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6" name="CuadroTexto 5">
            <a:extLst>
              <a:ext uri="{FF2B5EF4-FFF2-40B4-BE49-F238E27FC236}">
                <a16:creationId xmlns:a16="http://schemas.microsoft.com/office/drawing/2014/main" id="{1FC25D7D-3F00-548C-7914-8BFFD5B2BD48}"/>
              </a:ext>
            </a:extLst>
          </p:cNvPr>
          <p:cNvSpPr txBox="1"/>
          <p:nvPr/>
        </p:nvSpPr>
        <p:spPr>
          <a:xfrm>
            <a:off x="6692202" y="106690"/>
            <a:ext cx="5499798" cy="1569660"/>
          </a:xfrm>
          <a:prstGeom prst="rect">
            <a:avLst/>
          </a:prstGeom>
          <a:noFill/>
        </p:spPr>
        <p:txBody>
          <a:bodyPr wrap="square">
            <a:spAutoFit/>
          </a:bodyPr>
          <a:lstStyle/>
          <a:p>
            <a:pPr lvl="0">
              <a:tabLst>
                <a:tab pos="1435100" algn="l"/>
                <a:tab pos="3771900" algn="l"/>
              </a:tabLst>
            </a:pPr>
            <a:r>
              <a:rPr lang="es-ES" sz="3200" dirty="0">
                <a:latin typeface="Noto Sans ExtBd" panose="020B0902040504020204" pitchFamily="34"/>
                <a:ea typeface="Noto Sans ExtBd" panose="020B0902040504020204" pitchFamily="34"/>
                <a:cs typeface="Noto Sans ExtBd" panose="020B0902040504020204" pitchFamily="34"/>
              </a:rPr>
              <a:t>¿Qué acontecerá en la conclusión del mensaje de los tres ángeles?</a:t>
            </a:r>
            <a:endParaRPr lang="es-MX" sz="3200" dirty="0">
              <a:latin typeface="Noto Sans ExtBd" panose="020B0902040504020204" pitchFamily="34"/>
              <a:ea typeface="Noto Sans ExtBd" panose="020B0902040504020204" pitchFamily="34"/>
              <a:cs typeface="Noto Sans ExtBd" panose="020B0902040504020204" pitchFamily="34"/>
            </a:endParaRPr>
          </a:p>
        </p:txBody>
      </p:sp>
      <p:grpSp>
        <p:nvGrpSpPr>
          <p:cNvPr id="2" name="Grupo 1">
            <a:extLst>
              <a:ext uri="{FF2B5EF4-FFF2-40B4-BE49-F238E27FC236}">
                <a16:creationId xmlns:a16="http://schemas.microsoft.com/office/drawing/2014/main" id="{D6C6CDDC-1707-014C-847D-2AE7F9369606}"/>
              </a:ext>
            </a:extLst>
          </p:cNvPr>
          <p:cNvGrpSpPr/>
          <p:nvPr/>
        </p:nvGrpSpPr>
        <p:grpSpPr>
          <a:xfrm>
            <a:off x="-20260" y="5755657"/>
            <a:ext cx="12212260" cy="1118994"/>
            <a:chOff x="-20260" y="5755657"/>
            <a:chExt cx="12212260" cy="1118994"/>
          </a:xfrm>
        </p:grpSpPr>
        <p:sp>
          <p:nvSpPr>
            <p:cNvPr id="3" name="CuadroTexto 2">
              <a:extLst>
                <a:ext uri="{FF2B5EF4-FFF2-40B4-BE49-F238E27FC236}">
                  <a16:creationId xmlns:a16="http://schemas.microsoft.com/office/drawing/2014/main" id="{DD3CA4D8-1119-B350-EC25-1654740E3F0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5F2C083C-B452-0DA9-0533-090C35872FAD}"/>
                </a:ext>
              </a:extLst>
            </p:cNvPr>
            <p:cNvSpPr txBox="1">
              <a:spLocks/>
            </p:cNvSpPr>
            <p:nvPr/>
          </p:nvSpPr>
          <p:spPr>
            <a:xfrm>
              <a:off x="3108793" y="6068135"/>
              <a:ext cx="6070393"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El clímax del mensaje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1D2B6AE4-1B56-FA4E-51A5-A09668070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67866D3F-AA96-DDFA-B644-2C800B6E24C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7EE107B-717C-0A25-3CEE-C45CBBE7D1BC}"/>
                </a:ext>
              </a:extLst>
            </p:cNvPr>
            <p:cNvSpPr txBox="1">
              <a:spLocks/>
            </p:cNvSpPr>
            <p:nvPr/>
          </p:nvSpPr>
          <p:spPr>
            <a:xfrm>
              <a:off x="93519" y="6087307"/>
              <a:ext cx="2296390" cy="50804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9" name="Diagrama 8">
            <a:extLst>
              <a:ext uri="{FF2B5EF4-FFF2-40B4-BE49-F238E27FC236}">
                <a16:creationId xmlns:a16="http://schemas.microsoft.com/office/drawing/2014/main" id="{52EC5FDC-2025-C34B-8CE2-FF6BD5DF890A}"/>
              </a:ext>
            </a:extLst>
          </p:cNvPr>
          <p:cNvGraphicFramePr/>
          <p:nvPr>
            <p:extLst>
              <p:ext uri="{D42A27DB-BD31-4B8C-83A1-F6EECF244321}">
                <p14:modId xmlns:p14="http://schemas.microsoft.com/office/powerpoint/2010/main" val="3848828103"/>
              </p:ext>
            </p:extLst>
          </p:nvPr>
        </p:nvGraphicFramePr>
        <p:xfrm>
          <a:off x="6700878" y="1728613"/>
          <a:ext cx="5369774" cy="38193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Bocadillo: rectángulo 9">
            <a:extLst>
              <a:ext uri="{FF2B5EF4-FFF2-40B4-BE49-F238E27FC236}">
                <a16:creationId xmlns:a16="http://schemas.microsoft.com/office/drawing/2014/main" id="{7CE7C768-438A-E201-1114-4CDCAB77F3AC}"/>
              </a:ext>
            </a:extLst>
          </p:cNvPr>
          <p:cNvSpPr/>
          <p:nvPr/>
        </p:nvSpPr>
        <p:spPr>
          <a:xfrm>
            <a:off x="4310926" y="0"/>
            <a:ext cx="1637698" cy="418555"/>
          </a:xfrm>
          <a:prstGeom prst="wedgeRectCallout">
            <a:avLst>
              <a:gd name="adj1" fmla="val -87237"/>
              <a:gd name="adj2" fmla="val 5600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Consumado es</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308533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B5B979D6-9A95-4334-8192-27D4B682166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9D041828-6AD9-46A5-9720-92B6CDC6F0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Sub>
          <a:bldDgm bld="one"/>
        </p:bldSub>
      </p:bldGraphic>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737227" y="381783"/>
            <a:ext cx="2397103"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Al concluir el mensaje del tercer ángel, los casos de todos habrán sido decididos, Cristo terminará su ministerio intercesor y regresará para recoger la cosecha de la tierra, llevando a los redimidos a su reino eterno.</a:t>
            </a:r>
          </a:p>
        </p:txBody>
      </p:sp>
      <p:sp>
        <p:nvSpPr>
          <p:cNvPr id="22" name="Rectángulo: esquinas superiores redondeadas 21"/>
          <p:cNvSpPr/>
          <p:nvPr/>
        </p:nvSpPr>
        <p:spPr>
          <a:xfrm>
            <a:off x="37409" y="381783"/>
            <a:ext cx="2364280"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En el libro de Apocalipsis, los ángeles representan tanto a los seres celestiales que colaboran en la obra de Dios como a los mensajeros humanos encargados de proclamar sus verdades al mundo.</a:t>
            </a: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443309" y="381783"/>
            <a:ext cx="231434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primer ángel de Apocalipsis 14 proclama el evangelio eterno a toda nación, tribu, lengua y pueblo, llamando a la humanidad a temer a Dios, darle gloria y adorarlo como Creador, porque ha llegado la hora de su juicio.</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799276" y="381783"/>
            <a:ext cx="2416653"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segundo ángel de Apocalipsis 14 anuncia la caída espiritual de Babilonia, símbolo de los sistemas religiosos que se han apartado de la verdad bíblica al mezclar las enseñanzas de Dios con doctrinas y tradiciones humanas.</a:t>
            </a: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54880" y="381783"/>
            <a:ext cx="2434223"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El tercer ángel de Apocalipsis 14 proclama la advertencia más solemne de la Biblia, llamando a la humanidad a no adorar a la bestia ni recibir su marca, sino a permanecer fiel a Dios en el conflicto final entre la verdad y el error.</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494850" y="3475976"/>
            <a:ext cx="6358318" cy="1569660"/>
          </a:xfrm>
          <a:prstGeom prst="rect">
            <a:avLst/>
          </a:prstGeom>
        </p:spPr>
        <p:txBody>
          <a:bodyPr wrap="square">
            <a:spAutoFit/>
          </a:bodyPr>
          <a:lstStyle/>
          <a:p>
            <a:pPr algn="ctr"/>
            <a:r>
              <a:rPr lang="es-ES" sz="3200" dirty="0">
                <a:solidFill>
                  <a:schemeClr val="accent4">
                    <a:lumMod val="75000"/>
                  </a:schemeClr>
                </a:solidFill>
                <a:latin typeface="Eras Demi ITC" panose="020B0805030504020804" pitchFamily="34" charset="0"/>
              </a:rPr>
              <a:t>¡Decido aceptar este mensaje y compartirlo con otros para que también se preparen!</a:t>
            </a:r>
            <a:endParaRPr lang="es-MX" sz="32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7" y="583281"/>
            <a:ext cx="6448123" cy="2554545"/>
          </a:xfrm>
          <a:prstGeom prst="rect">
            <a:avLst/>
          </a:prstGeom>
        </p:spPr>
        <p:txBody>
          <a:bodyPr wrap="square">
            <a:spAutoFit/>
          </a:bodyPr>
          <a:lstStyle/>
          <a:p>
            <a:pPr algn="ctr"/>
            <a:r>
              <a:rPr lang="es-ES" sz="3200" dirty="0">
                <a:solidFill>
                  <a:schemeClr val="accent2">
                    <a:lumMod val="75000"/>
                  </a:schemeClr>
                </a:solidFill>
                <a:latin typeface="Eras Bold ITC" panose="020B0907030504020204" pitchFamily="34" charset="0"/>
              </a:rPr>
              <a:t>Creo que Dios envía un mensaje final al mundo para llamar a las personas a adorarlo y prepararse para su venida.</a:t>
            </a:r>
            <a:endParaRPr lang="es-MX" sz="32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1272022</TotalTime>
  <Words>1940</Words>
  <Application>Microsoft Office PowerPoint</Application>
  <PresentationFormat>Panorámica</PresentationFormat>
  <Paragraphs>149</Paragraphs>
  <Slides>22</Slides>
  <Notes>18</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22</vt:i4>
      </vt:variant>
    </vt:vector>
  </HeadingPairs>
  <TitlesOfParts>
    <vt:vector size="42"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user01</cp:lastModifiedBy>
  <cp:revision>10139</cp:revision>
  <dcterms:created xsi:type="dcterms:W3CDTF">2017-06-02T15:34:13Z</dcterms:created>
  <dcterms:modified xsi:type="dcterms:W3CDTF">2026-06-12T20:51:25Z</dcterms:modified>
</cp:coreProperties>
</file>