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1" r:id="rId8"/>
    <p:sldId id="557" r:id="rId9"/>
    <p:sldId id="571" r:id="rId10"/>
    <p:sldId id="550" r:id="rId11"/>
    <p:sldId id="558" r:id="rId12"/>
    <p:sldId id="565" r:id="rId13"/>
    <p:sldId id="538" r:id="rId14"/>
    <p:sldId id="572" r:id="rId15"/>
    <p:sldId id="573" r:id="rId16"/>
    <p:sldId id="566" r:id="rId17"/>
    <p:sldId id="567" r:id="rId18"/>
    <p:sldId id="568"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6" d="100"/>
          <a:sy n="76" d="100"/>
        </p:scale>
        <p:origin x="859"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Juan vio una mujer impura llamada “Babilonia la Grande”, vestida con gran lujo y riqueza, sentada sobre una bestia escarlata llena de nombres de blasfemia y sosteniendo un cáliz lleno de abominaciones, se la veía embriagada con la sangre de los santos y mártires…</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MX" sz="2100" dirty="0">
              <a:latin typeface="Bw Modelica" panose="00000600000000000000" pitchFamily="50" charset="0"/>
            </a:rPr>
            <a:t>…</a:t>
          </a:r>
          <a:r>
            <a:rPr lang="es-ES" sz="2100" dirty="0">
              <a:latin typeface="Bw Modelica" panose="00000600000000000000" pitchFamily="50" charset="0"/>
            </a:rPr>
            <a:t>la mujer representa a la Roma papal que se apartó de la pureza del evangelio, y se unió a los poderes civiles para ejercer dominio y perseguir a los fieles seguidores de Cristo, de este sistema apóstata surgieron religiones que heredaron parte de sus errores doctrinales, por eso es “madre de las rameras”.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46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Este poder llegará a su fin cuando los mismos poderes políticos y civiles que lo apoyaron se vuelvan contra él. Los diez cuernos y la bestia odiarán a la mujer, la dejarán desolada, le quitarán su influencia y la destruirán completamente…</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…Babilonia perderá el respaldo de las naciones, sus engaños serán descubiertos y Dios ejecutará su juicio sobre este sistema religioso apóstata, culminando con su destrucción definitiva antes del establecimiento del reino eterno de Cristo.</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venida del ángel de Apocalipsis 18:1 representa una poderosa manifestación del Espíritu Santo en los últimos días, Juan lo vio descender del cielo con gran autoridad, y la tierra fue iluminada con su gloria…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ES" sz="2200" dirty="0">
              <a:latin typeface="Bw Modelica" panose="00000600000000000000" pitchFamily="50" charset="0"/>
            </a:rPr>
            <a:t>…este ángel simboliza el fortalecimiento del mensaje de los tres ángeles mediante el "fuerte pregón", cuando la verdad de Dios será proclamada mundialmente con gran poder y claridad, llamando a las personas sinceras a salir de Babilonia antes del cierre de la gracia.</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…así, la tierra es iluminada no solo por la proclamación del mensaje final, sino también por la evidencia visible de vidas transformadas por el Espíritu Santo, quienes manifiestan al mundo el amor, la verdad y la justicia de Cristo.</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La gloria del ángel representa la revelación plena del carácter de Dios; esa misma gloria es impartida por Cristo a su pueblo para que refleje su carácter en pensamiento, palabra y acción...</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E95AFC-F5D2-4D4B-95D0-0E3ECB34D45D}"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9F0BFE9-2A34-46F8-9492-0D0541944DCA}">
      <dgm:prSet phldrT="[Texto]" custT="1"/>
      <dgm:spPr/>
      <dgm:t>
        <a:bodyPr/>
        <a:lstStyle/>
        <a:p>
          <a:r>
            <a:rPr lang="es-ES" sz="2200" dirty="0">
              <a:latin typeface="Bw Modelica" panose="00000600000000000000" pitchFamily="50" charset="0"/>
            </a:rPr>
            <a:t>Dios se describió como misericordioso, piadoso, paciente, abundante en verdad, perdonador del pecado y, al mismo tiempo, justo en sus juicios…</a:t>
          </a:r>
          <a:endParaRPr lang="es-EC" sz="2200" dirty="0">
            <a:latin typeface="Bw Modelica" panose="00000600000000000000" pitchFamily="50" charset="0"/>
          </a:endParaRPr>
        </a:p>
      </dgm:t>
    </dgm:pt>
    <dgm:pt modelId="{67797607-173D-4076-B06D-254C8D2B2CB7}" type="parTrans" cxnId="{B21846E5-5BA6-43DC-9705-AA72CEFE9182}">
      <dgm:prSet/>
      <dgm:spPr/>
      <dgm:t>
        <a:bodyPr/>
        <a:lstStyle/>
        <a:p>
          <a:endParaRPr lang="es-EC" sz="2200">
            <a:latin typeface="Bw Modelica" panose="00000600000000000000" pitchFamily="50" charset="0"/>
          </a:endParaRPr>
        </a:p>
      </dgm:t>
    </dgm:pt>
    <dgm:pt modelId="{F9D0F338-474F-4A7B-8F00-6C25717DA3F8}" type="sibTrans" cxnId="{B21846E5-5BA6-43DC-9705-AA72CEFE9182}">
      <dgm:prSet/>
      <dgm:spPr/>
      <dgm:t>
        <a:bodyPr/>
        <a:lstStyle/>
        <a:p>
          <a:endParaRPr lang="es-EC" sz="2200">
            <a:latin typeface="Bw Modelica" panose="00000600000000000000" pitchFamily="50" charset="0"/>
          </a:endParaRPr>
        </a:p>
      </dgm:t>
    </dgm:pt>
    <dgm:pt modelId="{C4382F0E-C7B4-4636-87E8-47D7A61E404C}">
      <dgm:prSet phldrT="[Texto]" custT="1"/>
      <dgm:spPr/>
      <dgm:t>
        <a:bodyPr/>
        <a:lstStyle/>
        <a:p>
          <a:r>
            <a:rPr lang="es-ES" sz="2200" dirty="0">
              <a:latin typeface="Bw Modelica" panose="00000600000000000000" pitchFamily="50" charset="0"/>
            </a:rPr>
            <a:t>…la gloria de Dios consiste en la perfección de su carácter, Jesús reveló plenamente esa gloria al mundo, y Dios desea que su pueblo refleje esos mismos atributos en su vida diaria.</a:t>
          </a:r>
          <a:endParaRPr lang="es-EC" sz="2200" dirty="0">
            <a:latin typeface="Bw Modelica" panose="00000600000000000000" pitchFamily="50" charset="0"/>
          </a:endParaRPr>
        </a:p>
      </dgm:t>
    </dgm:pt>
    <dgm:pt modelId="{DD17FFA9-2A0D-464F-AA34-725E80B611CE}" type="parTrans" cxnId="{708893AA-FA7D-4B8F-A991-D5B476491FBA}">
      <dgm:prSet/>
      <dgm:spPr/>
      <dgm:t>
        <a:bodyPr/>
        <a:lstStyle/>
        <a:p>
          <a:endParaRPr lang="es-EC" sz="2200">
            <a:latin typeface="Bw Modelica" panose="00000600000000000000" pitchFamily="50" charset="0"/>
          </a:endParaRPr>
        </a:p>
      </dgm:t>
    </dgm:pt>
    <dgm:pt modelId="{B409258C-4411-4E11-A622-6AAE4D64C96D}" type="sibTrans" cxnId="{708893AA-FA7D-4B8F-A991-D5B476491FBA}">
      <dgm:prSet/>
      <dgm:spPr/>
      <dgm:t>
        <a:bodyPr/>
        <a:lstStyle/>
        <a:p>
          <a:endParaRPr lang="es-EC" sz="2200">
            <a:latin typeface="Bw Modelica" panose="00000600000000000000" pitchFamily="50" charset="0"/>
          </a:endParaRPr>
        </a:p>
      </dgm:t>
    </dgm:pt>
    <dgm:pt modelId="{8060B115-31A2-4D02-B423-2A2C9AC7B193}" type="pres">
      <dgm:prSet presAssocID="{49E95AFC-F5D2-4D4B-95D0-0E3ECB34D45D}" presName="rootnode" presStyleCnt="0">
        <dgm:presLayoutVars>
          <dgm:chMax/>
          <dgm:chPref/>
          <dgm:dir/>
          <dgm:animLvl val="lvl"/>
        </dgm:presLayoutVars>
      </dgm:prSet>
      <dgm:spPr/>
    </dgm:pt>
    <dgm:pt modelId="{0953BB30-531A-4794-A5A6-D51843CB9B53}" type="pres">
      <dgm:prSet presAssocID="{29F0BFE9-2A34-46F8-9492-0D0541944DCA}" presName="composite" presStyleCnt="0"/>
      <dgm:spPr/>
    </dgm:pt>
    <dgm:pt modelId="{82259452-3E4E-4911-B4E9-F18C94C758E9}" type="pres">
      <dgm:prSet presAssocID="{29F0BFE9-2A34-46F8-9492-0D0541944DCA}" presName="LShape" presStyleLbl="alignNode1" presStyleIdx="0" presStyleCnt="3"/>
      <dgm:spPr/>
    </dgm:pt>
    <dgm:pt modelId="{FED4457E-FDEF-4EE1-BDB1-A88B3E911D0B}" type="pres">
      <dgm:prSet presAssocID="{29F0BFE9-2A34-46F8-9492-0D0541944DCA}" presName="ParentText" presStyleLbl="revTx" presStyleIdx="0" presStyleCnt="2">
        <dgm:presLayoutVars>
          <dgm:chMax val="0"/>
          <dgm:chPref val="0"/>
          <dgm:bulletEnabled val="1"/>
        </dgm:presLayoutVars>
      </dgm:prSet>
      <dgm:spPr/>
    </dgm:pt>
    <dgm:pt modelId="{769E974F-B184-4F01-83DD-E104F6EFE4EC}" type="pres">
      <dgm:prSet presAssocID="{29F0BFE9-2A34-46F8-9492-0D0541944DCA}" presName="Triangle" presStyleLbl="alignNode1" presStyleIdx="1" presStyleCnt="3"/>
      <dgm:spPr/>
    </dgm:pt>
    <dgm:pt modelId="{4DE345E0-F026-4755-84C7-D818A620FBBA}" type="pres">
      <dgm:prSet presAssocID="{F9D0F338-474F-4A7B-8F00-6C25717DA3F8}" presName="sibTrans" presStyleCnt="0"/>
      <dgm:spPr/>
    </dgm:pt>
    <dgm:pt modelId="{72911573-7BE5-4283-9B35-DC6E40F74857}" type="pres">
      <dgm:prSet presAssocID="{F9D0F338-474F-4A7B-8F00-6C25717DA3F8}" presName="space" presStyleCnt="0"/>
      <dgm:spPr/>
    </dgm:pt>
    <dgm:pt modelId="{1E0E5578-AB73-42CD-826D-9BDC40A0E878}" type="pres">
      <dgm:prSet presAssocID="{C4382F0E-C7B4-4636-87E8-47D7A61E404C}" presName="composite" presStyleCnt="0"/>
      <dgm:spPr/>
    </dgm:pt>
    <dgm:pt modelId="{59BFB850-2654-4B87-88FA-AE4876EFC56A}" type="pres">
      <dgm:prSet presAssocID="{C4382F0E-C7B4-4636-87E8-47D7A61E404C}" presName="LShape" presStyleLbl="alignNode1" presStyleIdx="2" presStyleCnt="3"/>
      <dgm:spPr/>
    </dgm:pt>
    <dgm:pt modelId="{75D93E65-E9E6-4B61-B541-9DE76CAB725F}" type="pres">
      <dgm:prSet presAssocID="{C4382F0E-C7B4-4636-87E8-47D7A61E404C}" presName="ParentText" presStyleLbl="revTx" presStyleIdx="1" presStyleCnt="2">
        <dgm:presLayoutVars>
          <dgm:chMax val="0"/>
          <dgm:chPref val="0"/>
          <dgm:bulletEnabled val="1"/>
        </dgm:presLayoutVars>
      </dgm:prSet>
      <dgm:spPr/>
    </dgm:pt>
  </dgm:ptLst>
  <dgm:cxnLst>
    <dgm:cxn modelId="{84AB732D-6FE3-4D72-B282-513D54B963BB}" type="presOf" srcId="{49E95AFC-F5D2-4D4B-95D0-0E3ECB34D45D}" destId="{8060B115-31A2-4D02-B423-2A2C9AC7B193}" srcOrd="0" destOrd="0" presId="urn:microsoft.com/office/officeart/2009/3/layout/StepUpProcess"/>
    <dgm:cxn modelId="{41D46E35-7C48-42C3-B944-E0DFA2EC49A2}" type="presOf" srcId="{C4382F0E-C7B4-4636-87E8-47D7A61E404C}" destId="{75D93E65-E9E6-4B61-B541-9DE76CAB725F}" srcOrd="0" destOrd="0" presId="urn:microsoft.com/office/officeart/2009/3/layout/StepUpProcess"/>
    <dgm:cxn modelId="{79D25244-F370-4732-9963-623D8B227FAB}" type="presOf" srcId="{29F0BFE9-2A34-46F8-9492-0D0541944DCA}" destId="{FED4457E-FDEF-4EE1-BDB1-A88B3E911D0B}" srcOrd="0" destOrd="0" presId="urn:microsoft.com/office/officeart/2009/3/layout/StepUpProcess"/>
    <dgm:cxn modelId="{708893AA-FA7D-4B8F-A991-D5B476491FBA}" srcId="{49E95AFC-F5D2-4D4B-95D0-0E3ECB34D45D}" destId="{C4382F0E-C7B4-4636-87E8-47D7A61E404C}" srcOrd="1" destOrd="0" parTransId="{DD17FFA9-2A0D-464F-AA34-725E80B611CE}" sibTransId="{B409258C-4411-4E11-A622-6AAE4D64C96D}"/>
    <dgm:cxn modelId="{B21846E5-5BA6-43DC-9705-AA72CEFE9182}" srcId="{49E95AFC-F5D2-4D4B-95D0-0E3ECB34D45D}" destId="{29F0BFE9-2A34-46F8-9492-0D0541944DCA}" srcOrd="0" destOrd="0" parTransId="{67797607-173D-4076-B06D-254C8D2B2CB7}" sibTransId="{F9D0F338-474F-4A7B-8F00-6C25717DA3F8}"/>
    <dgm:cxn modelId="{F06FAD3A-A298-4580-A0B1-A12AF9227538}" type="presParOf" srcId="{8060B115-31A2-4D02-B423-2A2C9AC7B193}" destId="{0953BB30-531A-4794-A5A6-D51843CB9B53}" srcOrd="0" destOrd="0" presId="urn:microsoft.com/office/officeart/2009/3/layout/StepUpProcess"/>
    <dgm:cxn modelId="{7814A524-C265-46DF-8D6D-D187D9D06DDE}" type="presParOf" srcId="{0953BB30-531A-4794-A5A6-D51843CB9B53}" destId="{82259452-3E4E-4911-B4E9-F18C94C758E9}" srcOrd="0" destOrd="0" presId="urn:microsoft.com/office/officeart/2009/3/layout/StepUpProcess"/>
    <dgm:cxn modelId="{EDB8B08A-94BF-4448-B13B-CDF6FE7F6093}" type="presParOf" srcId="{0953BB30-531A-4794-A5A6-D51843CB9B53}" destId="{FED4457E-FDEF-4EE1-BDB1-A88B3E911D0B}" srcOrd="1" destOrd="0" presId="urn:microsoft.com/office/officeart/2009/3/layout/StepUpProcess"/>
    <dgm:cxn modelId="{EA38350C-9F5D-4F44-9D27-32D43E7ABBD0}" type="presParOf" srcId="{0953BB30-531A-4794-A5A6-D51843CB9B53}" destId="{769E974F-B184-4F01-83DD-E104F6EFE4EC}" srcOrd="2" destOrd="0" presId="urn:microsoft.com/office/officeart/2009/3/layout/StepUpProcess"/>
    <dgm:cxn modelId="{0A3786AC-45C1-4D0F-91BA-7D0771DD2FB9}" type="presParOf" srcId="{8060B115-31A2-4D02-B423-2A2C9AC7B193}" destId="{4DE345E0-F026-4755-84C7-D818A620FBBA}" srcOrd="1" destOrd="0" presId="urn:microsoft.com/office/officeart/2009/3/layout/StepUpProcess"/>
    <dgm:cxn modelId="{526C98B4-C5AB-4208-A77B-9839D734A405}" type="presParOf" srcId="{4DE345E0-F026-4755-84C7-D818A620FBBA}" destId="{72911573-7BE5-4283-9B35-DC6E40F74857}" srcOrd="0" destOrd="0" presId="urn:microsoft.com/office/officeart/2009/3/layout/StepUpProcess"/>
    <dgm:cxn modelId="{39BCA00B-A83E-449B-8F17-AC159F7E01AA}" type="presParOf" srcId="{8060B115-31A2-4D02-B423-2A2C9AC7B193}" destId="{1E0E5578-AB73-42CD-826D-9BDC40A0E878}" srcOrd="2" destOrd="0" presId="urn:microsoft.com/office/officeart/2009/3/layout/StepUpProcess"/>
    <dgm:cxn modelId="{CF622FDB-9AED-432C-BE40-42300FC760B0}" type="presParOf" srcId="{1E0E5578-AB73-42CD-826D-9BDC40A0E878}" destId="{59BFB850-2654-4B87-88FA-AE4876EFC56A}" srcOrd="0" destOrd="0" presId="urn:microsoft.com/office/officeart/2009/3/layout/StepUpProcess"/>
    <dgm:cxn modelId="{1B45845B-1191-4CEA-A87A-69A22EF363B7}" type="presParOf" srcId="{1E0E5578-AB73-42CD-826D-9BDC40A0E878}" destId="{75D93E65-E9E6-4B61-B541-9DE76CAB725F}"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ángel se dirige con autoridad divina, anunciando que la caída de Babilonia es completa debido a su rechazo de la verdad y a su creciente corrupción espiritual…</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…Babilonia es presentada como una morada de espíritus inmundos porque ha sustituido las enseñanzas puras de la Palabra de Dios por doctrinas humanas, tradiciones y engaños espirituales…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…este mensaje tiene el propósito de despertar a las personas sinceras para que reconozcan la condición de Babilonia y se preparen para responder al llamado divino de separación.</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…su influencia se extenderá a todas las naciones, se consumará su unión con los poderes políticos y económicos del mundo, y el rechazo de la verdad dará lugar a una aceptación generalizada del error.</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Babilonia habrá experimentado un deterioro espiritual mucho mayor, lo que comenzó como una caída debido al rechazo de la verdad se convertirá en una apostasía completa…</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llamado urgente es: “Salid de ella, pueblo mío”, este es un llamado de misericordia para las personas sinceras que todavía están dentro de Babilonia, pero aman al Señor…</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ES" sz="2200" dirty="0">
              <a:latin typeface="Bw Modelica" panose="00000600000000000000" pitchFamily="50" charset="0"/>
            </a:rPr>
            <a:t>…por ello, Dios les dirige una invitación especial para separarse de los sistemas religiosos que han rechazado la verdad, ahora la verdad les será presentada…</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con claridad bajo el poder del Espíritu Santo, permitiendo que cada persona tome una decisión consciente entre la verdad y el error.</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55161" custScaleY="258042"/>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55161" custScaleY="258042"/>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55161" custScaleY="258042"/>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Son los verdaderos discípulos de Cristo que aún se encuentran dentro de las iglesias representadas por Babilonia, son personas sinceras que aman a Dios y procuran seguir su voluntad según la luz que poseen…</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…más cuando el fuerte pregón ilumine la tierra con la gloria de Dios, estos corazones sinceros reconocerán la voz del Buen Pastor y responderán a su llamado.</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46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Es urgente porque sus pecados han llegado a su colmo y el juicio de Dios está a punto de caer sobre ella, y quienes permanezcan en ella participarán de sus pecados y sufrirán sus plagas...</a:t>
          </a:r>
          <a:endParaRPr lang="es-MX"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ES" sz="2200" dirty="0">
              <a:latin typeface="Bw Modelica" panose="00000600000000000000" pitchFamily="50" charset="0"/>
            </a:rPr>
            <a:t>…por eso Dios hace una última invitación de misericordia para que su pueblo salga del error antes de que se ejecuten los juicios finales sobre el mundo.</a:t>
          </a:r>
          <a:endParaRPr lang="es-MX" sz="2200" dirty="0">
            <a:latin typeface="Bw Modelica" panose="00000600000000000000" pitchFamily="50" charset="0"/>
          </a:endParaRP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X="101708" custScaleY="119917">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Y="119917">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Dios ha confiado a su iglesia una obra de advertencia para el mundo entero, y esa obra debe realizarse con amor, pero también con claridad y convicción bajo la guía del Espíritu Santo…</a:t>
          </a:r>
          <a:endParaRPr lang="es-EC"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ES" sz="2200" dirty="0">
              <a:latin typeface="Bw Modelica" panose="00000600000000000000" pitchFamily="50" charset="0"/>
            </a:rPr>
            <a:t>…si el mensaje de Dios se presenta de manera confusa o ambigua, las personas no podrán comprender su responsabilidad ni prepararse para los acontecimientos que están por venir.</a:t>
          </a:r>
          <a:endParaRPr lang="es-EC"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28338">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40142" custLinFactNeighborX="-28338">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l"/>
          <a:r>
            <a:rPr lang="es-ES" sz="2200" dirty="0">
              <a:latin typeface="Bw Modelica" panose="00000600000000000000" pitchFamily="50" charset="0"/>
            </a:rPr>
            <a:t>Cristo se presenta como la Luz del mundo, y está enviando una luz creciente a todos mediante la proclamación de su verdad…</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l"/>
          <a:r>
            <a:rPr lang="es-MX" sz="2200" dirty="0">
              <a:latin typeface="Bw Modelica" panose="00000600000000000000" pitchFamily="50" charset="0"/>
            </a:rPr>
            <a:t>…pero no</a:t>
          </a:r>
          <a:r>
            <a:rPr lang="es-ES" sz="2200" dirty="0">
              <a:latin typeface="Bw Modelica" panose="00000600000000000000" pitchFamily="50" charset="0"/>
            </a:rPr>
            <a:t> basta con admirarla o reconocerla intelectualmente; es necesario creer en ella, aceptarla y vivir de acuerdo con sus enseñanzas…</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l"/>
          <a:r>
            <a:rPr lang="es-MX" sz="2200" dirty="0">
              <a:latin typeface="Bw Modelica" panose="00000600000000000000" pitchFamily="50" charset="0"/>
            </a:rPr>
            <a:t>…pues </a:t>
          </a:r>
          <a:r>
            <a:rPr lang="es-ES" sz="2200" dirty="0">
              <a:latin typeface="Bw Modelica" panose="00000600000000000000" pitchFamily="50" charset="0"/>
            </a:rPr>
            <a:t>la obra de iluminar la tierra con la verdad depende de creyentes que primero hayan permitido que esa luz ilumine sus propios corazones.</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l"/>
          <a:endParaRPr lang="es-EC"/>
        </a:p>
      </dgm:t>
    </dgm:pt>
    <dgm:pt modelId="{4B0A9E85-852F-49B5-B425-29B4EFBC39EE}" type="par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32704" custScaleY="291804"/>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32704" custScaleY="291804"/>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32704" custScaleY="291804"/>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301" y="82297"/>
          <a:ext cx="6760168" cy="21423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Juan vio una mujer impura llamada “Babilonia la Grande”, vestida con gran lujo y riqueza, sentada sobre una bestia escarlata llena de nombres de blasfemia y sosteniendo un cáliz lleno de abominaciones, se la veía embriagada con la sangre de los santos y mártires…</a:t>
          </a:r>
          <a:endParaRPr lang="es-EC" sz="2100" kern="1200" dirty="0">
            <a:latin typeface="Bw Modelica" panose="00000600000000000000" pitchFamily="50" charset="0"/>
          </a:endParaRPr>
        </a:p>
      </dsp:txBody>
      <dsp:txXfrm>
        <a:off x="3301" y="82297"/>
        <a:ext cx="6760168" cy="2142321"/>
      </dsp:txXfrm>
    </dsp:sp>
    <dsp:sp modelId="{9D041828-6AD9-46A5-9720-92B6CDC6F09B}">
      <dsp:nvSpPr>
        <dsp:cNvPr id="0" name=""/>
        <dsp:cNvSpPr/>
      </dsp:nvSpPr>
      <dsp:spPr>
        <a:xfrm>
          <a:off x="3301" y="2460225"/>
          <a:ext cx="6760168" cy="21696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a:t>
          </a:r>
          <a:r>
            <a:rPr lang="es-ES" sz="2100" kern="1200" dirty="0">
              <a:latin typeface="Bw Modelica" panose="00000600000000000000" pitchFamily="50" charset="0"/>
            </a:rPr>
            <a:t>la mujer representa a la Roma papal que se apartó de la pureza del evangelio, y se unió a los poderes civiles para ejercer dominio y perseguir a los fieles seguidores de Cristo, de este sistema apóstata surgieron religiones que heredaron parte de sus errores doctrinales, por eso es “madre de las rameras”.</a:t>
          </a:r>
          <a:endParaRPr lang="es-EC" sz="2100" kern="1200" dirty="0">
            <a:latin typeface="Bw Modelica" panose="00000600000000000000" pitchFamily="50" charset="0"/>
          </a:endParaRPr>
        </a:p>
      </dsp:txBody>
      <dsp:txXfrm>
        <a:off x="3301" y="2460225"/>
        <a:ext cx="6760168" cy="21696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50"/>
          <a:ext cx="6161461"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poder llegará a su fin cuando los mismos poderes políticos y civiles que lo apoyaron se vuelvan contra él. Los diez cuernos y la bestia odiarán a la mujer, la dejarán desolada, le quitarán su influencia y la destruirán completamente…</a:t>
          </a:r>
          <a:endParaRPr lang="es-MX" sz="2200" kern="1200" dirty="0">
            <a:latin typeface="Bw Modelica" panose="00000600000000000000" pitchFamily="50" charset="0"/>
          </a:endParaRPr>
        </a:p>
      </dsp:txBody>
      <dsp:txXfrm>
        <a:off x="62413" y="63063"/>
        <a:ext cx="6036635" cy="2006111"/>
      </dsp:txXfrm>
    </dsp:sp>
    <dsp:sp modelId="{382CD36A-3E34-4B81-8C4A-E26306AF1725}">
      <dsp:nvSpPr>
        <dsp:cNvPr id="0" name=""/>
        <dsp:cNvSpPr/>
      </dsp:nvSpPr>
      <dsp:spPr>
        <a:xfrm rot="5400000">
          <a:off x="2681179" y="2184861"/>
          <a:ext cx="799101" cy="9589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793053" y="2264771"/>
        <a:ext cx="575353" cy="559371"/>
      </dsp:txXfrm>
    </dsp:sp>
    <dsp:sp modelId="{A0E1A7E0-C695-4256-9F22-C68D3E88E48D}">
      <dsp:nvSpPr>
        <dsp:cNvPr id="0" name=""/>
        <dsp:cNvSpPr/>
      </dsp:nvSpPr>
      <dsp:spPr>
        <a:xfrm>
          <a:off x="0" y="3197056"/>
          <a:ext cx="6161461"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…Babilonia perderá el respaldo de las naciones, sus engaños serán descubiertos y Dios ejecutará su juicio sobre este sistema religioso apóstata, culminando con su destrucción definitiva antes del establecimiento del reino eterno de Cristo.</a:t>
          </a:r>
          <a:endParaRPr lang="es-MX" sz="2200" kern="1200" dirty="0">
            <a:latin typeface="Bw Modelica" panose="00000600000000000000" pitchFamily="50" charset="0"/>
          </a:endParaRPr>
        </a:p>
      </dsp:txBody>
      <dsp:txXfrm>
        <a:off x="62413" y="3259469"/>
        <a:ext cx="6036635" cy="20061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65" y="43131"/>
          <a:ext cx="6686313" cy="219480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venida del ángel de Apocalipsis 18:1 representa una poderosa manifestación del Espíritu Santo en los últimos días, Juan lo vio descender del cielo con gran autoridad, y la tierra fue iluminada con su gloria…</a:t>
          </a:r>
          <a:endParaRPr lang="es-EC" sz="2200" kern="1200" dirty="0">
            <a:latin typeface="Bw Modelica" panose="00000600000000000000" pitchFamily="50" charset="0"/>
          </a:endParaRPr>
        </a:p>
      </dsp:txBody>
      <dsp:txXfrm>
        <a:off x="110406" y="150272"/>
        <a:ext cx="6472031" cy="1980521"/>
      </dsp:txXfrm>
    </dsp:sp>
    <dsp:sp modelId="{DE88F729-003C-480C-B2C6-A764B77E9997}">
      <dsp:nvSpPr>
        <dsp:cNvPr id="0" name=""/>
        <dsp:cNvSpPr/>
      </dsp:nvSpPr>
      <dsp:spPr>
        <a:xfrm>
          <a:off x="3265" y="2470449"/>
          <a:ext cx="6686313" cy="2136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ángel simboliza el fortalecimiento del mensaje de los tres ángeles mediante el "fuerte pregón", cuando la verdad de Dios será proclamada mundialmente con gran poder y claridad, llamando a las personas sinceras a salir de Babilonia antes del cierre de la gracia.</a:t>
          </a:r>
          <a:endParaRPr lang="es-MX" sz="2200" kern="1200" dirty="0">
            <a:latin typeface="Bw Modelica" panose="00000600000000000000" pitchFamily="50" charset="0"/>
          </a:endParaRPr>
        </a:p>
      </dsp:txBody>
      <dsp:txXfrm>
        <a:off x="107571" y="2574755"/>
        <a:ext cx="6477701" cy="19281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250164"/>
          <a:ext cx="5990637" cy="22258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la tierra es iluminada no solo por la proclamación del mensaje final, sino también por la evidencia visible de vidas transformadas por el Espíritu Santo, quienes manifiestan al mundo el amor, la verdad y la justicia de Cristo.</a:t>
          </a:r>
          <a:endParaRPr lang="es-EC" sz="2200" kern="1200" dirty="0">
            <a:latin typeface="Bw Modelica" panose="00000600000000000000" pitchFamily="50" charset="0"/>
          </a:endParaRPr>
        </a:p>
      </dsp:txBody>
      <dsp:txXfrm>
        <a:off x="0" y="3250164"/>
        <a:ext cx="5990637" cy="2225875"/>
      </dsp:txXfrm>
    </dsp:sp>
    <dsp:sp modelId="{EB05ED16-170E-4ABA-A9FC-1E534D3C8009}">
      <dsp:nvSpPr>
        <dsp:cNvPr id="0" name=""/>
        <dsp:cNvSpPr/>
      </dsp:nvSpPr>
      <dsp:spPr>
        <a:xfrm rot="10800000">
          <a:off x="0" y="23885"/>
          <a:ext cx="5990637" cy="3308777"/>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gloria del ángel representa la revelación plena del carácter de Dios; esa misma gloria es impartida por Cristo a su pueblo para que refleje su carácter en pensamiento, palabra y acción...</a:t>
          </a:r>
          <a:endParaRPr lang="es-EC" sz="2200" kern="1200" dirty="0">
            <a:latin typeface="Bw Modelica" panose="00000600000000000000" pitchFamily="50" charset="0"/>
          </a:endParaRPr>
        </a:p>
      </dsp:txBody>
      <dsp:txXfrm rot="10800000">
        <a:off x="0" y="23885"/>
        <a:ext cx="5990637" cy="21499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9452-3E4E-4911-B4E9-F18C94C758E9}">
      <dsp:nvSpPr>
        <dsp:cNvPr id="0" name=""/>
        <dsp:cNvSpPr/>
      </dsp:nvSpPr>
      <dsp:spPr>
        <a:xfrm rot="5400000">
          <a:off x="757953" y="339448"/>
          <a:ext cx="2277937" cy="3790437"/>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457E-FDEF-4EE1-BDB1-A88B3E911D0B}">
      <dsp:nvSpPr>
        <dsp:cNvPr id="0" name=""/>
        <dsp:cNvSpPr/>
      </dsp:nvSpPr>
      <dsp:spPr>
        <a:xfrm>
          <a:off x="377709" y="1471972"/>
          <a:ext cx="3422028" cy="2999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Dios se describió como misericordioso, piadoso, paciente, abundante en verdad, perdonador del pecado y, al mismo tiempo, justo en sus juicios…</a:t>
          </a:r>
          <a:endParaRPr lang="es-EC" sz="2200" kern="1200" dirty="0">
            <a:latin typeface="Bw Modelica" panose="00000600000000000000" pitchFamily="50" charset="0"/>
          </a:endParaRPr>
        </a:p>
      </dsp:txBody>
      <dsp:txXfrm>
        <a:off x="377709" y="1471972"/>
        <a:ext cx="3422028" cy="2999608"/>
      </dsp:txXfrm>
    </dsp:sp>
    <dsp:sp modelId="{769E974F-B184-4F01-83DD-E104F6EFE4EC}">
      <dsp:nvSpPr>
        <dsp:cNvPr id="0" name=""/>
        <dsp:cNvSpPr/>
      </dsp:nvSpPr>
      <dsp:spPr>
        <a:xfrm>
          <a:off x="3154071" y="60391"/>
          <a:ext cx="645665" cy="645665"/>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FB850-2654-4B87-88FA-AE4876EFC56A}">
      <dsp:nvSpPr>
        <dsp:cNvPr id="0" name=""/>
        <dsp:cNvSpPr/>
      </dsp:nvSpPr>
      <dsp:spPr>
        <a:xfrm rot="5400000">
          <a:off x="4947184" y="-697181"/>
          <a:ext cx="2277937" cy="3790437"/>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D93E65-E9E6-4B61-B541-9DE76CAB725F}">
      <dsp:nvSpPr>
        <dsp:cNvPr id="0" name=""/>
        <dsp:cNvSpPr/>
      </dsp:nvSpPr>
      <dsp:spPr>
        <a:xfrm>
          <a:off x="4566940" y="435342"/>
          <a:ext cx="3422028" cy="2999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…la gloria de Dios consiste en la perfección de su carácter, Jesús reveló plenamente esa gloria al mundo, y Dios desea que su pueblo refleje esos mismos atributos en su vida diaria.</a:t>
          </a:r>
          <a:endParaRPr lang="es-EC" sz="2200" kern="1200" dirty="0">
            <a:latin typeface="Bw Modelica" panose="00000600000000000000" pitchFamily="50" charset="0"/>
          </a:endParaRPr>
        </a:p>
      </dsp:txBody>
      <dsp:txXfrm>
        <a:off x="4566940" y="435342"/>
        <a:ext cx="3422028" cy="29996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785" y="29442"/>
          <a:ext cx="5702978" cy="15816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ángel se dirige con autoridad divina, anunciando que la caída de Babilonia es completa debido a su rechazo de la verdad y a su creciente corrupción espiritual…</a:t>
          </a:r>
          <a:endParaRPr lang="es-MX" sz="2100" kern="1200" dirty="0">
            <a:latin typeface="Bw Modelica" panose="00000600000000000000" pitchFamily="50" charset="0"/>
          </a:endParaRPr>
        </a:p>
      </dsp:txBody>
      <dsp:txXfrm>
        <a:off x="2785" y="29442"/>
        <a:ext cx="5702978" cy="1581688"/>
      </dsp:txXfrm>
    </dsp:sp>
    <dsp:sp modelId="{9D041828-6AD9-46A5-9720-92B6CDC6F09B}">
      <dsp:nvSpPr>
        <dsp:cNvPr id="0" name=""/>
        <dsp:cNvSpPr/>
      </dsp:nvSpPr>
      <dsp:spPr>
        <a:xfrm>
          <a:off x="2785" y="1882237"/>
          <a:ext cx="5702978" cy="15994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…Babilonia es presentada como una morada de espíritus inmundos porque ha sustituido las enseñanzas puras de la Palabra de Dios por doctrinas humanas, tradiciones y engaños espirituales…</a:t>
          </a:r>
          <a:endParaRPr lang="es-EC" sz="2100" kern="1200" dirty="0">
            <a:latin typeface="Bw Modelica" panose="00000600000000000000" pitchFamily="50" charset="0"/>
          </a:endParaRPr>
        </a:p>
      </dsp:txBody>
      <dsp:txXfrm>
        <a:off x="2785" y="1882237"/>
        <a:ext cx="5702978" cy="1599419"/>
      </dsp:txXfrm>
    </dsp:sp>
    <dsp:sp modelId="{EBB866DD-D083-4ED5-84F5-2F33000EBA59}">
      <dsp:nvSpPr>
        <dsp:cNvPr id="0" name=""/>
        <dsp:cNvSpPr/>
      </dsp:nvSpPr>
      <dsp:spPr>
        <a:xfrm>
          <a:off x="2785" y="3752763"/>
          <a:ext cx="5702978" cy="16399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…este mensaje tiene el propósito de despertar a las personas sinceras para que reconozcan la condición de Babilonia y se preparen para responder al llamado divino de separación.</a:t>
          </a:r>
          <a:endParaRPr lang="es-EC" sz="2100" kern="1200" dirty="0">
            <a:latin typeface="Bw Modelica" panose="00000600000000000000" pitchFamily="50" charset="0"/>
          </a:endParaRPr>
        </a:p>
      </dsp:txBody>
      <dsp:txXfrm>
        <a:off x="2785" y="3752763"/>
        <a:ext cx="5702978" cy="16399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2685288"/>
          <a:ext cx="6236946" cy="183749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influencia se extenderá a todas las naciones, se consumará su unión con los poderes políticos y económicos del mundo, y el rechazo de la verdad dará lugar a una aceptación generalizada del error.</a:t>
          </a:r>
          <a:endParaRPr lang="es-EC" sz="2200" kern="1200" dirty="0">
            <a:latin typeface="Bw Modelica" panose="00000600000000000000" pitchFamily="50" charset="0"/>
          </a:endParaRPr>
        </a:p>
      </dsp:txBody>
      <dsp:txXfrm>
        <a:off x="0" y="2685288"/>
        <a:ext cx="6236946" cy="1837499"/>
      </dsp:txXfrm>
    </dsp:sp>
    <dsp:sp modelId="{EB05ED16-170E-4ABA-A9FC-1E534D3C8009}">
      <dsp:nvSpPr>
        <dsp:cNvPr id="0" name=""/>
        <dsp:cNvSpPr/>
      </dsp:nvSpPr>
      <dsp:spPr>
        <a:xfrm rot="10800000">
          <a:off x="0" y="21937"/>
          <a:ext cx="6236946" cy="2731455"/>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Babilonia habrá experimentado un deterioro espiritual mucho mayor, lo que comenzó como una caída debido al rechazo de la verdad se convertirá en una apostasía completa…</a:t>
          </a:r>
          <a:endParaRPr lang="es-EC" sz="2200" kern="1200" dirty="0">
            <a:latin typeface="Bw Modelica" panose="00000600000000000000" pitchFamily="50" charset="0"/>
          </a:endParaRPr>
        </a:p>
      </dsp:txBody>
      <dsp:txXfrm rot="10800000">
        <a:off x="0" y="21937"/>
        <a:ext cx="6236946" cy="17748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18697" y="2229"/>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llamado urgente es: “Salid de ella, pueblo mío”, este es un llamado de misericordia para las personas sinceras que todavía están dentro de Babilonia, pero aman al Señor…</a:t>
          </a:r>
          <a:endParaRPr lang="es-MX" sz="2200" kern="1200" dirty="0">
            <a:latin typeface="Bw Modelica" panose="00000600000000000000" pitchFamily="50" charset="0"/>
          </a:endParaRPr>
        </a:p>
      </dsp:txBody>
      <dsp:txXfrm rot="10800000">
        <a:off x="810638" y="2229"/>
        <a:ext cx="6059455" cy="1383882"/>
      </dsp:txXfrm>
    </dsp:sp>
    <dsp:sp modelId="{A56FA087-F3E2-4A96-8037-C4ACABD84949}">
      <dsp:nvSpPr>
        <dsp:cNvPr id="0" name=""/>
        <dsp:cNvSpPr/>
      </dsp:nvSpPr>
      <dsp:spPr>
        <a:xfrm rot="10800000">
          <a:off x="118697" y="1461194"/>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ello, Dios les dirige una invitación especial para separarse de los sistemas religiosos que han rechazado la verdad, ahora la verdad les será presentada…</a:t>
          </a:r>
          <a:endParaRPr lang="es-MX" sz="2200" kern="1200" dirty="0">
            <a:latin typeface="Bw Modelica" panose="00000600000000000000" pitchFamily="50" charset="0"/>
          </a:endParaRPr>
        </a:p>
      </dsp:txBody>
      <dsp:txXfrm rot="10800000">
        <a:off x="810638" y="1461194"/>
        <a:ext cx="6059455" cy="1383882"/>
      </dsp:txXfrm>
    </dsp:sp>
    <dsp:sp modelId="{EEABFEA6-5D8E-4B4B-B2C9-30FF763E556A}">
      <dsp:nvSpPr>
        <dsp:cNvPr id="0" name=""/>
        <dsp:cNvSpPr/>
      </dsp:nvSpPr>
      <dsp:spPr>
        <a:xfrm rot="10800000">
          <a:off x="118697" y="2920158"/>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con claridad bajo el poder del Espíritu Santo, permitiendo que cada persona tome una decisión consciente entre la verdad y el error.</a:t>
          </a:r>
          <a:endParaRPr lang="es-MX" sz="2200" kern="1200" dirty="0">
            <a:latin typeface="Bw Modelica" panose="00000600000000000000" pitchFamily="50" charset="0"/>
          </a:endParaRPr>
        </a:p>
      </dsp:txBody>
      <dsp:txXfrm rot="10800000">
        <a:off x="810638" y="2920158"/>
        <a:ext cx="6059455" cy="13838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70" y="61037"/>
          <a:ext cx="5877932" cy="15888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Son los verdaderos discípulos de Cristo que aún se encuentran dentro de las iglesias representadas por Babilonia, son personas sinceras que aman a Dios y procuran seguir su voluntad según la luz que poseen…</a:t>
          </a:r>
          <a:endParaRPr lang="es-EC" sz="2100" kern="1200" dirty="0">
            <a:latin typeface="Bw Modelica" panose="00000600000000000000" pitchFamily="50" charset="0"/>
          </a:endParaRPr>
        </a:p>
      </dsp:txBody>
      <dsp:txXfrm>
        <a:off x="2870" y="61037"/>
        <a:ext cx="5877932" cy="1588896"/>
      </dsp:txXfrm>
    </dsp:sp>
    <dsp:sp modelId="{9D041828-6AD9-46A5-9720-92B6CDC6F09B}">
      <dsp:nvSpPr>
        <dsp:cNvPr id="0" name=""/>
        <dsp:cNvSpPr/>
      </dsp:nvSpPr>
      <dsp:spPr>
        <a:xfrm>
          <a:off x="2870" y="1824676"/>
          <a:ext cx="5877932" cy="160913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…más cuando el fuerte pregón ilumine la tierra con la gloria de Dios, estos corazones sinceros reconocerán la voz del Buen Pastor y responderán a su llamado.</a:t>
          </a:r>
          <a:endParaRPr lang="es-EC" sz="2100" kern="1200" dirty="0">
            <a:latin typeface="Bw Modelica" panose="00000600000000000000" pitchFamily="50" charset="0"/>
          </a:endParaRPr>
        </a:p>
      </dsp:txBody>
      <dsp:txXfrm>
        <a:off x="2870" y="1824676"/>
        <a:ext cx="5877932" cy="16091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672757" y="0"/>
          <a:ext cx="7624580" cy="488525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2045" y="1270975"/>
          <a:ext cx="4336994" cy="23432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 urgente porque sus pecados han llegado a su colmo y el juicio de Dios está a punto de caer sobre ella, y quienes permanezcan en ella participarán de sus pecados y sufrirán sus plagas...</a:t>
          </a:r>
          <a:endParaRPr lang="es-MX" sz="2200" kern="1200" dirty="0">
            <a:latin typeface="Bw Modelica" panose="00000600000000000000" pitchFamily="50" charset="0"/>
          </a:endParaRPr>
        </a:p>
      </dsp:txBody>
      <dsp:txXfrm>
        <a:off x="116435" y="1385365"/>
        <a:ext cx="4108214" cy="2114518"/>
      </dsp:txXfrm>
    </dsp:sp>
    <dsp:sp modelId="{B69CEAF2-3B3E-4B26-BEDB-7F2009603968}">
      <dsp:nvSpPr>
        <dsp:cNvPr id="0" name=""/>
        <dsp:cNvSpPr/>
      </dsp:nvSpPr>
      <dsp:spPr>
        <a:xfrm>
          <a:off x="4703887" y="1270975"/>
          <a:ext cx="4264162" cy="23432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eso Dios hace una última invitación de misericordia para que su pueblo salga del error antes de que se ejecuten los juicios finales sobre el mundo.</a:t>
          </a:r>
          <a:endParaRPr lang="es-MX" sz="2200" kern="1200" dirty="0">
            <a:latin typeface="Bw Modelica" panose="00000600000000000000" pitchFamily="50" charset="0"/>
          </a:endParaRPr>
        </a:p>
      </dsp:txBody>
      <dsp:txXfrm>
        <a:off x="4818277" y="1385365"/>
        <a:ext cx="4035382" cy="21145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1015182"/>
          <a:ext cx="6772859" cy="1058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42678" y="51925"/>
          <a:ext cx="6270069" cy="158317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199" tIns="0" rIns="179199"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ha confiado a su iglesia una obra de advertencia para el mundo entero, y esa obra debe realizarse con amor, pero también con claridad y convicción bajo la guía del Espíritu Santo…</a:t>
          </a:r>
          <a:endParaRPr lang="es-EC" sz="2200" kern="1200" dirty="0">
            <a:latin typeface="Bw Modelica" panose="00000600000000000000" pitchFamily="50" charset="0"/>
          </a:endParaRPr>
        </a:p>
      </dsp:txBody>
      <dsp:txXfrm>
        <a:off x="319962" y="129209"/>
        <a:ext cx="6115501" cy="1428608"/>
      </dsp:txXfrm>
    </dsp:sp>
    <dsp:sp modelId="{D1B4FAF6-A660-46EC-9959-3E14F539CFFA}">
      <dsp:nvSpPr>
        <dsp:cNvPr id="0" name=""/>
        <dsp:cNvSpPr/>
      </dsp:nvSpPr>
      <dsp:spPr>
        <a:xfrm>
          <a:off x="0" y="3417999"/>
          <a:ext cx="6772859" cy="1058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42678" y="2300382"/>
          <a:ext cx="6270069" cy="173753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199" tIns="0" rIns="179199"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 el mensaje de Dios se presenta de manera confusa o ambigua, las personas no podrán comprender su responsabilidad ni prepararse para los acontecimientos que están por venir.</a:t>
          </a:r>
          <a:endParaRPr lang="es-EC" sz="2200" kern="1200" dirty="0">
            <a:latin typeface="Bw Modelica" panose="00000600000000000000" pitchFamily="50" charset="0"/>
          </a:endParaRPr>
        </a:p>
      </dsp:txBody>
      <dsp:txXfrm>
        <a:off x="327498" y="2385202"/>
        <a:ext cx="6100429" cy="15678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281350" y="121"/>
          <a:ext cx="6540960" cy="143319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Cristo se presenta como la Luz del mundo, y está enviando una luz creciente a todos mediante la proclamación de su verdad…</a:t>
          </a:r>
          <a:endParaRPr lang="es-MX" sz="2200" kern="1200" dirty="0">
            <a:latin typeface="Bw Modelica" panose="00000600000000000000" pitchFamily="50" charset="0"/>
          </a:endParaRPr>
        </a:p>
      </dsp:txBody>
      <dsp:txXfrm>
        <a:off x="281350" y="121"/>
        <a:ext cx="6182660" cy="1433199"/>
      </dsp:txXfrm>
    </dsp:sp>
    <dsp:sp modelId="{A56FA087-F3E2-4A96-8037-C4ACABD84949}">
      <dsp:nvSpPr>
        <dsp:cNvPr id="0" name=""/>
        <dsp:cNvSpPr/>
      </dsp:nvSpPr>
      <dsp:spPr>
        <a:xfrm>
          <a:off x="281350" y="1502083"/>
          <a:ext cx="6540960" cy="143319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…pero no</a:t>
          </a:r>
          <a:r>
            <a:rPr lang="es-ES" sz="2200" kern="1200" dirty="0">
              <a:latin typeface="Bw Modelica" panose="00000600000000000000" pitchFamily="50" charset="0"/>
            </a:rPr>
            <a:t> basta con admirarla o reconocerla intelectualmente; es necesario creer en ella, aceptarla y vivir de acuerdo con sus enseñanzas…</a:t>
          </a:r>
          <a:endParaRPr lang="es-MX" sz="2200" kern="1200" dirty="0">
            <a:latin typeface="Bw Modelica" panose="00000600000000000000" pitchFamily="50" charset="0"/>
          </a:endParaRPr>
        </a:p>
      </dsp:txBody>
      <dsp:txXfrm>
        <a:off x="281350" y="1502083"/>
        <a:ext cx="6182660" cy="1433199"/>
      </dsp:txXfrm>
    </dsp:sp>
    <dsp:sp modelId="{EEABFEA6-5D8E-4B4B-B2C9-30FF763E556A}">
      <dsp:nvSpPr>
        <dsp:cNvPr id="0" name=""/>
        <dsp:cNvSpPr/>
      </dsp:nvSpPr>
      <dsp:spPr>
        <a:xfrm>
          <a:off x="281350" y="3004044"/>
          <a:ext cx="6540960" cy="1433199"/>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…pues </a:t>
          </a:r>
          <a:r>
            <a:rPr lang="es-ES" sz="2200" kern="1200" dirty="0">
              <a:latin typeface="Bw Modelica" panose="00000600000000000000" pitchFamily="50" charset="0"/>
            </a:rPr>
            <a:t>la obra de iluminar la tierra con la verdad depende de creyentes que primero hayan permitido que esa luz ilumine sus propios corazones.</a:t>
          </a:r>
          <a:endParaRPr lang="es-MX" sz="2200" kern="1200" dirty="0">
            <a:latin typeface="Bw Modelica" panose="00000600000000000000" pitchFamily="50" charset="0"/>
          </a:endParaRPr>
        </a:p>
      </dsp:txBody>
      <dsp:txXfrm>
        <a:off x="281350" y="3004044"/>
        <a:ext cx="6182660" cy="143319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18/6/2026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18/6/2026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1.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6.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9.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0.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1.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2.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3.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6.png"/><Relationship Id="rId7" Type="http://schemas.openxmlformats.org/officeDocument/2006/relationships/diagramColors" Target="../diagrams/colors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20 de junio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16512" y="4314351"/>
            <a:ext cx="9653228"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El Llamado Final</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6" name="Imagen 5">
            <a:extLst>
              <a:ext uri="{FF2B5EF4-FFF2-40B4-BE49-F238E27FC236}">
                <a16:creationId xmlns:a16="http://schemas.microsoft.com/office/drawing/2014/main" id="{8E45DBF0-7853-7CD4-E035-BF4FEAF73CC7}"/>
              </a:ext>
            </a:extLst>
          </p:cNvPr>
          <p:cNvPicPr>
            <a:picLocks noChangeAspect="1"/>
          </p:cNvPicPr>
          <p:nvPr/>
        </p:nvPicPr>
        <p:blipFill rotWithShape="1">
          <a:blip r:embed="rId6">
            <a:extLst>
              <a:ext uri="{28A0092B-C50C-407E-A947-70E740481C1C}">
                <a14:useLocalDpi xmlns:a14="http://schemas.microsoft.com/office/drawing/2010/main" val="0"/>
              </a:ext>
            </a:extLst>
          </a:blip>
          <a:srcRect r="6911"/>
          <a:stretch/>
        </p:blipFill>
        <p:spPr>
          <a:xfrm>
            <a:off x="4640349" y="307432"/>
            <a:ext cx="6091292" cy="3652190"/>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013D049-8E85-3E06-B980-685BFB695C48}"/>
              </a:ext>
            </a:extLst>
          </p:cNvPr>
          <p:cNvPicPr>
            <a:picLocks noChangeAspect="1"/>
          </p:cNvPicPr>
          <p:nvPr/>
        </p:nvPicPr>
        <p:blipFill rotWithShape="1">
          <a:blip r:embed="rId3"/>
          <a:srcRect t="3571" b="26076"/>
          <a:stretch/>
        </p:blipFill>
        <p:spPr>
          <a:xfrm>
            <a:off x="0" y="-2060"/>
            <a:ext cx="12191482" cy="6864088"/>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392694" y="1367049"/>
            <a:ext cx="3606550" cy="2862322"/>
          </a:xfrm>
          <a:prstGeom prst="rect">
            <a:avLst/>
          </a:prstGeom>
          <a:noFill/>
        </p:spPr>
        <p:txBody>
          <a:bodyPr wrap="square">
            <a:spAutoFit/>
          </a:bodyPr>
          <a:lstStyle/>
          <a:p>
            <a:pPr lvl="0"/>
            <a:r>
              <a:rPr lang="es-ES" sz="6000" b="1" dirty="0">
                <a:ln w="38100">
                  <a:noFill/>
                </a:ln>
                <a:solidFill>
                  <a:srgbClr val="002060"/>
                </a:solidFill>
                <a:effectLst/>
                <a:latin typeface="Bw Modelica ExtraBold" panose="00000900000000000000" pitchFamily="50" charset="0"/>
                <a:ea typeface="Noto Sans ExtBd" panose="020B0902040504020204" pitchFamily="34"/>
                <a:cs typeface="Noto Sans ExtBd" panose="020B0902040504020204" pitchFamily="34"/>
              </a:rPr>
              <a:t>El Llamado Final</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20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12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600" b="1" dirty="0"/>
              <a:t>“</a:t>
            </a:r>
            <a:r>
              <a:rPr lang="es-ES" sz="3600" b="1" dirty="0"/>
              <a:t>La gran obra de evangelización no terminará con menor manifestación del poder divino que el que señaló el principio de ella.</a:t>
            </a:r>
            <a:r>
              <a:rPr lang="es-MX" sz="3600" b="1" dirty="0"/>
              <a:t>”</a:t>
            </a:r>
            <a:endParaRPr lang="es-EC" sz="3600" b="1" dirty="0"/>
          </a:p>
          <a:p>
            <a:r>
              <a:rPr lang="es-ES" sz="2000" i="1" dirty="0"/>
              <a:t>El Conflicto de los Siglos , pág. 596</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“Y después de estas cosas vi otro ángel descender del cielo teniendo grande potencia; y la tierra fue alumbrada de su gloria</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(Apocalipsis 18:1)</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20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B28528F-5D56-F1C7-1158-57BCB1EE127E}"/>
              </a:ext>
            </a:extLst>
          </p:cNvPr>
          <p:cNvPicPr>
            <a:picLocks noChangeAspect="1"/>
          </p:cNvPicPr>
          <p:nvPr/>
        </p:nvPicPr>
        <p:blipFill rotWithShape="1">
          <a:blip r:embed="rId3"/>
          <a:srcRect b="5974"/>
          <a:stretch/>
        </p:blipFill>
        <p:spPr>
          <a:xfrm>
            <a:off x="-20260" y="-6499"/>
            <a:ext cx="5011546" cy="4712127"/>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93519" y="4705628"/>
            <a:ext cx="12075374"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 dramática visión que Juan vio sobre la iglesia conocida como Babilonia la Grande</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49158"/>
            <a:ext cx="12212260" cy="1108842"/>
            <a:chOff x="-20260" y="5749158"/>
            <a:chExt cx="12212260" cy="1108842"/>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Babilonia la grande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4915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2B9E3CEF-FF4C-72A8-390A-01FC152F981A}"/>
              </a:ext>
            </a:extLst>
          </p:cNvPr>
          <p:cNvGraphicFramePr/>
          <p:nvPr>
            <p:extLst>
              <p:ext uri="{D42A27DB-BD31-4B8C-83A1-F6EECF244321}">
                <p14:modId xmlns:p14="http://schemas.microsoft.com/office/powerpoint/2010/main" val="2409776309"/>
              </p:ext>
            </p:extLst>
          </p:nvPr>
        </p:nvGraphicFramePr>
        <p:xfrm>
          <a:off x="5262194" y="114502"/>
          <a:ext cx="6766771" cy="47121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CuadroTexto 12">
            <a:extLst>
              <a:ext uri="{FF2B5EF4-FFF2-40B4-BE49-F238E27FC236}">
                <a16:creationId xmlns:a16="http://schemas.microsoft.com/office/drawing/2014/main" id="{DB401970-7C16-531E-6CC2-2CC1E6AD1410}"/>
              </a:ext>
            </a:extLst>
          </p:cNvPr>
          <p:cNvSpPr txBox="1"/>
          <p:nvPr/>
        </p:nvSpPr>
        <p:spPr>
          <a:xfrm flipH="1">
            <a:off x="-8704" y="4120853"/>
            <a:ext cx="5011544" cy="5847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1600" dirty="0">
                <a:latin typeface="Bw Modelica" panose="00000600000000000000" pitchFamily="50" charset="0"/>
              </a:rPr>
              <a:t>Mientras que Babilonia representa un poder religioso, la bestia representa poderes políticos.</a:t>
            </a:r>
            <a:endParaRPr lang="es-EC" sz="1600" dirty="0">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7" grpId="0">
        <p:bldSub>
          <a:bldDgm bld="one"/>
        </p:bldSub>
      </p:bldGraphic>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6350560" y="4663736"/>
            <a:ext cx="5841440"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llegará a su fin este poder?</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Babilonia la grande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485474369"/>
              </p:ext>
            </p:extLst>
          </p:nvPr>
        </p:nvGraphicFramePr>
        <p:xfrm>
          <a:off x="189099" y="181016"/>
          <a:ext cx="6161461" cy="53286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ED2CE0CE-5972-0D55-5F50-63D0AB5AF743}"/>
              </a:ext>
            </a:extLst>
          </p:cNvPr>
          <p:cNvPicPr>
            <a:picLocks noChangeAspect="1"/>
          </p:cNvPicPr>
          <p:nvPr/>
        </p:nvPicPr>
        <p:blipFill rotWithShape="1">
          <a:blip r:embed="rId9">
            <a:extLst>
              <a:ext uri="{28A0092B-C50C-407E-A947-70E740481C1C}">
                <a14:useLocalDpi xmlns:a14="http://schemas.microsoft.com/office/drawing/2010/main" val="0"/>
              </a:ext>
            </a:extLst>
          </a:blip>
          <a:srcRect t="5929" b="6796"/>
          <a:stretch/>
        </p:blipFill>
        <p:spPr>
          <a:xfrm>
            <a:off x="6812783" y="0"/>
            <a:ext cx="5379218" cy="4694690"/>
          </a:xfrm>
          <a:prstGeom prst="rect">
            <a:avLst/>
          </a:prstGeom>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66A93199-18CD-DAEC-C898-561CD522B4B7}"/>
              </a:ext>
            </a:extLst>
          </p:cNvPr>
          <p:cNvPicPr>
            <a:picLocks noChangeAspect="1"/>
          </p:cNvPicPr>
          <p:nvPr/>
        </p:nvPicPr>
        <p:blipFill>
          <a:blip r:embed="rId3"/>
          <a:stretch>
            <a:fillRect/>
          </a:stretch>
        </p:blipFill>
        <p:spPr>
          <a:xfrm>
            <a:off x="1" y="0"/>
            <a:ext cx="5314502" cy="5824659"/>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5215095" y="4695090"/>
            <a:ext cx="6892528"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 venida del ángel que aparece en Apocalipsis 18:1</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otro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8" name="Diagrama 7">
            <a:extLst>
              <a:ext uri="{FF2B5EF4-FFF2-40B4-BE49-F238E27FC236}">
                <a16:creationId xmlns:a16="http://schemas.microsoft.com/office/drawing/2014/main" id="{AD4E399F-F339-0CBE-D98E-8F66519000BB}"/>
              </a:ext>
            </a:extLst>
          </p:cNvPr>
          <p:cNvGraphicFramePr/>
          <p:nvPr>
            <p:extLst>
              <p:ext uri="{D42A27DB-BD31-4B8C-83A1-F6EECF244321}">
                <p14:modId xmlns:p14="http://schemas.microsoft.com/office/powerpoint/2010/main" val="2271751468"/>
              </p:ext>
            </p:extLst>
          </p:nvPr>
        </p:nvGraphicFramePr>
        <p:xfrm>
          <a:off x="5434339" y="44788"/>
          <a:ext cx="6692844" cy="46503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8"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A153987-FF1E-182E-8994-71D7A5F8B14E}"/>
              </a:ext>
            </a:extLst>
          </p:cNvPr>
          <p:cNvSpPr txBox="1"/>
          <p:nvPr/>
        </p:nvSpPr>
        <p:spPr>
          <a:xfrm>
            <a:off x="6410848" y="4670437"/>
            <a:ext cx="5781150"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significa la gloria del ángel y cómo se refleja?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otro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2" name="Diagrama 1">
            <a:extLst>
              <a:ext uri="{FF2B5EF4-FFF2-40B4-BE49-F238E27FC236}">
                <a16:creationId xmlns:a16="http://schemas.microsoft.com/office/drawing/2014/main" id="{74A6B2D2-FB34-DD95-5B8C-6DD7404C17A3}"/>
              </a:ext>
            </a:extLst>
          </p:cNvPr>
          <p:cNvGraphicFramePr/>
          <p:nvPr>
            <p:extLst>
              <p:ext uri="{D42A27DB-BD31-4B8C-83A1-F6EECF244321}">
                <p14:modId xmlns:p14="http://schemas.microsoft.com/office/powerpoint/2010/main" val="2300117452"/>
              </p:ext>
            </p:extLst>
          </p:nvPr>
        </p:nvGraphicFramePr>
        <p:xfrm>
          <a:off x="289582" y="114883"/>
          <a:ext cx="5990637" cy="54999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Imagen 6">
            <a:extLst>
              <a:ext uri="{FF2B5EF4-FFF2-40B4-BE49-F238E27FC236}">
                <a16:creationId xmlns:a16="http://schemas.microsoft.com/office/drawing/2014/main" id="{33C83EE2-4929-78EE-E6A3-20A39C372A76}"/>
              </a:ext>
            </a:extLst>
          </p:cNvPr>
          <p:cNvPicPr>
            <a:picLocks noChangeAspect="1"/>
          </p:cNvPicPr>
          <p:nvPr/>
        </p:nvPicPr>
        <p:blipFill rotWithShape="1">
          <a:blip r:embed="rId9"/>
          <a:srcRect l="8479" r="7041" b="13016"/>
          <a:stretch/>
        </p:blipFill>
        <p:spPr>
          <a:xfrm>
            <a:off x="6484536" y="0"/>
            <a:ext cx="5707464" cy="4702886"/>
          </a:xfrm>
          <a:prstGeom prst="rect">
            <a:avLst/>
          </a:prstGeom>
        </p:spPr>
      </p:pic>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340734-8A6C-0E82-C1CE-ACFFB5AB9E20}"/>
              </a:ext>
            </a:extLst>
          </p:cNvPr>
          <p:cNvSpPr txBox="1"/>
          <p:nvPr/>
        </p:nvSpPr>
        <p:spPr>
          <a:xfrm>
            <a:off x="138311" y="4650302"/>
            <a:ext cx="11915377"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describió Dios su propia gloria cuando Moisés pidió verla?</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otro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7" name="Diagrama 6">
            <a:extLst>
              <a:ext uri="{FF2B5EF4-FFF2-40B4-BE49-F238E27FC236}">
                <a16:creationId xmlns:a16="http://schemas.microsoft.com/office/drawing/2014/main" id="{C25E1224-E58C-72B9-2300-D441043A4B75}"/>
              </a:ext>
            </a:extLst>
          </p:cNvPr>
          <p:cNvGraphicFramePr/>
          <p:nvPr>
            <p:extLst>
              <p:ext uri="{D42A27DB-BD31-4B8C-83A1-F6EECF244321}">
                <p14:modId xmlns:p14="http://schemas.microsoft.com/office/powerpoint/2010/main" val="4193893015"/>
              </p:ext>
            </p:extLst>
          </p:nvPr>
        </p:nvGraphicFramePr>
        <p:xfrm>
          <a:off x="3998392" y="296311"/>
          <a:ext cx="7990672" cy="45306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197286C4-8F5F-F015-49C1-1AF47C219074}"/>
              </a:ext>
            </a:extLst>
          </p:cNvPr>
          <p:cNvPicPr>
            <a:picLocks noChangeAspect="1"/>
          </p:cNvPicPr>
          <p:nvPr/>
        </p:nvPicPr>
        <p:blipFill rotWithShape="1">
          <a:blip r:embed="rId9"/>
          <a:srcRect l="24538" r="30473"/>
          <a:stretch/>
        </p:blipFill>
        <p:spPr>
          <a:xfrm>
            <a:off x="0" y="0"/>
            <a:ext cx="3758085" cy="4667250"/>
          </a:xfrm>
          <a:prstGeom prst="rect">
            <a:avLst/>
          </a:prstGeom>
        </p:spPr>
      </p:pic>
      <p:sp>
        <p:nvSpPr>
          <p:cNvPr id="6" name="Bocadillo: rectángulo 5">
            <a:extLst>
              <a:ext uri="{FF2B5EF4-FFF2-40B4-BE49-F238E27FC236}">
                <a16:creationId xmlns:a16="http://schemas.microsoft.com/office/drawing/2014/main" id="{B7DD88D0-14DB-5AEE-A9E3-FD3429075356}"/>
              </a:ext>
            </a:extLst>
          </p:cNvPr>
          <p:cNvSpPr/>
          <p:nvPr/>
        </p:nvSpPr>
        <p:spPr>
          <a:xfrm>
            <a:off x="2141962" y="663191"/>
            <a:ext cx="1577591" cy="439152"/>
          </a:xfrm>
          <a:prstGeom prst="wedgeRectCallout">
            <a:avLst>
              <a:gd name="adj1" fmla="val -7457"/>
              <a:gd name="adj2" fmla="val 9224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Te ruego que me muestres tu gloria</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82259452-3E4E-4911-B4E9-F18C94C758E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769E974F-B184-4F01-83DD-E104F6EFE4E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FED4457E-FDEF-4EE1-BDB1-A88B3E911D0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59BFB850-2654-4B87-88FA-AE4876EFC56A}"/>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75D93E65-E9E6-4B61-B541-9DE76CAB725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5E117D41-3165-9FF7-D2A8-C42173FB73D6}"/>
              </a:ext>
            </a:extLst>
          </p:cNvPr>
          <p:cNvPicPr>
            <a:picLocks noChangeAspect="1"/>
          </p:cNvPicPr>
          <p:nvPr/>
        </p:nvPicPr>
        <p:blipFill rotWithShape="1">
          <a:blip r:embed="rId3"/>
          <a:srcRect l="8479" r="7041" b="13016"/>
          <a:stretch/>
        </p:blipFill>
        <p:spPr>
          <a:xfrm>
            <a:off x="0" y="0"/>
            <a:ext cx="5707464" cy="4702886"/>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0" y="4643782"/>
            <a:ext cx="6002481"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¿Cómo se dirige el ángel a los moradores de Babilonia?</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mensaje de advertencia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3611918707"/>
              </p:ext>
            </p:extLst>
          </p:nvPr>
        </p:nvGraphicFramePr>
        <p:xfrm>
          <a:off x="6189521" y="138601"/>
          <a:ext cx="5708549" cy="54221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Bocadillo: rectángulo 13">
            <a:extLst>
              <a:ext uri="{FF2B5EF4-FFF2-40B4-BE49-F238E27FC236}">
                <a16:creationId xmlns:a16="http://schemas.microsoft.com/office/drawing/2014/main" id="{91E7293F-EA3C-4190-4FB9-DC81B94DC231}"/>
              </a:ext>
            </a:extLst>
          </p:cNvPr>
          <p:cNvSpPr/>
          <p:nvPr/>
        </p:nvSpPr>
        <p:spPr>
          <a:xfrm>
            <a:off x="912581" y="2560391"/>
            <a:ext cx="4036354" cy="578547"/>
          </a:xfrm>
          <a:prstGeom prst="wedgeRectCallout">
            <a:avLst>
              <a:gd name="adj1" fmla="val -1471"/>
              <a:gd name="adj2" fmla="val -807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Ha caído, ha caído la gran Babilonia, y se ha hecho habitación de demonios y guarida de todo espíritu inmundo, y albergue de toda ave inmunda y aborrecible.</a:t>
            </a:r>
            <a:endParaRPr lang="es-EC" sz="11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93518" y="4659228"/>
            <a:ext cx="11968458"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habrá cambiado en Babilonia desde la primera proclamación del mensaje del segundo ángel?</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 mensaje de advertencia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8" y="6087307"/>
              <a:ext cx="239503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pic>
        <p:nvPicPr>
          <p:cNvPr id="4" name="Imagen 3">
            <a:extLst>
              <a:ext uri="{FF2B5EF4-FFF2-40B4-BE49-F238E27FC236}">
                <a16:creationId xmlns:a16="http://schemas.microsoft.com/office/drawing/2014/main" id="{C34D100D-EE16-A103-1EE3-A9DF0AC48EE1}"/>
              </a:ext>
            </a:extLst>
          </p:cNvPr>
          <p:cNvPicPr>
            <a:picLocks noChangeAspect="1"/>
          </p:cNvPicPr>
          <p:nvPr/>
        </p:nvPicPr>
        <p:blipFill rotWithShape="1">
          <a:blip r:embed="rId4"/>
          <a:srcRect l="19970"/>
          <a:stretch/>
        </p:blipFill>
        <p:spPr>
          <a:xfrm>
            <a:off x="6621864" y="0"/>
            <a:ext cx="5570136" cy="4640017"/>
          </a:xfrm>
          <a:prstGeom prst="rect">
            <a:avLst/>
          </a:prstGeom>
        </p:spPr>
      </p:pic>
      <p:graphicFrame>
        <p:nvGraphicFramePr>
          <p:cNvPr id="5" name="Diagrama 4">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017670244"/>
              </p:ext>
            </p:extLst>
          </p:nvPr>
        </p:nvGraphicFramePr>
        <p:xfrm>
          <a:off x="214096" y="95291"/>
          <a:ext cx="6236946" cy="45447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20" name="Imagen 19">
            <a:extLst>
              <a:ext uri="{FF2B5EF4-FFF2-40B4-BE49-F238E27FC236}">
                <a16:creationId xmlns:a16="http://schemas.microsoft.com/office/drawing/2014/main" id="{4CD776F6-5328-0678-DC52-9D201AA2E0B4}"/>
              </a:ext>
            </a:extLst>
          </p:cNvPr>
          <p:cNvPicPr>
            <a:picLocks noChangeAspect="1"/>
          </p:cNvPicPr>
          <p:nvPr/>
        </p:nvPicPr>
        <p:blipFill rotWithShape="1">
          <a:blip r:embed="rId3">
            <a:extLst>
              <a:ext uri="{28A0092B-C50C-407E-A947-70E740481C1C}">
                <a14:useLocalDpi xmlns:a14="http://schemas.microsoft.com/office/drawing/2010/main" val="0"/>
              </a:ext>
            </a:extLst>
          </a:blip>
          <a:srcRect l="592" r="2064" b="8864"/>
          <a:stretch/>
        </p:blipFill>
        <p:spPr>
          <a:xfrm>
            <a:off x="0" y="-5103"/>
            <a:ext cx="4612194" cy="4536578"/>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190919" y="4589914"/>
            <a:ext cx="11871057"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llamado urgente es oído entonces por los que aún están en Babilonia?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último llamado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52047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0" name="Diagrama 9">
            <a:extLst>
              <a:ext uri="{FF2B5EF4-FFF2-40B4-BE49-F238E27FC236}">
                <a16:creationId xmlns:a16="http://schemas.microsoft.com/office/drawing/2014/main" id="{CAAAD1EA-A27A-AAE7-D72C-B0ABB8C3AB32}"/>
              </a:ext>
            </a:extLst>
          </p:cNvPr>
          <p:cNvGraphicFramePr/>
          <p:nvPr>
            <p:extLst>
              <p:ext uri="{D42A27DB-BD31-4B8C-83A1-F6EECF244321}">
                <p14:modId xmlns:p14="http://schemas.microsoft.com/office/powerpoint/2010/main" val="265191156"/>
              </p:ext>
            </p:extLst>
          </p:nvPr>
        </p:nvGraphicFramePr>
        <p:xfrm>
          <a:off x="4511267" y="195118"/>
          <a:ext cx="7680733" cy="43062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8" name="Bocadillo: rectángulo 17">
            <a:extLst>
              <a:ext uri="{FF2B5EF4-FFF2-40B4-BE49-F238E27FC236}">
                <a16:creationId xmlns:a16="http://schemas.microsoft.com/office/drawing/2014/main" id="{0C13CE35-7268-8BA6-7AA4-348D7EDE2C3D}"/>
              </a:ext>
            </a:extLst>
          </p:cNvPr>
          <p:cNvSpPr/>
          <p:nvPr/>
        </p:nvSpPr>
        <p:spPr>
          <a:xfrm>
            <a:off x="93519" y="431450"/>
            <a:ext cx="4036354" cy="412611"/>
          </a:xfrm>
          <a:prstGeom prst="wedgeRectCallout">
            <a:avLst>
              <a:gd name="adj1" fmla="val -973"/>
              <a:gd name="adj2" fmla="val -9540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Salid de ella, pueblo mío, para que no seáis partícipes de sus pecados, ni recibáis parte de sus plagas.</a:t>
            </a:r>
            <a:endParaRPr lang="es-EC" sz="11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680B4DF0-7777-449B-8BC5-128CB95E23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A56FA087-F3E2-4A96-8037-C4ACABD8494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614DF95-C113-2ED1-624A-43EC718C6788}"/>
              </a:ext>
            </a:extLst>
          </p:cNvPr>
          <p:cNvPicPr>
            <a:picLocks noChangeAspect="1"/>
          </p:cNvPicPr>
          <p:nvPr/>
        </p:nvPicPr>
        <p:blipFill>
          <a:blip r:embed="rId3"/>
          <a:stretch>
            <a:fillRect/>
          </a:stretch>
        </p:blipFill>
        <p:spPr>
          <a:xfrm>
            <a:off x="0" y="-11606"/>
            <a:ext cx="12192000" cy="6096000"/>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93518" y="42470"/>
            <a:ext cx="6387669" cy="2062103"/>
          </a:xfrm>
          <a:prstGeom prst="rect">
            <a:avLst/>
          </a:prstGeom>
          <a:noFill/>
        </p:spPr>
        <p:txBody>
          <a:bodyPr wrap="square">
            <a:spAutoFit/>
          </a:bodyPr>
          <a:lstStyle/>
          <a:p>
            <a:pPr>
              <a:tabLst>
                <a:tab pos="1435100" algn="l"/>
                <a:tab pos="3771900" algn="l"/>
              </a:tabLst>
            </a:pPr>
            <a:r>
              <a:rPr lang="es-ES"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¿Quiénes son los individuos llamados “mi pueblo”, a quienes se dirige el llamado a salir de Babilonia?</a:t>
            </a:r>
            <a:endPar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último llamado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4" name="Diagrama 3">
            <a:extLst>
              <a:ext uri="{FF2B5EF4-FFF2-40B4-BE49-F238E27FC236}">
                <a16:creationId xmlns:a16="http://schemas.microsoft.com/office/drawing/2014/main" id="{52EC5FDC-2025-C34B-8CE2-FF6BD5DF890A}"/>
              </a:ext>
            </a:extLst>
          </p:cNvPr>
          <p:cNvGraphicFramePr/>
          <p:nvPr>
            <p:extLst>
              <p:ext uri="{D42A27DB-BD31-4B8C-83A1-F6EECF244321}">
                <p14:modId xmlns:p14="http://schemas.microsoft.com/office/powerpoint/2010/main" val="2566965194"/>
              </p:ext>
            </p:extLst>
          </p:nvPr>
        </p:nvGraphicFramePr>
        <p:xfrm>
          <a:off x="166957" y="2095995"/>
          <a:ext cx="5883674" cy="3494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DDCE031-3EC2-0F1B-90D5-E1C9943C9EF0}"/>
              </a:ext>
            </a:extLst>
          </p:cNvPr>
          <p:cNvPicPr>
            <a:picLocks noChangeAspect="1"/>
          </p:cNvPicPr>
          <p:nvPr/>
        </p:nvPicPr>
        <p:blipFill>
          <a:blip r:embed="rId3"/>
          <a:stretch>
            <a:fillRect/>
          </a:stretch>
        </p:blipFill>
        <p:spPr>
          <a:xfrm>
            <a:off x="8790954" y="0"/>
            <a:ext cx="3401045" cy="5101568"/>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231112" y="5101568"/>
            <a:ext cx="11666959" cy="584775"/>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es tan urgente el llamado a salir de Babilonia?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último llamado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3" name="Diagrama 2">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1424856642"/>
              </p:ext>
            </p:extLst>
          </p:nvPr>
        </p:nvGraphicFramePr>
        <p:xfrm>
          <a:off x="93518" y="147004"/>
          <a:ext cx="8970095" cy="48852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EA9C85AB-D4AE-2F5C-A268-EED77D7CDA4E}"/>
              </a:ext>
            </a:extLst>
          </p:cNvPr>
          <p:cNvPicPr>
            <a:picLocks noChangeAspect="1"/>
          </p:cNvPicPr>
          <p:nvPr/>
        </p:nvPicPr>
        <p:blipFill rotWithShape="1">
          <a:blip r:embed="rId3">
            <a:extLst>
              <a:ext uri="{28A0092B-C50C-407E-A947-70E740481C1C}">
                <a14:useLocalDpi xmlns:a14="http://schemas.microsoft.com/office/drawing/2010/main" val="0"/>
              </a:ext>
            </a:extLst>
          </a:blip>
          <a:srcRect r="27598"/>
          <a:stretch/>
        </p:blipFill>
        <p:spPr>
          <a:xfrm>
            <a:off x="0" y="1077218"/>
            <a:ext cx="5034224" cy="474744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7" y="0"/>
            <a:ext cx="1196845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Describa la importancia de dar un mensaje de advertencia claro y definido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Listos para dar el llamado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1" name="Diagrama 10">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3293468715"/>
              </p:ext>
            </p:extLst>
          </p:nvPr>
        </p:nvGraphicFramePr>
        <p:xfrm>
          <a:off x="5259795" y="1132102"/>
          <a:ext cx="6772859" cy="45283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80797" y="4678439"/>
            <a:ext cx="12111203"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apelo ferviente de Jesús podemos recibir de corazón individualmente?</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Listos para dar el llamado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1" name="Diagrama 10">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1591749895"/>
              </p:ext>
            </p:extLst>
          </p:nvPr>
        </p:nvGraphicFramePr>
        <p:xfrm>
          <a:off x="171346" y="127643"/>
          <a:ext cx="7103661" cy="44373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Imagen 12">
            <a:extLst>
              <a:ext uri="{FF2B5EF4-FFF2-40B4-BE49-F238E27FC236}">
                <a16:creationId xmlns:a16="http://schemas.microsoft.com/office/drawing/2014/main" id="{A024017E-E70F-C4B1-4153-5CC8E31261C3}"/>
              </a:ext>
            </a:extLst>
          </p:cNvPr>
          <p:cNvPicPr>
            <a:picLocks noChangeAspect="1"/>
          </p:cNvPicPr>
          <p:nvPr/>
        </p:nvPicPr>
        <p:blipFill rotWithShape="1">
          <a:blip r:embed="rId9"/>
          <a:srcRect t="8842" b="25078"/>
          <a:stretch/>
        </p:blipFill>
        <p:spPr>
          <a:xfrm>
            <a:off x="7425732" y="-49223"/>
            <a:ext cx="4766268" cy="4724366"/>
          </a:xfrm>
          <a:prstGeom prst="rect">
            <a:avLst/>
          </a:prstGeom>
        </p:spPr>
      </p:pic>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37227" y="381783"/>
            <a:ext cx="2397103"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Dios llama a su pueblo a proclamar con valentía la verdad y a andar en la luz de Cristo, preparándose para dar al mundo el último mensaje de advertencia con poder y gloria.</a:t>
            </a:r>
          </a:p>
        </p:txBody>
      </p:sp>
      <p:sp>
        <p:nvSpPr>
          <p:cNvPr id="22" name="Rectángulo: esquinas superiores redondeadas 21"/>
          <p:cNvSpPr/>
          <p:nvPr/>
        </p:nvSpPr>
        <p:spPr>
          <a:xfrm>
            <a:off x="37409" y="381783"/>
            <a:ext cx="236428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Babilonia la Grande representa el poder religioso corrompido que se embriagó con la sangre de los santos y será destruido por los mismos reyes con los que fornicó, cumpliendo el juicio de Dios.</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43309" y="381783"/>
            <a:ext cx="23143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otro ángel de Apocalipsis 18 revela la gloria de Dios en su carácter y llama a la iglesia a reflejarla con santidad y verdad, proclamando con poder el último mensaje de advertencia al mundo.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99276" y="381783"/>
            <a:ext cx="241665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mensaje de Apocalipsis 18 es contundente: Babilonia ha caído porque se ha corrompido con el mundo, y su decadencia espiritual avanza hasta su destrucción final bajo el juicio de Dios; por eso el llamado a salir de ella es urgente y decisivo.</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0" y="381783"/>
            <a:ext cx="2434223"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último llamado divino: “¡Salid de ella, pueblo mío!”, debe proclamarse con claridad, poder y urgencia, para que los sinceros discípulos de Cristo que aún permanecen en Babilonia reconozcan la verdad y se unan al pueblo fiel de Dios.</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84655" y="3213622"/>
            <a:ext cx="6358318" cy="1077218"/>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seguir la verdad de Dios y vivir una vida que le honre!</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850" y="1505334"/>
            <a:ext cx="6448123" cy="1569660"/>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Dios llama a su pueblo a salir del error y vivir en obediencia y pureza.</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1272422</TotalTime>
  <Words>1708</Words>
  <Application>Microsoft Office PowerPoint</Application>
  <PresentationFormat>Panorámica</PresentationFormat>
  <Paragraphs>138</Paragraphs>
  <Slides>21</Slides>
  <Notes>17</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10174</cp:revision>
  <dcterms:created xsi:type="dcterms:W3CDTF">2017-06-02T15:34:13Z</dcterms:created>
  <dcterms:modified xsi:type="dcterms:W3CDTF">2026-06-19T06:04:58Z</dcterms:modified>
</cp:coreProperties>
</file>