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1" r:id="rId8"/>
    <p:sldId id="557" r:id="rId9"/>
    <p:sldId id="571" r:id="rId10"/>
    <p:sldId id="550" r:id="rId11"/>
    <p:sldId id="558" r:id="rId12"/>
    <p:sldId id="565" r:id="rId13"/>
    <p:sldId id="538" r:id="rId14"/>
    <p:sldId id="572" r:id="rId15"/>
    <p:sldId id="573" r:id="rId16"/>
    <p:sldId id="566" r:id="rId17"/>
    <p:sldId id="567" r:id="rId18"/>
    <p:sldId id="568"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6E32"/>
    <a:srgbClr val="FF8D6D"/>
    <a:srgbClr val="0A2560"/>
    <a:srgbClr val="FCF7F3"/>
    <a:srgbClr val="F6E1B9"/>
    <a:srgbClr val="D2C0B2"/>
    <a:srgbClr val="F8EFE6"/>
    <a:srgbClr val="F9EBCF"/>
    <a:srgbClr val="FFFFFF"/>
    <a:srgbClr val="F5EE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6" d="100"/>
          <a:sy n="76" d="100"/>
        </p:scale>
        <p:origin x="859" y="5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Cuando Cristo deje de interceder en el santuario, se derramarán sin mezcla los juicios de Dios de la que son amenazados los que adoran a la bestia y a su imagen y reciben su marca…</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…estos juicios son las siete últimas plagas descritas: incluyen enfermedades dolorosas, contaminación de las aguas, calor abrasador, tinieblas, conflictos mundiales y grandes catástrofes naturales…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…el propósito de estos juicios no es llevar a los impíos a la conversión, sino demostrar la justicia de Dios, vindicar su ley y revelar las consecuencias finales de rechazar su misericordia.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E95AFC-F5D2-4D4B-95D0-0E3ECB34D45D}"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9F0BFE9-2A34-46F8-9492-0D0541944DCA}">
      <dgm:prSet phldrT="[Texto]" custT="1"/>
      <dgm:spPr/>
      <dgm:t>
        <a:bodyPr/>
        <a:lstStyle/>
        <a:p>
          <a:r>
            <a:rPr lang="es-ES" sz="2200" dirty="0">
              <a:latin typeface="Bw Modelica" panose="00000600000000000000" pitchFamily="50" charset="0"/>
            </a:rPr>
            <a:t>Esta escena es descrita también como una gran matanza universal y como la culminación del conflicto entre Cristo y Satanás, teniendo Cristo la victoria final…</a:t>
          </a:r>
          <a:endParaRPr lang="es-EC" sz="2200" dirty="0">
            <a:latin typeface="Bw Modelica" panose="00000600000000000000" pitchFamily="50" charset="0"/>
          </a:endParaRPr>
        </a:p>
        <a:p>
          <a:endParaRPr lang="es-EC" sz="2200" dirty="0">
            <a:latin typeface="Bw Modelica" panose="00000600000000000000" pitchFamily="50" charset="0"/>
          </a:endParaRPr>
        </a:p>
      </dgm:t>
    </dgm:pt>
    <dgm:pt modelId="{67797607-173D-4076-B06D-254C8D2B2CB7}" type="parTrans" cxnId="{B21846E5-5BA6-43DC-9705-AA72CEFE9182}">
      <dgm:prSet/>
      <dgm:spPr/>
      <dgm:t>
        <a:bodyPr/>
        <a:lstStyle/>
        <a:p>
          <a:endParaRPr lang="es-EC" sz="2200">
            <a:latin typeface="Bw Modelica" panose="00000600000000000000" pitchFamily="50" charset="0"/>
          </a:endParaRPr>
        </a:p>
      </dgm:t>
    </dgm:pt>
    <dgm:pt modelId="{F9D0F338-474F-4A7B-8F00-6C25717DA3F8}" type="sibTrans" cxnId="{B21846E5-5BA6-43DC-9705-AA72CEFE9182}">
      <dgm:prSet/>
      <dgm:spPr/>
      <dgm:t>
        <a:bodyPr/>
        <a:lstStyle/>
        <a:p>
          <a:endParaRPr lang="es-EC" sz="2200">
            <a:latin typeface="Bw Modelica" panose="00000600000000000000" pitchFamily="50" charset="0"/>
          </a:endParaRPr>
        </a:p>
      </dgm:t>
    </dgm:pt>
    <dgm:pt modelId="{C4382F0E-C7B4-4636-87E8-47D7A61E404C}">
      <dgm:prSet phldrT="[Texto]" custT="1"/>
      <dgm:spPr/>
      <dgm:t>
        <a:bodyPr/>
        <a:lstStyle/>
        <a:p>
          <a:r>
            <a:rPr lang="es-ES" sz="2200" dirty="0">
              <a:latin typeface="Bw Modelica" panose="00000600000000000000" pitchFamily="50" charset="0"/>
            </a:rPr>
            <a:t>…se revela que los impíos caen de un extremo de la tierra al otro, y nadie queda para lamentarlos o sepultarlos, este es el resultado de haber rechazado la gracia divina.</a:t>
          </a:r>
          <a:endParaRPr lang="es-EC" sz="2200" dirty="0">
            <a:latin typeface="Bw Modelica" panose="00000600000000000000" pitchFamily="50" charset="0"/>
          </a:endParaRPr>
        </a:p>
      </dgm:t>
    </dgm:pt>
    <dgm:pt modelId="{DD17FFA9-2A0D-464F-AA34-725E80B611CE}" type="parTrans" cxnId="{708893AA-FA7D-4B8F-A991-D5B476491FBA}">
      <dgm:prSet/>
      <dgm:spPr/>
      <dgm:t>
        <a:bodyPr/>
        <a:lstStyle/>
        <a:p>
          <a:endParaRPr lang="es-EC" sz="2200">
            <a:latin typeface="Bw Modelica" panose="00000600000000000000" pitchFamily="50" charset="0"/>
          </a:endParaRPr>
        </a:p>
      </dgm:t>
    </dgm:pt>
    <dgm:pt modelId="{B409258C-4411-4E11-A622-6AAE4D64C96D}" type="sibTrans" cxnId="{708893AA-FA7D-4B8F-A991-D5B476491FBA}">
      <dgm:prSet/>
      <dgm:spPr/>
      <dgm:t>
        <a:bodyPr/>
        <a:lstStyle/>
        <a:p>
          <a:endParaRPr lang="es-EC" sz="2200">
            <a:latin typeface="Bw Modelica" panose="00000600000000000000" pitchFamily="50" charset="0"/>
          </a:endParaRPr>
        </a:p>
      </dgm:t>
    </dgm:pt>
    <dgm:pt modelId="{8060B115-31A2-4D02-B423-2A2C9AC7B193}" type="pres">
      <dgm:prSet presAssocID="{49E95AFC-F5D2-4D4B-95D0-0E3ECB34D45D}" presName="rootnode" presStyleCnt="0">
        <dgm:presLayoutVars>
          <dgm:chMax/>
          <dgm:chPref/>
          <dgm:dir/>
          <dgm:animLvl val="lvl"/>
        </dgm:presLayoutVars>
      </dgm:prSet>
      <dgm:spPr/>
    </dgm:pt>
    <dgm:pt modelId="{0953BB30-531A-4794-A5A6-D51843CB9B53}" type="pres">
      <dgm:prSet presAssocID="{29F0BFE9-2A34-46F8-9492-0D0541944DCA}" presName="composite" presStyleCnt="0"/>
      <dgm:spPr/>
    </dgm:pt>
    <dgm:pt modelId="{82259452-3E4E-4911-B4E9-F18C94C758E9}" type="pres">
      <dgm:prSet presAssocID="{29F0BFE9-2A34-46F8-9492-0D0541944DCA}" presName="LShape" presStyleLbl="alignNode1" presStyleIdx="0" presStyleCnt="3"/>
      <dgm:spPr/>
    </dgm:pt>
    <dgm:pt modelId="{FED4457E-FDEF-4EE1-BDB1-A88B3E911D0B}" type="pres">
      <dgm:prSet presAssocID="{29F0BFE9-2A34-46F8-9492-0D0541944DCA}" presName="ParentText" presStyleLbl="revTx" presStyleIdx="0" presStyleCnt="2">
        <dgm:presLayoutVars>
          <dgm:chMax val="0"/>
          <dgm:chPref val="0"/>
          <dgm:bulletEnabled val="1"/>
        </dgm:presLayoutVars>
      </dgm:prSet>
      <dgm:spPr/>
    </dgm:pt>
    <dgm:pt modelId="{769E974F-B184-4F01-83DD-E104F6EFE4EC}" type="pres">
      <dgm:prSet presAssocID="{29F0BFE9-2A34-46F8-9492-0D0541944DCA}" presName="Triangle" presStyleLbl="alignNode1" presStyleIdx="1" presStyleCnt="3"/>
      <dgm:spPr/>
    </dgm:pt>
    <dgm:pt modelId="{4DE345E0-F026-4755-84C7-D818A620FBBA}" type="pres">
      <dgm:prSet presAssocID="{F9D0F338-474F-4A7B-8F00-6C25717DA3F8}" presName="sibTrans" presStyleCnt="0"/>
      <dgm:spPr/>
    </dgm:pt>
    <dgm:pt modelId="{72911573-7BE5-4283-9B35-DC6E40F74857}" type="pres">
      <dgm:prSet presAssocID="{F9D0F338-474F-4A7B-8F00-6C25717DA3F8}" presName="space" presStyleCnt="0"/>
      <dgm:spPr/>
    </dgm:pt>
    <dgm:pt modelId="{1E0E5578-AB73-42CD-826D-9BDC40A0E878}" type="pres">
      <dgm:prSet presAssocID="{C4382F0E-C7B4-4636-87E8-47D7A61E404C}" presName="composite" presStyleCnt="0"/>
      <dgm:spPr/>
    </dgm:pt>
    <dgm:pt modelId="{59BFB850-2654-4B87-88FA-AE4876EFC56A}" type="pres">
      <dgm:prSet presAssocID="{C4382F0E-C7B4-4636-87E8-47D7A61E404C}" presName="LShape" presStyleLbl="alignNode1" presStyleIdx="2" presStyleCnt="3"/>
      <dgm:spPr/>
    </dgm:pt>
    <dgm:pt modelId="{75D93E65-E9E6-4B61-B541-9DE76CAB725F}" type="pres">
      <dgm:prSet presAssocID="{C4382F0E-C7B4-4636-87E8-47D7A61E404C}" presName="ParentText" presStyleLbl="revTx" presStyleIdx="1" presStyleCnt="2">
        <dgm:presLayoutVars>
          <dgm:chMax val="0"/>
          <dgm:chPref val="0"/>
          <dgm:bulletEnabled val="1"/>
        </dgm:presLayoutVars>
      </dgm:prSet>
      <dgm:spPr/>
    </dgm:pt>
  </dgm:ptLst>
  <dgm:cxnLst>
    <dgm:cxn modelId="{84AB732D-6FE3-4D72-B282-513D54B963BB}" type="presOf" srcId="{49E95AFC-F5D2-4D4B-95D0-0E3ECB34D45D}" destId="{8060B115-31A2-4D02-B423-2A2C9AC7B193}" srcOrd="0" destOrd="0" presId="urn:microsoft.com/office/officeart/2009/3/layout/StepUpProcess"/>
    <dgm:cxn modelId="{41D46E35-7C48-42C3-B944-E0DFA2EC49A2}" type="presOf" srcId="{C4382F0E-C7B4-4636-87E8-47D7A61E404C}" destId="{75D93E65-E9E6-4B61-B541-9DE76CAB725F}" srcOrd="0" destOrd="0" presId="urn:microsoft.com/office/officeart/2009/3/layout/StepUpProcess"/>
    <dgm:cxn modelId="{79D25244-F370-4732-9963-623D8B227FAB}" type="presOf" srcId="{29F0BFE9-2A34-46F8-9492-0D0541944DCA}" destId="{FED4457E-FDEF-4EE1-BDB1-A88B3E911D0B}" srcOrd="0" destOrd="0" presId="urn:microsoft.com/office/officeart/2009/3/layout/StepUpProcess"/>
    <dgm:cxn modelId="{708893AA-FA7D-4B8F-A991-D5B476491FBA}" srcId="{49E95AFC-F5D2-4D4B-95D0-0E3ECB34D45D}" destId="{C4382F0E-C7B4-4636-87E8-47D7A61E404C}" srcOrd="1" destOrd="0" parTransId="{DD17FFA9-2A0D-464F-AA34-725E80B611CE}" sibTransId="{B409258C-4411-4E11-A622-6AAE4D64C96D}"/>
    <dgm:cxn modelId="{B21846E5-5BA6-43DC-9705-AA72CEFE9182}" srcId="{49E95AFC-F5D2-4D4B-95D0-0E3ECB34D45D}" destId="{29F0BFE9-2A34-46F8-9492-0D0541944DCA}" srcOrd="0" destOrd="0" parTransId="{67797607-173D-4076-B06D-254C8D2B2CB7}" sibTransId="{F9D0F338-474F-4A7B-8F00-6C25717DA3F8}"/>
    <dgm:cxn modelId="{F06FAD3A-A298-4580-A0B1-A12AF9227538}" type="presParOf" srcId="{8060B115-31A2-4D02-B423-2A2C9AC7B193}" destId="{0953BB30-531A-4794-A5A6-D51843CB9B53}" srcOrd="0" destOrd="0" presId="urn:microsoft.com/office/officeart/2009/3/layout/StepUpProcess"/>
    <dgm:cxn modelId="{7814A524-C265-46DF-8D6D-D187D9D06DDE}" type="presParOf" srcId="{0953BB30-531A-4794-A5A6-D51843CB9B53}" destId="{82259452-3E4E-4911-B4E9-F18C94C758E9}" srcOrd="0" destOrd="0" presId="urn:microsoft.com/office/officeart/2009/3/layout/StepUpProcess"/>
    <dgm:cxn modelId="{EDB8B08A-94BF-4448-B13B-CDF6FE7F6093}" type="presParOf" srcId="{0953BB30-531A-4794-A5A6-D51843CB9B53}" destId="{FED4457E-FDEF-4EE1-BDB1-A88B3E911D0B}" srcOrd="1" destOrd="0" presId="urn:microsoft.com/office/officeart/2009/3/layout/StepUpProcess"/>
    <dgm:cxn modelId="{EA38350C-9F5D-4F44-9D27-32D43E7ABBD0}" type="presParOf" srcId="{0953BB30-531A-4794-A5A6-D51843CB9B53}" destId="{769E974F-B184-4F01-83DD-E104F6EFE4EC}" srcOrd="2" destOrd="0" presId="urn:microsoft.com/office/officeart/2009/3/layout/StepUpProcess"/>
    <dgm:cxn modelId="{0A3786AC-45C1-4D0F-91BA-7D0771DD2FB9}" type="presParOf" srcId="{8060B115-31A2-4D02-B423-2A2C9AC7B193}" destId="{4DE345E0-F026-4755-84C7-D818A620FBBA}" srcOrd="1" destOrd="0" presId="urn:microsoft.com/office/officeart/2009/3/layout/StepUpProcess"/>
    <dgm:cxn modelId="{526C98B4-C5AB-4208-A77B-9839D734A405}" type="presParOf" srcId="{4DE345E0-F026-4755-84C7-D818A620FBBA}" destId="{72911573-7BE5-4283-9B35-DC6E40F74857}" srcOrd="0" destOrd="0" presId="urn:microsoft.com/office/officeart/2009/3/layout/StepUpProcess"/>
    <dgm:cxn modelId="{39BCA00B-A83E-449B-8F17-AC159F7E01AA}" type="presParOf" srcId="{8060B115-31A2-4D02-B423-2A2C9AC7B193}" destId="{1E0E5578-AB73-42CD-826D-9BDC40A0E878}" srcOrd="2" destOrd="0" presId="urn:microsoft.com/office/officeart/2009/3/layout/StepUpProcess"/>
    <dgm:cxn modelId="{CF622FDB-9AED-432C-BE40-42300FC760B0}" type="presParOf" srcId="{1E0E5578-AB73-42CD-826D-9BDC40A0E878}" destId="{59BFB850-2654-4B87-88FA-AE4876EFC56A}" srcOrd="0" destOrd="0" presId="urn:microsoft.com/office/officeart/2009/3/layout/StepUpProcess"/>
    <dgm:cxn modelId="{1B45845B-1191-4CEA-A87A-69A22EF363B7}" type="presParOf" srcId="{1E0E5578-AB73-42CD-826D-9BDC40A0E878}" destId="{75D93E65-E9E6-4B61-B541-9DE76CAB725F}"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…los justos recibirán su venida con gozo y esperanza, mientras que los impíos, aterrados por la presencia del Cordero, intentarán esconderse y reconocerán que ha llegado el día de su juicio.</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La segunda venida de Cristo será un acontecimiento visible para toda la humanidad, Jesús aparecerá en las nubes del cielo rodeado por una multitud de ángeles y revestido de gloria divina…</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Entre las oscilaciones de la tierra, Jesús llama a la vida a los santos dormidos, todos salen de sus tumbas y junto con los santos vivos son transformados y hechos inmortales...</a:t>
          </a:r>
          <a:endParaRPr lang="es-EC"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ES" sz="2200" dirty="0">
              <a:latin typeface="Bw Modelica" panose="00000600000000000000" pitchFamily="50" charset="0"/>
            </a:rPr>
            <a:t>…mientras, los ángeles participan en la gran obra de reunir a todos los redimidos de los cuatro extremos de la tierra para participar del glorioso encuentro con Cristo.</a:t>
          </a:r>
          <a:endParaRPr lang="es-EC"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28338">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33038" custLinFactNeighborX="-28338">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Durante mil años el lugar de su confinamiento es la tierra desolada, convertida en un vasto escenario de ruina y destrucción después de la segunda venida de Cristo…</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…los impíos habrán muerto por el resplandor de la venida de Cristo, y los justos habrán sido llevados al cielo; como resultado, Satanás no tendrá a nadie a quien tentar ni engañar.</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Durante el milenio, los santos examinarán los registros celestiales de los impíos quienes permanecen muertos, comparando la vida de cada uno con la ley de Dios y con las oportunidades de salvación que recibió…</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…también, Satanás y sus ángeles serán objeto de este </a:t>
          </a:r>
          <a:r>
            <a:rPr lang="es-ES" sz="2100" b="1" dirty="0">
              <a:latin typeface="Bw Modelica" panose="00000600000000000000" pitchFamily="50" charset="0"/>
            </a:rPr>
            <a:t>juicio verificador</a:t>
          </a:r>
          <a:r>
            <a:rPr lang="es-ES" sz="2100" b="0" dirty="0">
              <a:latin typeface="Bw Modelica" panose="00000600000000000000" pitchFamily="50" charset="0"/>
            </a:rPr>
            <a:t>, mismo que finalmente </a:t>
          </a:r>
          <a:r>
            <a:rPr lang="es-ES" sz="2100" dirty="0">
              <a:latin typeface="Bw Modelica" panose="00000600000000000000" pitchFamily="50" charset="0"/>
            </a:rPr>
            <a:t>demostrará ante los redimidos que Dios ha actuado siempre con perfecta justicia, misericordia y amor.</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46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r"/>
          <a:r>
            <a:rPr lang="es-ES" sz="2200" dirty="0">
              <a:latin typeface="Bw Modelica" panose="00000600000000000000" pitchFamily="50" charset="0"/>
            </a:rPr>
            <a:t>Al final de los 1.000 años, la Nueva Jerusalén descenderá del cielo a la tierra y ocurrirá la segunda resurrección de los impíos (para los acérrimos enemigos de Jesús)…</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r"/>
          <a:r>
            <a:rPr lang="es-MX" sz="2200" dirty="0">
              <a:latin typeface="Bw Modelica" panose="00000600000000000000" pitchFamily="50" charset="0"/>
            </a:rPr>
            <a:t>…</a:t>
          </a:r>
          <a:r>
            <a:rPr lang="es-ES" sz="2200" dirty="0">
              <a:latin typeface="Bw Modelica" panose="00000600000000000000" pitchFamily="50" charset="0"/>
            </a:rPr>
            <a:t>Satanás al tener nuevamente personas a quienes engañar, se presenta como el redentor y los prepara para tomar posesión de la ciudad de Dios…</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r"/>
          <a:r>
            <a:rPr lang="es-MX" sz="2200" dirty="0">
              <a:latin typeface="Bw Modelica" panose="00000600000000000000" pitchFamily="50" charset="0"/>
            </a:rPr>
            <a:t>…s</a:t>
          </a:r>
          <a:r>
            <a:rPr lang="es-ES" sz="2200" dirty="0">
              <a:latin typeface="Bw Modelica" panose="00000600000000000000" pitchFamily="50" charset="0"/>
            </a:rPr>
            <a:t>in embargo, antes de que el ataque pueda realizarse, estos comparecerán ante Dios para la ejecución del juicio final.</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l"/>
          <a:endParaRPr lang="es-EC"/>
        </a:p>
      </dgm:t>
    </dgm:pt>
    <dgm:pt modelId="{4B0A9E85-852F-49B5-B425-29B4EFBC39EE}" type="par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429460" custScaleY="291804"/>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429460" custScaleY="291804"/>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429460" custScaleY="291804"/>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final definitivo de los impíos será la destrucción total mediante el fuego que descenderá de Dios del cielo…</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ES" sz="2200" dirty="0">
              <a:latin typeface="Bw Modelica" panose="00000600000000000000" pitchFamily="50" charset="0"/>
            </a:rPr>
            <a:t>…Satanás, sus ángeles y todos los que persistieron en la rebelión serán consumidos completamente, sin dejar “ni raíz ni rama”…</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este es el acto final del juicio divino, mediante el cual el pecado será erradicado para siempre del universo.</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55161" custScaleY="258042"/>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55161" custScaleY="258042"/>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55161" custScaleY="258042"/>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Esta promesa consiste en la creación de un cielo nuevo y una tierra nueva, donde el pecado y todas sus consecuencias habrán desaparecido para siempre; Dios restaurará completamente su creación...</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ES" sz="2200" dirty="0">
              <a:latin typeface="Bw Modelica" panose="00000600000000000000" pitchFamily="50" charset="0"/>
            </a:rPr>
            <a:t>…y establecerá su morada entre los redimidos por la eternidad, así el plan de salvación habrá alcanzado su propósito final: restaurar completamente la relación entre Dios y su pueblo.</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…la creación entera reflejará el propósito original de Dios, y su presencia iluminará y llenará de felicidad eterna a todos los habitantes de la nueva tierra.</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En la nueva tierra todo lo que hoy causa sufrimiento desaparecerá, los redimidos vivirán en paz, disfrutarán del fruto de su trabajo, habitarán en perfecta armonía en un mundo restaurado…</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Al concluir el libro de Apocalipsis, Jesús anima a sus seguidores asegurándoles que su regreso es seguro y cercano, y que no solo regresará, sino que traerá la recompensa para los fieles…</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…Cristo tiene el control de toda la historia humana, desde la creación hasta la restauración final, por tanto, debemos esperar con gozo el día en que veremos cumplidas todas las promesas de Dios.</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Cristo ofrece gratuitamente el agua de la vida a todos los que reconocen su necesidad espiritual y acuden a Él con fe…</a:t>
          </a:r>
          <a:endParaRPr lang="es-MX"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MX" sz="2200" dirty="0">
              <a:latin typeface="Bw Modelica" panose="00000600000000000000" pitchFamily="50" charset="0"/>
            </a:rPr>
            <a:t>…</a:t>
          </a:r>
          <a:r>
            <a:rPr lang="es-ES" sz="2200" dirty="0">
              <a:latin typeface="Bw Modelica" panose="00000600000000000000" pitchFamily="50" charset="0"/>
            </a:rPr>
            <a:t>quienes aceptan esta invitación reciben el perdón de los pecados, la presencia del Espíritu Santo, paz para el corazón y la promesa de la vida eterna.</a:t>
          </a:r>
          <a:endParaRPr lang="es-MX" sz="2200" dirty="0">
            <a:latin typeface="Bw Modelica" panose="00000600000000000000" pitchFamily="50" charset="0"/>
          </a:endParaRP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X="101708" custScaleY="119917">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Y="119917">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61" y="29442"/>
          <a:ext cx="5858435" cy="15816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Cuando Cristo deje de interceder en el santuario, se derramarán sin mezcla los juicios de Dios de la que son amenazados los que adoran a la bestia y a su imagen y reciben su marca…</a:t>
          </a:r>
          <a:endParaRPr lang="es-MX" sz="2100" kern="1200" dirty="0">
            <a:latin typeface="Bw Modelica" panose="00000600000000000000" pitchFamily="50" charset="0"/>
          </a:endParaRPr>
        </a:p>
      </dsp:txBody>
      <dsp:txXfrm>
        <a:off x="2861" y="29442"/>
        <a:ext cx="5858435" cy="1581688"/>
      </dsp:txXfrm>
    </dsp:sp>
    <dsp:sp modelId="{9D041828-6AD9-46A5-9720-92B6CDC6F09B}">
      <dsp:nvSpPr>
        <dsp:cNvPr id="0" name=""/>
        <dsp:cNvSpPr/>
      </dsp:nvSpPr>
      <dsp:spPr>
        <a:xfrm>
          <a:off x="2861" y="1882237"/>
          <a:ext cx="5858435" cy="15994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…estos juicios son las siete últimas plagas descritas: incluyen enfermedades dolorosas, contaminación de las aguas, calor abrasador, tinieblas, conflictos mundiales y grandes catástrofes naturales…</a:t>
          </a:r>
          <a:endParaRPr lang="es-EC" sz="2100" kern="1200" dirty="0">
            <a:latin typeface="Bw Modelica" panose="00000600000000000000" pitchFamily="50" charset="0"/>
          </a:endParaRPr>
        </a:p>
      </dsp:txBody>
      <dsp:txXfrm>
        <a:off x="2861" y="1882237"/>
        <a:ext cx="5858435" cy="1599419"/>
      </dsp:txXfrm>
    </dsp:sp>
    <dsp:sp modelId="{EBB866DD-D083-4ED5-84F5-2F33000EBA59}">
      <dsp:nvSpPr>
        <dsp:cNvPr id="0" name=""/>
        <dsp:cNvSpPr/>
      </dsp:nvSpPr>
      <dsp:spPr>
        <a:xfrm>
          <a:off x="2861" y="3752763"/>
          <a:ext cx="5858435" cy="16399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propósito de estos juicios no es llevar a los impíos a la conversión, sino demostrar la justicia de Dios, vindicar su ley y revelar las consecuencias finales de rechazar su misericordia.</a:t>
          </a:r>
          <a:endParaRPr lang="es-EC" sz="2100" kern="1200" dirty="0">
            <a:latin typeface="Bw Modelica" panose="00000600000000000000" pitchFamily="50" charset="0"/>
          </a:endParaRPr>
        </a:p>
      </dsp:txBody>
      <dsp:txXfrm>
        <a:off x="2861" y="3752763"/>
        <a:ext cx="5858435" cy="1639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9452-3E4E-4911-B4E9-F18C94C758E9}">
      <dsp:nvSpPr>
        <dsp:cNvPr id="0" name=""/>
        <dsp:cNvSpPr/>
      </dsp:nvSpPr>
      <dsp:spPr>
        <a:xfrm rot="5400000">
          <a:off x="959289" y="277331"/>
          <a:ext cx="2241225" cy="372934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457E-FDEF-4EE1-BDB1-A88B3E911D0B}">
      <dsp:nvSpPr>
        <dsp:cNvPr id="0" name=""/>
        <dsp:cNvSpPr/>
      </dsp:nvSpPr>
      <dsp:spPr>
        <a:xfrm>
          <a:off x="585172" y="1391602"/>
          <a:ext cx="3366876" cy="295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Esta escena es descrita también como una gran matanza universal y como la culminación del conflicto entre Cristo y Satanás, teniendo Cristo la victoria final…</a:t>
          </a:r>
          <a:endParaRPr lang="es-EC" sz="2200" kern="1200" dirty="0">
            <a:latin typeface="Bw Modelica" panose="00000600000000000000" pitchFamily="50" charset="0"/>
          </a:endParaRPr>
        </a:p>
        <a:p>
          <a:pPr marL="0" lvl="0" indent="0" algn="l" defTabSz="977900">
            <a:lnSpc>
              <a:spcPct val="90000"/>
            </a:lnSpc>
            <a:spcBef>
              <a:spcPct val="0"/>
            </a:spcBef>
            <a:spcAft>
              <a:spcPct val="35000"/>
            </a:spcAft>
            <a:buNone/>
          </a:pPr>
          <a:endParaRPr lang="es-EC" sz="2200" kern="1200" dirty="0">
            <a:latin typeface="Bw Modelica" panose="00000600000000000000" pitchFamily="50" charset="0"/>
          </a:endParaRPr>
        </a:p>
      </dsp:txBody>
      <dsp:txXfrm>
        <a:off x="585172" y="1391602"/>
        <a:ext cx="3366876" cy="2951264"/>
      </dsp:txXfrm>
    </dsp:sp>
    <dsp:sp modelId="{769E974F-B184-4F01-83DD-E104F6EFE4EC}">
      <dsp:nvSpPr>
        <dsp:cNvPr id="0" name=""/>
        <dsp:cNvSpPr/>
      </dsp:nvSpPr>
      <dsp:spPr>
        <a:xfrm>
          <a:off x="3316789" y="2772"/>
          <a:ext cx="635259" cy="635259"/>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FB850-2654-4B87-88FA-AE4876EFC56A}">
      <dsp:nvSpPr>
        <dsp:cNvPr id="0" name=""/>
        <dsp:cNvSpPr/>
      </dsp:nvSpPr>
      <dsp:spPr>
        <a:xfrm rot="5400000">
          <a:off x="5081003" y="-742591"/>
          <a:ext cx="2241225" cy="372934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D93E65-E9E6-4B61-B541-9DE76CAB725F}">
      <dsp:nvSpPr>
        <dsp:cNvPr id="0" name=""/>
        <dsp:cNvSpPr/>
      </dsp:nvSpPr>
      <dsp:spPr>
        <a:xfrm>
          <a:off x="4706887" y="371680"/>
          <a:ext cx="3366876" cy="295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…se revela que los impíos caen de un extremo de la tierra al otro, y nadie queda para lamentarlos o sepultarlos, este es el resultado de haber rechazado la gracia divina.</a:t>
          </a:r>
          <a:endParaRPr lang="es-EC" sz="2200" kern="1200" dirty="0">
            <a:latin typeface="Bw Modelica" panose="00000600000000000000" pitchFamily="50" charset="0"/>
          </a:endParaRPr>
        </a:p>
      </dsp:txBody>
      <dsp:txXfrm>
        <a:off x="4706887" y="371680"/>
        <a:ext cx="3366876" cy="2951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2422421"/>
          <a:ext cx="6918567" cy="165762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justos recibirán su venida con gozo y esperanza, mientras que los impíos, aterrados por la presencia del Cordero, intentarán esconderse y reconocerán que ha llegado el día de su juicio.</a:t>
          </a:r>
          <a:endParaRPr lang="es-EC" sz="2200" kern="1200" dirty="0">
            <a:latin typeface="Bw Modelica" panose="00000600000000000000" pitchFamily="50" charset="0"/>
          </a:endParaRPr>
        </a:p>
      </dsp:txBody>
      <dsp:txXfrm>
        <a:off x="0" y="2422421"/>
        <a:ext cx="6918567" cy="1657624"/>
      </dsp:txXfrm>
    </dsp:sp>
    <dsp:sp modelId="{EB05ED16-170E-4ABA-A9FC-1E534D3C8009}">
      <dsp:nvSpPr>
        <dsp:cNvPr id="0" name=""/>
        <dsp:cNvSpPr/>
      </dsp:nvSpPr>
      <dsp:spPr>
        <a:xfrm rot="10800000">
          <a:off x="0" y="19789"/>
          <a:ext cx="6918567" cy="2464069"/>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segunda venida de Cristo será un acontecimiento visible para toda la humanidad, Jesús aparecerá en las nubes del cielo rodeado por una multitud de ángeles y revestido de gloria divina…</a:t>
          </a:r>
          <a:endParaRPr lang="es-EC" sz="2200" kern="1200" dirty="0">
            <a:latin typeface="Bw Modelica" panose="00000600000000000000" pitchFamily="50" charset="0"/>
          </a:endParaRPr>
        </a:p>
      </dsp:txBody>
      <dsp:txXfrm rot="10800000">
        <a:off x="0" y="19789"/>
        <a:ext cx="6918567" cy="16010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1042076"/>
          <a:ext cx="6110570" cy="1108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18947" y="32951"/>
          <a:ext cx="5656945" cy="16585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675" tIns="0" rIns="16167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Entre las oscilaciones de la tierra, Jesús llama a la vida a los santos dormidos, todos salen de sus tumbas y junto con los santos vivos son transformados y hechos inmortales...</a:t>
          </a:r>
          <a:endParaRPr lang="es-EC" sz="2200" kern="1200" dirty="0">
            <a:latin typeface="Bw Modelica" panose="00000600000000000000" pitchFamily="50" charset="0"/>
          </a:endParaRPr>
        </a:p>
      </dsp:txBody>
      <dsp:txXfrm>
        <a:off x="299911" y="113915"/>
        <a:ext cx="5495017" cy="1496637"/>
      </dsp:txXfrm>
    </dsp:sp>
    <dsp:sp modelId="{D1B4FAF6-A660-46EC-9959-3E14F539CFFA}">
      <dsp:nvSpPr>
        <dsp:cNvPr id="0" name=""/>
        <dsp:cNvSpPr/>
      </dsp:nvSpPr>
      <dsp:spPr>
        <a:xfrm>
          <a:off x="0" y="3467040"/>
          <a:ext cx="6110570" cy="1108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18947" y="2388476"/>
          <a:ext cx="5656945" cy="17280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675" tIns="0" rIns="16167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…mientras, los ángeles participan en la gran obra de reunir a todos los redimidos de los cuatro extremos de la tierra para participar del glorioso encuentro con Cristo.</a:t>
          </a:r>
          <a:endParaRPr lang="es-EC" sz="2200" kern="1200" dirty="0">
            <a:latin typeface="Bw Modelica" panose="00000600000000000000" pitchFamily="50" charset="0"/>
          </a:endParaRPr>
        </a:p>
      </dsp:txBody>
      <dsp:txXfrm>
        <a:off x="303301" y="2472830"/>
        <a:ext cx="5488237" cy="15592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50"/>
          <a:ext cx="5077877"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Durante mil años el lugar de su confinamiento es la tierra desolada, convertida en un vasto escenario de ruina y destrucción después de la segunda venida de Cristo…</a:t>
          </a:r>
          <a:endParaRPr lang="es-MX" sz="2200" kern="1200" dirty="0">
            <a:latin typeface="Bw Modelica" panose="00000600000000000000" pitchFamily="50" charset="0"/>
          </a:endParaRPr>
        </a:p>
      </dsp:txBody>
      <dsp:txXfrm>
        <a:off x="62413" y="63063"/>
        <a:ext cx="4953051" cy="2006111"/>
      </dsp:txXfrm>
    </dsp:sp>
    <dsp:sp modelId="{382CD36A-3E34-4B81-8C4A-E26306AF1725}">
      <dsp:nvSpPr>
        <dsp:cNvPr id="0" name=""/>
        <dsp:cNvSpPr/>
      </dsp:nvSpPr>
      <dsp:spPr>
        <a:xfrm rot="5400000">
          <a:off x="2139387" y="2184861"/>
          <a:ext cx="799101" cy="9589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251261" y="2264771"/>
        <a:ext cx="575353" cy="559371"/>
      </dsp:txXfrm>
    </dsp:sp>
    <dsp:sp modelId="{A0E1A7E0-C695-4256-9F22-C68D3E88E48D}">
      <dsp:nvSpPr>
        <dsp:cNvPr id="0" name=""/>
        <dsp:cNvSpPr/>
      </dsp:nvSpPr>
      <dsp:spPr>
        <a:xfrm>
          <a:off x="0" y="3197056"/>
          <a:ext cx="5077877"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impíos habrán muerto por el resplandor de la venida de Cristo, y los justos habrán sido llevados al cielo; como resultado, Satanás no tendrá a nadie a quien tentar ni engañar.</a:t>
          </a:r>
          <a:endParaRPr lang="es-MX" sz="2200" kern="1200" dirty="0">
            <a:latin typeface="Bw Modelica" panose="00000600000000000000" pitchFamily="50" charset="0"/>
          </a:endParaRPr>
        </a:p>
      </dsp:txBody>
      <dsp:txXfrm>
        <a:off x="62413" y="3259469"/>
        <a:ext cx="4953051" cy="20061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248" y="92348"/>
          <a:ext cx="4604890" cy="240395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Durante el milenio, los santos examinarán los registros celestiales de los impíos quienes permanecen muertos, comparando la vida de cada uno con la ley de Dios y con las oportunidades de salvación que recibió…</a:t>
          </a:r>
          <a:endParaRPr lang="es-EC" sz="2100" kern="1200" dirty="0">
            <a:latin typeface="Bw Modelica" panose="00000600000000000000" pitchFamily="50" charset="0"/>
          </a:endParaRPr>
        </a:p>
      </dsp:txBody>
      <dsp:txXfrm>
        <a:off x="2248" y="92348"/>
        <a:ext cx="4604890" cy="2403958"/>
      </dsp:txXfrm>
    </dsp:sp>
    <dsp:sp modelId="{9D041828-6AD9-46A5-9720-92B6CDC6F09B}">
      <dsp:nvSpPr>
        <dsp:cNvPr id="0" name=""/>
        <dsp:cNvSpPr/>
      </dsp:nvSpPr>
      <dsp:spPr>
        <a:xfrm>
          <a:off x="2248" y="2760687"/>
          <a:ext cx="4604890" cy="24345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…también, Satanás y sus ángeles serán objeto de este </a:t>
          </a:r>
          <a:r>
            <a:rPr lang="es-ES" sz="2100" b="1" kern="1200" dirty="0">
              <a:latin typeface="Bw Modelica" panose="00000600000000000000" pitchFamily="50" charset="0"/>
            </a:rPr>
            <a:t>juicio verificador</a:t>
          </a:r>
          <a:r>
            <a:rPr lang="es-ES" sz="2100" b="0" kern="1200" dirty="0">
              <a:latin typeface="Bw Modelica" panose="00000600000000000000" pitchFamily="50" charset="0"/>
            </a:rPr>
            <a:t>, mismo que finalmente </a:t>
          </a:r>
          <a:r>
            <a:rPr lang="es-ES" sz="2100" kern="1200" dirty="0">
              <a:latin typeface="Bw Modelica" panose="00000600000000000000" pitchFamily="50" charset="0"/>
            </a:rPr>
            <a:t>demostrará ante los redimidos que Dios ha actuado siempre con perfecta justicia, misericordia y amor.</a:t>
          </a:r>
          <a:endParaRPr lang="es-EC" sz="2100" kern="1200" dirty="0">
            <a:latin typeface="Bw Modelica" panose="00000600000000000000" pitchFamily="50" charset="0"/>
          </a:endParaRPr>
        </a:p>
      </dsp:txBody>
      <dsp:txXfrm>
        <a:off x="2248" y="2760687"/>
        <a:ext cx="4604890" cy="24345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431999" y="68"/>
          <a:ext cx="5904001" cy="160463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Al final de los 1.000 años, la Nueva Jerusalén descenderá del cielo a la tierra y ocurrirá la segunda resurrección de los impíos (para los acérrimos enemigos de Jesús)…</a:t>
          </a:r>
          <a:endParaRPr lang="es-MX" sz="2200" kern="1200" dirty="0">
            <a:latin typeface="Bw Modelica" panose="00000600000000000000" pitchFamily="50" charset="0"/>
          </a:endParaRPr>
        </a:p>
      </dsp:txBody>
      <dsp:txXfrm rot="10800000">
        <a:off x="833156" y="68"/>
        <a:ext cx="5502844" cy="1604630"/>
      </dsp:txXfrm>
    </dsp:sp>
    <dsp:sp modelId="{A56FA087-F3E2-4A96-8037-C4ACABD84949}">
      <dsp:nvSpPr>
        <dsp:cNvPr id="0" name=""/>
        <dsp:cNvSpPr/>
      </dsp:nvSpPr>
      <dsp:spPr>
        <a:xfrm rot="10800000">
          <a:off x="431999" y="1681684"/>
          <a:ext cx="5904001" cy="160463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Satanás al tener nuevamente personas a quienes engañar, se presenta como el redentor y los prepara para tomar posesión de la ciudad de Dios…</a:t>
          </a:r>
          <a:endParaRPr lang="es-MX" sz="2200" kern="1200" dirty="0">
            <a:latin typeface="Bw Modelica" panose="00000600000000000000" pitchFamily="50" charset="0"/>
          </a:endParaRPr>
        </a:p>
      </dsp:txBody>
      <dsp:txXfrm rot="10800000">
        <a:off x="833156" y="1681684"/>
        <a:ext cx="5502844" cy="1604630"/>
      </dsp:txXfrm>
    </dsp:sp>
    <dsp:sp modelId="{EEABFEA6-5D8E-4B4B-B2C9-30FF763E556A}">
      <dsp:nvSpPr>
        <dsp:cNvPr id="0" name=""/>
        <dsp:cNvSpPr/>
      </dsp:nvSpPr>
      <dsp:spPr>
        <a:xfrm rot="10800000">
          <a:off x="431999" y="3363301"/>
          <a:ext cx="5904001" cy="160463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…s</a:t>
          </a:r>
          <a:r>
            <a:rPr lang="es-ES" sz="2200" kern="1200" dirty="0">
              <a:latin typeface="Bw Modelica" panose="00000600000000000000" pitchFamily="50" charset="0"/>
            </a:rPr>
            <a:t>in embargo, antes de que el ataque pueda realizarse, estos comparecerán ante Dios para la ejecución del juicio final.</a:t>
          </a:r>
          <a:endParaRPr lang="es-MX" sz="2200" kern="1200" dirty="0">
            <a:latin typeface="Bw Modelica" panose="00000600000000000000" pitchFamily="50" charset="0"/>
          </a:endParaRPr>
        </a:p>
      </dsp:txBody>
      <dsp:txXfrm rot="10800000">
        <a:off x="833156" y="3363301"/>
        <a:ext cx="5502844" cy="16046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3942" y="306046"/>
          <a:ext cx="7228090" cy="134386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final definitivo de los impíos será la destrucción total mediante el fuego que descenderá de Dios del cielo…</a:t>
          </a:r>
          <a:endParaRPr lang="es-MX" sz="2200" kern="1200" dirty="0">
            <a:latin typeface="Bw Modelica" panose="00000600000000000000" pitchFamily="50" charset="0"/>
          </a:endParaRPr>
        </a:p>
      </dsp:txBody>
      <dsp:txXfrm>
        <a:off x="675874" y="306046"/>
        <a:ext cx="5884227" cy="1343863"/>
      </dsp:txXfrm>
    </dsp:sp>
    <dsp:sp modelId="{A56FA087-F3E2-4A96-8037-C4ACABD84949}">
      <dsp:nvSpPr>
        <dsp:cNvPr id="0" name=""/>
        <dsp:cNvSpPr/>
      </dsp:nvSpPr>
      <dsp:spPr>
        <a:xfrm>
          <a:off x="3942" y="1722820"/>
          <a:ext cx="7228090" cy="134386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…Satanás, sus ángeles y todos los que persistieron en la rebelión serán consumidos completamente, sin dejar “ni raíz ni rama”…</a:t>
          </a:r>
          <a:endParaRPr lang="es-MX" sz="2200" kern="1200" dirty="0">
            <a:latin typeface="Bw Modelica" panose="00000600000000000000" pitchFamily="50" charset="0"/>
          </a:endParaRPr>
        </a:p>
      </dsp:txBody>
      <dsp:txXfrm>
        <a:off x="675874" y="1722820"/>
        <a:ext cx="5884227" cy="1343863"/>
      </dsp:txXfrm>
    </dsp:sp>
    <dsp:sp modelId="{EEABFEA6-5D8E-4B4B-B2C9-30FF763E556A}">
      <dsp:nvSpPr>
        <dsp:cNvPr id="0" name=""/>
        <dsp:cNvSpPr/>
      </dsp:nvSpPr>
      <dsp:spPr>
        <a:xfrm>
          <a:off x="3942" y="3139595"/>
          <a:ext cx="7228090" cy="134386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este es el acto final del juicio divino, mediante el cual el pecado será erradicado para siempre del universo.</a:t>
          </a:r>
          <a:endParaRPr lang="es-MX" sz="2200" kern="1200" dirty="0">
            <a:latin typeface="Bw Modelica" panose="00000600000000000000" pitchFamily="50" charset="0"/>
          </a:endParaRPr>
        </a:p>
      </dsp:txBody>
      <dsp:txXfrm>
        <a:off x="675874" y="3139595"/>
        <a:ext cx="5884227" cy="13438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42" y="42976"/>
          <a:ext cx="5411540" cy="218688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promesa consiste en la creación de un cielo nuevo y una tierra nueva, donde el pecado y todas sus consecuencias habrán desaparecido para siempre; Dios restaurará completamente su creación...</a:t>
          </a:r>
          <a:endParaRPr lang="es-EC" sz="2200" kern="1200" dirty="0">
            <a:latin typeface="Bw Modelica" panose="00000600000000000000" pitchFamily="50" charset="0"/>
          </a:endParaRPr>
        </a:p>
      </dsp:txBody>
      <dsp:txXfrm>
        <a:off x="109397" y="149731"/>
        <a:ext cx="5198030" cy="1973379"/>
      </dsp:txXfrm>
    </dsp:sp>
    <dsp:sp modelId="{DE88F729-003C-480C-B2C6-A764B77E9997}">
      <dsp:nvSpPr>
        <dsp:cNvPr id="0" name=""/>
        <dsp:cNvSpPr/>
      </dsp:nvSpPr>
      <dsp:spPr>
        <a:xfrm>
          <a:off x="2642" y="2461542"/>
          <a:ext cx="5411540" cy="212901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establecerá su morada entre los redimidos por la eternidad, así el plan de salvación habrá alcanzado su propósito final: restaurar completamente la relación entre Dios y su pueblo.</a:t>
          </a:r>
          <a:endParaRPr lang="es-MX" sz="2200" kern="1200" dirty="0">
            <a:latin typeface="Bw Modelica" panose="00000600000000000000" pitchFamily="50" charset="0"/>
          </a:endParaRPr>
        </a:p>
      </dsp:txBody>
      <dsp:txXfrm>
        <a:off x="106572" y="2565472"/>
        <a:ext cx="5203680" cy="19211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167658"/>
          <a:ext cx="4963182" cy="21675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creación entera reflejará el propósito original de Dios, y su presencia iluminará y llenará de felicidad eterna a todos los habitantes de la nueva tierra.</a:t>
          </a:r>
          <a:endParaRPr lang="es-EC" sz="2200" kern="1200" dirty="0">
            <a:latin typeface="Bw Modelica" panose="00000600000000000000" pitchFamily="50" charset="0"/>
          </a:endParaRPr>
        </a:p>
      </dsp:txBody>
      <dsp:txXfrm>
        <a:off x="0" y="3167658"/>
        <a:ext cx="4963182" cy="2167577"/>
      </dsp:txXfrm>
    </dsp:sp>
    <dsp:sp modelId="{EB05ED16-170E-4ABA-A9FC-1E534D3C8009}">
      <dsp:nvSpPr>
        <dsp:cNvPr id="0" name=""/>
        <dsp:cNvSpPr/>
      </dsp:nvSpPr>
      <dsp:spPr>
        <a:xfrm rot="10800000">
          <a:off x="0" y="25878"/>
          <a:ext cx="4963182" cy="322211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la nueva tierra todo lo que hoy causa sufrimiento desaparecerá, los redimidos vivirán en paz, disfrutarán del fruto de su trabajo, habitarán en perfecta armonía en un mundo restaurado…</a:t>
          </a:r>
          <a:endParaRPr lang="es-EC" sz="2200" kern="1200" dirty="0">
            <a:latin typeface="Bw Modelica" panose="00000600000000000000" pitchFamily="50" charset="0"/>
          </a:endParaRPr>
        </a:p>
      </dsp:txBody>
      <dsp:txXfrm rot="10800000">
        <a:off x="0" y="25878"/>
        <a:ext cx="4963182" cy="20936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50"/>
          <a:ext cx="5077877"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concluir el libro de Apocalipsis, Jesús anima a sus seguidores asegurándoles que su regreso es seguro y cercano, y que no solo regresará, sino que traerá la recompensa para los fieles…</a:t>
          </a:r>
          <a:endParaRPr lang="es-MX" sz="2200" kern="1200" dirty="0">
            <a:latin typeface="Bw Modelica" panose="00000600000000000000" pitchFamily="50" charset="0"/>
          </a:endParaRPr>
        </a:p>
      </dsp:txBody>
      <dsp:txXfrm>
        <a:off x="62413" y="63063"/>
        <a:ext cx="4953051" cy="2006111"/>
      </dsp:txXfrm>
    </dsp:sp>
    <dsp:sp modelId="{382CD36A-3E34-4B81-8C4A-E26306AF1725}">
      <dsp:nvSpPr>
        <dsp:cNvPr id="0" name=""/>
        <dsp:cNvSpPr/>
      </dsp:nvSpPr>
      <dsp:spPr>
        <a:xfrm rot="5400000">
          <a:off x="2139387" y="2184861"/>
          <a:ext cx="799101" cy="9589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251261" y="2264771"/>
        <a:ext cx="575353" cy="559371"/>
      </dsp:txXfrm>
    </dsp:sp>
    <dsp:sp modelId="{A0E1A7E0-C695-4256-9F22-C68D3E88E48D}">
      <dsp:nvSpPr>
        <dsp:cNvPr id="0" name=""/>
        <dsp:cNvSpPr/>
      </dsp:nvSpPr>
      <dsp:spPr>
        <a:xfrm>
          <a:off x="0" y="3197056"/>
          <a:ext cx="5077877"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tiene el control de toda la historia humana, desde la creación hasta la restauración final, por tanto, debemos esperar con gozo el día en que veremos cumplidas todas las promesas de Dios.</a:t>
          </a:r>
          <a:endParaRPr lang="es-MX" sz="2200" kern="1200" dirty="0">
            <a:latin typeface="Bw Modelica" panose="00000600000000000000" pitchFamily="50" charset="0"/>
          </a:endParaRPr>
        </a:p>
      </dsp:txBody>
      <dsp:txXfrm>
        <a:off x="62413" y="3259469"/>
        <a:ext cx="4953051" cy="20061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580061" y="0"/>
          <a:ext cx="6574024" cy="4621733"/>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46844" y="1202418"/>
          <a:ext cx="3687292" cy="22168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ofrece gratuitamente el agua de la vida a todos los que reconocen su necesidad espiritual y acuden a Él con fe…</a:t>
          </a:r>
          <a:endParaRPr lang="es-MX" sz="2200" kern="1200" dirty="0">
            <a:latin typeface="Bw Modelica" panose="00000600000000000000" pitchFamily="50" charset="0"/>
          </a:endParaRPr>
        </a:p>
      </dsp:txBody>
      <dsp:txXfrm>
        <a:off x="155064" y="1310638"/>
        <a:ext cx="3470852" cy="2000457"/>
      </dsp:txXfrm>
    </dsp:sp>
    <dsp:sp modelId="{B69CEAF2-3B3E-4B26-BEDB-7F2009603968}">
      <dsp:nvSpPr>
        <dsp:cNvPr id="0" name=""/>
        <dsp:cNvSpPr/>
      </dsp:nvSpPr>
      <dsp:spPr>
        <a:xfrm>
          <a:off x="4061931" y="1202418"/>
          <a:ext cx="3625370" cy="22168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quienes aceptan esta invitación reciben el perdón de los pecados, la presencia del Espíritu Santo, paz para el corazón y la promesa de la vida eterna.</a:t>
          </a:r>
          <a:endParaRPr lang="es-MX" sz="2200" kern="1200" dirty="0">
            <a:latin typeface="Bw Modelica" panose="00000600000000000000" pitchFamily="50" charset="0"/>
          </a:endParaRPr>
        </a:p>
      </dsp:txBody>
      <dsp:txXfrm>
        <a:off x="4170151" y="1310638"/>
        <a:ext cx="3408930" cy="20004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25/6/2026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25/6/2026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0.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1.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2.jpe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3.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6.png"/><Relationship Id="rId7" Type="http://schemas.openxmlformats.org/officeDocument/2006/relationships/diagramColors" Target="../diagrams/colors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21.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5.pn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27 de junio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16512" y="4314351"/>
            <a:ext cx="9653228"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El Fin Predicho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77631BEB-29FB-854B-42DF-C3EAB07C8DDF}"/>
              </a:ext>
            </a:extLst>
          </p:cNvPr>
          <p:cNvPicPr>
            <a:picLocks noChangeAspect="1"/>
          </p:cNvPicPr>
          <p:nvPr/>
        </p:nvPicPr>
        <p:blipFill>
          <a:blip r:embed="rId6"/>
          <a:stretch>
            <a:fillRect/>
          </a:stretch>
        </p:blipFill>
        <p:spPr>
          <a:xfrm>
            <a:off x="4870063" y="288079"/>
            <a:ext cx="5773197" cy="3848798"/>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CEAEC30-F5B3-E9C3-C463-151B9075539D}"/>
              </a:ext>
            </a:extLst>
          </p:cNvPr>
          <p:cNvPicPr>
            <a:picLocks noChangeAspect="1"/>
          </p:cNvPicPr>
          <p:nvPr/>
        </p:nvPicPr>
        <p:blipFill rotWithShape="1">
          <a:blip r:embed="rId3"/>
          <a:srcRect b="17166"/>
          <a:stretch/>
        </p:blipFill>
        <p:spPr>
          <a:xfrm>
            <a:off x="-2" y="-17859"/>
            <a:ext cx="12191483" cy="6732461"/>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2071645" y="22333"/>
            <a:ext cx="7907244" cy="1015663"/>
          </a:xfrm>
          <a:prstGeom prst="rect">
            <a:avLst/>
          </a:prstGeom>
          <a:noFill/>
        </p:spPr>
        <p:txBody>
          <a:bodyPr wrap="square">
            <a:spAutoFit/>
          </a:bodyPr>
          <a:lstStyle/>
          <a:p>
            <a:pPr lvl="0" algn="ctr"/>
            <a:r>
              <a:rPr lang="es-ES" sz="6000" b="1" dirty="0">
                <a:ln w="38100">
                  <a:noFill/>
                </a:ln>
                <a:effectLst/>
                <a:latin typeface="Bw Modelica ExtraBold" panose="00000900000000000000" pitchFamily="50" charset="0"/>
                <a:ea typeface="Noto Sans ExtBd" panose="020B0902040504020204" pitchFamily="34"/>
                <a:cs typeface="Noto Sans ExtBd" panose="020B0902040504020204" pitchFamily="34"/>
              </a:rPr>
              <a:t>El Fin Predicho</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13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600" b="1" dirty="0"/>
              <a:t>“</a:t>
            </a:r>
            <a:r>
              <a:rPr lang="es-ES" sz="3600" b="1" dirty="0"/>
              <a:t>Nuestro pequeño mundo bajo la maldición del pecado, la única mancha obscura de su gloriosa creación, será honrado por encima de todos los demás mundos en el universo de Dios.</a:t>
            </a:r>
            <a:r>
              <a:rPr lang="es-MX" sz="3600" b="1" dirty="0"/>
              <a:t>”</a:t>
            </a:r>
            <a:endParaRPr lang="es-EC" sz="3600" b="1" dirty="0"/>
          </a:p>
          <a:p>
            <a:r>
              <a:rPr lang="es-ES" sz="2000" i="1" dirty="0"/>
              <a:t>El Deseado de todas las Gentes, pág. 18</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“Y el que estaba sentado en el trono dijo: He aquí, yo hago nuevas todas las cosas. Y me dijo: Escribe; porque estas palabras son fieles y verdaderas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(Apocalipsis 21:5)</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8EEBAF4-5163-AA92-E224-66C02A67F1F6}"/>
              </a:ext>
            </a:extLst>
          </p:cNvPr>
          <p:cNvPicPr>
            <a:picLocks noChangeAspect="1"/>
          </p:cNvPicPr>
          <p:nvPr/>
        </p:nvPicPr>
        <p:blipFill>
          <a:blip r:embed="rId3"/>
          <a:srcRect l="19846"/>
          <a:stretch>
            <a:fillRect/>
          </a:stretch>
        </p:blipFill>
        <p:spPr>
          <a:xfrm>
            <a:off x="6274035" y="-3961"/>
            <a:ext cx="5917965" cy="4042249"/>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6274035" y="4133734"/>
            <a:ext cx="5917965"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es revelado sobre los juicios de Dios a ser derramados sobre la tierra?</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49158"/>
            <a:ext cx="12212260" cy="1108842"/>
            <a:chOff x="-20260" y="5749158"/>
            <a:chExt cx="12212260" cy="1108842"/>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Las siete últimas plagas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4915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2575437835"/>
              </p:ext>
            </p:extLst>
          </p:nvPr>
        </p:nvGraphicFramePr>
        <p:xfrm>
          <a:off x="231841" y="77380"/>
          <a:ext cx="5864158" cy="54221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uadroTexto 7">
            <a:extLst>
              <a:ext uri="{FF2B5EF4-FFF2-40B4-BE49-F238E27FC236}">
                <a16:creationId xmlns:a16="http://schemas.microsoft.com/office/drawing/2014/main" id="{D89AEB8C-598F-A2E2-EABD-D19F647F6CED}"/>
              </a:ext>
            </a:extLst>
          </p:cNvPr>
          <p:cNvSpPr txBox="1"/>
          <p:nvPr/>
        </p:nvSpPr>
        <p:spPr>
          <a:xfrm>
            <a:off x="6274035" y="77380"/>
            <a:ext cx="2243802" cy="954107"/>
          </a:xfrm>
          <a:prstGeom prst="rect">
            <a:avLst/>
          </a:prstGeom>
          <a:noFill/>
        </p:spPr>
        <p:txBody>
          <a:bodyPr wrap="square">
            <a:spAutoFit/>
          </a:bodyPr>
          <a:lstStyle/>
          <a:p>
            <a:r>
              <a:rPr lang="es-EC" sz="1400" dirty="0">
                <a:solidFill>
                  <a:schemeClr val="bg1"/>
                </a:solidFill>
                <a:latin typeface="Bw Modelica" panose="00000600000000000000" pitchFamily="50" charset="0"/>
              </a:rPr>
              <a:t>Dios protege a su pueblo fiel mientras estos juicios son ejecutados.</a:t>
            </a: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3785E31-8CEC-D55B-BB09-DE87712BF97D}"/>
              </a:ext>
            </a:extLst>
          </p:cNvPr>
          <p:cNvPicPr>
            <a:picLocks noChangeAspect="1"/>
          </p:cNvPicPr>
          <p:nvPr/>
        </p:nvPicPr>
        <p:blipFill>
          <a:blip r:embed="rId3"/>
          <a:srcRect l="26199" r="31482"/>
          <a:stretch>
            <a:fillRect/>
          </a:stretch>
        </p:blipFill>
        <p:spPr>
          <a:xfrm>
            <a:off x="8527839" y="0"/>
            <a:ext cx="3664161" cy="5772308"/>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29709" y="4640649"/>
            <a:ext cx="8448162"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 qué otra forma es descrita la misma escena?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Las siete últimas plagas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10" name="Diagrama 9">
            <a:extLst>
              <a:ext uri="{FF2B5EF4-FFF2-40B4-BE49-F238E27FC236}">
                <a16:creationId xmlns:a16="http://schemas.microsoft.com/office/drawing/2014/main" id="{C25E1224-E58C-72B9-2300-D441043A4B75}"/>
              </a:ext>
            </a:extLst>
          </p:cNvPr>
          <p:cNvGraphicFramePr/>
          <p:nvPr>
            <p:extLst>
              <p:ext uri="{D42A27DB-BD31-4B8C-83A1-F6EECF244321}">
                <p14:modId xmlns:p14="http://schemas.microsoft.com/office/powerpoint/2010/main" val="3874626962"/>
              </p:ext>
            </p:extLst>
          </p:nvPr>
        </p:nvGraphicFramePr>
        <p:xfrm>
          <a:off x="188879" y="296312"/>
          <a:ext cx="8288992" cy="4344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82259452-3E4E-4911-B4E9-F18C94C758E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graphicEl>
                                              <a:dgm id="{769E974F-B184-4F01-83DD-E104F6EFE4EC}"/>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graphicEl>
                                              <a:dgm id="{FED4457E-FDEF-4EE1-BDB1-A88B3E911D0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59BFB850-2654-4B87-88FA-AE4876EFC56A}"/>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graphicEl>
                                              <a:dgm id="{75D93E65-E9E6-4B61-B541-9DE76CAB725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27E0E327-503D-6558-7437-9C84C4AF2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4796170" cy="5824659"/>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4848490" y="4143918"/>
            <a:ext cx="7291191"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el libro de Apocalipsis describe la segunda venida de Cristo?</a:t>
            </a: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segunda venida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2" name="Diagrama 1">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728962679"/>
              </p:ext>
            </p:extLst>
          </p:nvPr>
        </p:nvGraphicFramePr>
        <p:xfrm>
          <a:off x="5085430" y="44082"/>
          <a:ext cx="6918567" cy="40998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Bocadillo: rectángulo 6">
            <a:extLst>
              <a:ext uri="{FF2B5EF4-FFF2-40B4-BE49-F238E27FC236}">
                <a16:creationId xmlns:a16="http://schemas.microsoft.com/office/drawing/2014/main" id="{95A1BEF0-69F1-AF14-46A1-B21C376B910F}"/>
              </a:ext>
            </a:extLst>
          </p:cNvPr>
          <p:cNvSpPr/>
          <p:nvPr/>
        </p:nvSpPr>
        <p:spPr>
          <a:xfrm>
            <a:off x="3088676" y="296311"/>
            <a:ext cx="1542384" cy="441226"/>
          </a:xfrm>
          <a:prstGeom prst="wedgeRectCallout">
            <a:avLst>
              <a:gd name="adj1" fmla="val -60756"/>
              <a:gd name="adj2" fmla="val 1084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Bastaos mi gracia.</a:t>
            </a:r>
            <a:endParaRPr lang="es-EC" sz="1400" dirty="0">
              <a:solidFill>
                <a:schemeClr val="tx1"/>
              </a:solidFill>
              <a:latin typeface="Bw Modelica" panose="00000600000000000000" pitchFamily="50" charset="0"/>
            </a:endParaRPr>
          </a:p>
        </p:txBody>
      </p:sp>
      <p:sp>
        <p:nvSpPr>
          <p:cNvPr id="10" name="CuadroTexto 9">
            <a:extLst>
              <a:ext uri="{FF2B5EF4-FFF2-40B4-BE49-F238E27FC236}">
                <a16:creationId xmlns:a16="http://schemas.microsoft.com/office/drawing/2014/main" id="{FDCE6AB4-941F-0BCD-B07B-FB33C16DC3ED}"/>
              </a:ext>
            </a:extLst>
          </p:cNvPr>
          <p:cNvSpPr txBox="1"/>
          <p:nvPr/>
        </p:nvSpPr>
        <p:spPr>
          <a:xfrm>
            <a:off x="-575" y="5000342"/>
            <a:ext cx="4795841"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sz="1400" dirty="0">
                <a:latin typeface="Bw Modelica" panose="00000600000000000000" pitchFamily="50" charset="0"/>
              </a:rPr>
              <a:t>A la venida de Cristo los impíos serán borrados de la superficie de la tierra, consumidos por el espíritu de su boca y destruidos por el resplandor de su gloria. </a:t>
            </a:r>
          </a:p>
        </p:txBody>
      </p:sp>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64406F9E-8032-48B2-A5A9-66A0B019D8A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 grpId="0">
        <p:bldSub>
          <a:bldDgm bld="one"/>
        </p:bldSub>
      </p:bldGraphic>
      <p:bldP spid="7"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17AF67A-85F0-EE80-531C-17E6E76C3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1068" y="0"/>
            <a:ext cx="5260932" cy="6858000"/>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65889" y="4714672"/>
            <a:ext cx="6837549"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harán entonces los ángeles?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segunda venida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1" name="Diagrama 10">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3159035935"/>
              </p:ext>
            </p:extLst>
          </p:nvPr>
        </p:nvGraphicFramePr>
        <p:xfrm>
          <a:off x="429379" y="142112"/>
          <a:ext cx="6110570" cy="46087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uadroTexto 7">
            <a:extLst>
              <a:ext uri="{FF2B5EF4-FFF2-40B4-BE49-F238E27FC236}">
                <a16:creationId xmlns:a16="http://schemas.microsoft.com/office/drawing/2014/main" id="{17FC6AA9-BEE4-D4AC-8589-71AD7DC98EC6}"/>
              </a:ext>
            </a:extLst>
          </p:cNvPr>
          <p:cNvSpPr txBox="1"/>
          <p:nvPr/>
        </p:nvSpPr>
        <p:spPr>
          <a:xfrm>
            <a:off x="6931068" y="5017499"/>
            <a:ext cx="5260932"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sz="1400" dirty="0">
                <a:latin typeface="Bw Modelica" panose="00000600000000000000" pitchFamily="50" charset="0"/>
              </a:rPr>
              <a:t>Los ángeles reunirán a familias separadas por la muerte, restaurarán vínculos quebrantados por el tiempo y acompañarán a los salvados hacia la patria celestial</a:t>
            </a: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D1B4FAF6-A660-46EC-9959-3E14F539CFF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1" grpId="0">
        <p:bldSub>
          <a:bldDgm bld="one"/>
        </p:bldSub>
      </p:bldGraphic>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2096956-A94C-CC81-A9C4-F82A75B4C279}"/>
              </a:ext>
            </a:extLst>
          </p:cNvPr>
          <p:cNvPicPr>
            <a:picLocks noChangeAspect="1"/>
          </p:cNvPicPr>
          <p:nvPr/>
        </p:nvPicPr>
        <p:blipFill>
          <a:blip r:embed="rId3">
            <a:extLst>
              <a:ext uri="{28A0092B-C50C-407E-A947-70E740481C1C}">
                <a14:useLocalDpi xmlns:a14="http://schemas.microsoft.com/office/drawing/2010/main" val="0"/>
              </a:ext>
            </a:extLst>
          </a:blip>
          <a:srcRect l="22664" b="18655"/>
          <a:stretch>
            <a:fillRect/>
          </a:stretch>
        </p:blipFill>
        <p:spPr>
          <a:xfrm>
            <a:off x="0" y="-24526"/>
            <a:ext cx="6692844" cy="469509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64817" y="4653913"/>
            <a:ext cx="6692844"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¿Dónde será confinado Satanás?</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segunda venida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9" name="Diagrama 8">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3678857911"/>
              </p:ext>
            </p:extLst>
          </p:nvPr>
        </p:nvGraphicFramePr>
        <p:xfrm>
          <a:off x="6905432" y="166765"/>
          <a:ext cx="5077877" cy="53286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CuadroTexto 10">
            <a:extLst>
              <a:ext uri="{FF2B5EF4-FFF2-40B4-BE49-F238E27FC236}">
                <a16:creationId xmlns:a16="http://schemas.microsoft.com/office/drawing/2014/main" id="{E4F766C0-62EC-B285-6284-EA7B766B4DE4}"/>
              </a:ext>
            </a:extLst>
          </p:cNvPr>
          <p:cNvSpPr txBox="1"/>
          <p:nvPr/>
        </p:nvSpPr>
        <p:spPr>
          <a:xfrm>
            <a:off x="93518" y="93395"/>
            <a:ext cx="6449521" cy="523220"/>
          </a:xfrm>
          <a:prstGeom prst="rect">
            <a:avLst/>
          </a:prstGeom>
          <a:noFill/>
        </p:spPr>
        <p:txBody>
          <a:bodyPr wrap="square">
            <a:spAutoFit/>
          </a:bodyPr>
          <a:lstStyle/>
          <a:p>
            <a:r>
              <a:rPr lang="es-EC" sz="1400" dirty="0">
                <a:solidFill>
                  <a:schemeClr val="bg1"/>
                </a:solidFill>
                <a:latin typeface="Bw Modelica" panose="00000600000000000000" pitchFamily="50" charset="0"/>
              </a:rPr>
              <a:t>Satanás estará obligado a permanecer en el escenario de los resultados de su propia rebelión contra Dios.</a:t>
            </a: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A0E1A7E0-C695-4256-9F22-C68D3E88E48D}"/>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8E036482-9B87-AC99-D763-410B7B8219C5}"/>
              </a:ext>
            </a:extLst>
          </p:cNvPr>
          <p:cNvPicPr>
            <a:picLocks noChangeAspect="1"/>
          </p:cNvPicPr>
          <p:nvPr/>
        </p:nvPicPr>
        <p:blipFill>
          <a:blip r:embed="rId3"/>
          <a:srcRect l="13980"/>
          <a:stretch>
            <a:fillRect/>
          </a:stretch>
        </p:blipFill>
        <p:spPr>
          <a:xfrm>
            <a:off x="4917440" y="-12006"/>
            <a:ext cx="7274560" cy="4228406"/>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4858536" y="4228733"/>
            <a:ext cx="7203440" cy="1569660"/>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¿Qué estarán haciendo los santos durante los 1,000 años en que Satanás estará atado?</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juicio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3" name="Diagrama 2">
            <a:extLst>
              <a:ext uri="{FF2B5EF4-FFF2-40B4-BE49-F238E27FC236}">
                <a16:creationId xmlns:a16="http://schemas.microsoft.com/office/drawing/2014/main" id="{2B9E3CEF-FF4C-72A8-390A-01FC152F981A}"/>
              </a:ext>
            </a:extLst>
          </p:cNvPr>
          <p:cNvGraphicFramePr/>
          <p:nvPr>
            <p:extLst>
              <p:ext uri="{D42A27DB-BD31-4B8C-83A1-F6EECF244321}">
                <p14:modId xmlns:p14="http://schemas.microsoft.com/office/powerpoint/2010/main" val="2158461807"/>
              </p:ext>
            </p:extLst>
          </p:nvPr>
        </p:nvGraphicFramePr>
        <p:xfrm>
          <a:off x="141516" y="188388"/>
          <a:ext cx="4609388" cy="52876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CuadroTexto 16">
            <a:extLst>
              <a:ext uri="{FF2B5EF4-FFF2-40B4-BE49-F238E27FC236}">
                <a16:creationId xmlns:a16="http://schemas.microsoft.com/office/drawing/2014/main" id="{C88CA979-C5FA-2973-436E-1E8E6E8B9D2E}"/>
              </a:ext>
            </a:extLst>
          </p:cNvPr>
          <p:cNvSpPr txBox="1"/>
          <p:nvPr/>
        </p:nvSpPr>
        <p:spPr>
          <a:xfrm>
            <a:off x="4917440" y="3627852"/>
            <a:ext cx="7274560" cy="5847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sz="1600" dirty="0">
                <a:latin typeface="Bw Modelica" panose="00000600000000000000" pitchFamily="50" charset="0"/>
              </a:rPr>
              <a:t>Los redimidos reinarán con Cristo como reyes y sacerdotes; será un tiempo de comunión perfecta con el Salvador.</a:t>
            </a: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82C91A6-EF23-5956-D45B-FB4BBD93DBA7}"/>
              </a:ext>
            </a:extLst>
          </p:cNvPr>
          <p:cNvPicPr>
            <a:picLocks noChangeAspect="1"/>
          </p:cNvPicPr>
          <p:nvPr/>
        </p:nvPicPr>
        <p:blipFill>
          <a:blip r:embed="rId3"/>
          <a:stretch>
            <a:fillRect/>
          </a:stretch>
        </p:blipFill>
        <p:spPr>
          <a:xfrm>
            <a:off x="0" y="1"/>
            <a:ext cx="6979920" cy="4653280"/>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38112" y="4653281"/>
            <a:ext cx="6941808"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acontecerá al final de los 1,000 años?</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juicio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8" y="6087307"/>
              <a:ext cx="239503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8" name="Diagrama 17">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157814210"/>
              </p:ext>
            </p:extLst>
          </p:nvPr>
        </p:nvGraphicFramePr>
        <p:xfrm>
          <a:off x="5734879" y="296311"/>
          <a:ext cx="6768000" cy="496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0" name="CuadroTexto 19">
            <a:extLst>
              <a:ext uri="{FF2B5EF4-FFF2-40B4-BE49-F238E27FC236}">
                <a16:creationId xmlns:a16="http://schemas.microsoft.com/office/drawing/2014/main" id="{93197139-BAC3-1BEA-F470-11C11CE0B5C1}"/>
              </a:ext>
            </a:extLst>
          </p:cNvPr>
          <p:cNvSpPr txBox="1"/>
          <p:nvPr/>
        </p:nvSpPr>
        <p:spPr>
          <a:xfrm>
            <a:off x="38112" y="3771594"/>
            <a:ext cx="6311348" cy="830997"/>
          </a:xfrm>
          <a:prstGeom prst="rect">
            <a:avLst/>
          </a:prstGeom>
          <a:noFill/>
        </p:spPr>
        <p:txBody>
          <a:bodyPr wrap="square">
            <a:spAutoFit/>
          </a:bodyPr>
          <a:lstStyle/>
          <a:p>
            <a:r>
              <a:rPr lang="es-EC" sz="1600" dirty="0">
                <a:solidFill>
                  <a:schemeClr val="bg1"/>
                </a:solidFill>
                <a:latin typeface="Bw Modelica" panose="00000600000000000000" pitchFamily="50" charset="0"/>
              </a:rPr>
              <a:t>Apenas se abren los registros, y la mirada de Jesús se dirige hacia los impíos, estos se vuelven conscientes de todos los pecados que cometieron. </a:t>
            </a: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EEABFEA6-5D8E-4B4B-B2C9-30FF763E55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8" grpId="0">
        <p:bldSub>
          <a:bldDgm bld="one"/>
        </p:bldSub>
      </p:bldGraphic>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13" name="Imagen 12" descr="Existe o no: ¿Qué dice la Biblia sobre el infierno? - Noticias - Adventistas">
            <a:extLst>
              <a:ext uri="{FF2B5EF4-FFF2-40B4-BE49-F238E27FC236}">
                <a16:creationId xmlns:a16="http://schemas.microsoft.com/office/drawing/2014/main" id="{1EAA4B69-4EA4-A4FB-8C19-443C4DD93D77}"/>
              </a:ext>
            </a:extLst>
          </p:cNvPr>
          <p:cNvPicPr>
            <a:picLocks noChangeAspect="1"/>
          </p:cNvPicPr>
          <p:nvPr/>
        </p:nvPicPr>
        <p:blipFill>
          <a:blip r:embed="rId3"/>
          <a:srcRect l="46086"/>
          <a:stretch>
            <a:fillRect/>
          </a:stretch>
        </p:blipFill>
        <p:spPr>
          <a:xfrm>
            <a:off x="7396447" y="-1"/>
            <a:ext cx="4795554" cy="5929897"/>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27014" y="4603308"/>
            <a:ext cx="7369433"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será el final definitivo de los impíos?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juicio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52047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4" name="Diagrama 3">
            <a:extLst>
              <a:ext uri="{FF2B5EF4-FFF2-40B4-BE49-F238E27FC236}">
                <a16:creationId xmlns:a16="http://schemas.microsoft.com/office/drawing/2014/main" id="{CAAAD1EA-A27A-AAE7-D72C-B0ABB8C3AB32}"/>
              </a:ext>
            </a:extLst>
          </p:cNvPr>
          <p:cNvGraphicFramePr/>
          <p:nvPr>
            <p:extLst>
              <p:ext uri="{D42A27DB-BD31-4B8C-83A1-F6EECF244321}">
                <p14:modId xmlns:p14="http://schemas.microsoft.com/office/powerpoint/2010/main" val="972962230"/>
              </p:ext>
            </p:extLst>
          </p:nvPr>
        </p:nvGraphicFramePr>
        <p:xfrm>
          <a:off x="93519" y="39934"/>
          <a:ext cx="7235976" cy="47895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FF40B836-6D4B-630E-5E1D-5290F5AF0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71951"/>
            <a:ext cx="6179772" cy="4633536"/>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93518" y="42470"/>
            <a:ext cx="11968458"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 promesa Divina de hacer nuevas todas las cosas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tierra nueva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7" name="Diagrama 16">
            <a:extLst>
              <a:ext uri="{FF2B5EF4-FFF2-40B4-BE49-F238E27FC236}">
                <a16:creationId xmlns:a16="http://schemas.microsoft.com/office/drawing/2014/main" id="{AD4E399F-F339-0CBE-D98E-8F66519000BB}"/>
              </a:ext>
            </a:extLst>
          </p:cNvPr>
          <p:cNvGraphicFramePr/>
          <p:nvPr>
            <p:extLst>
              <p:ext uri="{D42A27DB-BD31-4B8C-83A1-F6EECF244321}">
                <p14:modId xmlns:p14="http://schemas.microsoft.com/office/powerpoint/2010/main" val="2473520296"/>
              </p:ext>
            </p:extLst>
          </p:nvPr>
        </p:nvGraphicFramePr>
        <p:xfrm>
          <a:off x="6481245" y="955356"/>
          <a:ext cx="5416826" cy="46335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CuadroTexto 14">
            <a:extLst>
              <a:ext uri="{FF2B5EF4-FFF2-40B4-BE49-F238E27FC236}">
                <a16:creationId xmlns:a16="http://schemas.microsoft.com/office/drawing/2014/main" id="{0842CD86-6DAF-E4FD-3C05-2491C537D097}"/>
              </a:ext>
            </a:extLst>
          </p:cNvPr>
          <p:cNvSpPr txBox="1"/>
          <p:nvPr/>
        </p:nvSpPr>
        <p:spPr>
          <a:xfrm>
            <a:off x="-20260" y="5007513"/>
            <a:ext cx="6200032"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sz="1400" dirty="0">
                <a:latin typeface="Bw Modelica" panose="00000600000000000000" pitchFamily="50" charset="0"/>
              </a:rPr>
              <a:t>Nuestro pequeño mundo, que es bajo la maldición del pecado la única mancha obscura de su gloriosa creación, será honrado por encima de todos los demás mundos en el universo de Dios.</a:t>
            </a:r>
          </a:p>
        </p:txBody>
      </p:sp>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graphicEl>
                                              <a:dgm id="{DE88F729-003C-480C-B2C6-A764B77E999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7" grpId="0">
        <p:bldSub>
          <a:bldDgm bld="one"/>
        </p:bldSub>
      </p:bldGraphic>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5165496" y="4684335"/>
            <a:ext cx="6953795" cy="1077218"/>
          </a:xfrm>
          <a:prstGeom prst="rect">
            <a:avLst/>
          </a:prstGeom>
          <a:noFill/>
        </p:spPr>
        <p:txBody>
          <a:bodyPr wrap="square">
            <a:spAutoFit/>
          </a:bodyPr>
          <a:lstStyle/>
          <a:p>
            <a:pPr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será diferente en la nueva tierra?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tierra nueva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1" name="Diagrama 10">
            <a:extLst>
              <a:ext uri="{FF2B5EF4-FFF2-40B4-BE49-F238E27FC236}">
                <a16:creationId xmlns:a16="http://schemas.microsoft.com/office/drawing/2014/main" id="{74A6B2D2-FB34-DD95-5B8C-6DD7404C17A3}"/>
              </a:ext>
            </a:extLst>
          </p:cNvPr>
          <p:cNvGraphicFramePr/>
          <p:nvPr>
            <p:extLst>
              <p:ext uri="{D42A27DB-BD31-4B8C-83A1-F6EECF244321}">
                <p14:modId xmlns:p14="http://schemas.microsoft.com/office/powerpoint/2010/main" val="1619764902"/>
              </p:ext>
            </p:extLst>
          </p:nvPr>
        </p:nvGraphicFramePr>
        <p:xfrm>
          <a:off x="129605" y="148546"/>
          <a:ext cx="4963182" cy="5361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3" name="Grupo 12">
            <a:extLst>
              <a:ext uri="{FF2B5EF4-FFF2-40B4-BE49-F238E27FC236}">
                <a16:creationId xmlns:a16="http://schemas.microsoft.com/office/drawing/2014/main" id="{38559E76-F7DD-7809-F97B-791B213A41F0}"/>
              </a:ext>
            </a:extLst>
          </p:cNvPr>
          <p:cNvGrpSpPr/>
          <p:nvPr/>
        </p:nvGrpSpPr>
        <p:grpSpPr>
          <a:xfrm>
            <a:off x="5165496" y="-1"/>
            <a:ext cx="7026503" cy="4684335"/>
            <a:chOff x="5165496" y="-1"/>
            <a:chExt cx="7026503" cy="4684335"/>
          </a:xfrm>
        </p:grpSpPr>
        <p:pic>
          <p:nvPicPr>
            <p:cNvPr id="8" name="Imagen 7">
              <a:extLst>
                <a:ext uri="{FF2B5EF4-FFF2-40B4-BE49-F238E27FC236}">
                  <a16:creationId xmlns:a16="http://schemas.microsoft.com/office/drawing/2014/main" id="{1F2092D5-55DD-1718-E70A-34CAFCC192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5496" y="-1"/>
              <a:ext cx="7026503" cy="4684335"/>
            </a:xfrm>
            <a:prstGeom prst="rect">
              <a:avLst/>
            </a:prstGeom>
          </p:spPr>
        </p:pic>
        <p:sp>
          <p:nvSpPr>
            <p:cNvPr id="12" name="Elipse 11">
              <a:extLst>
                <a:ext uri="{FF2B5EF4-FFF2-40B4-BE49-F238E27FC236}">
                  <a16:creationId xmlns:a16="http://schemas.microsoft.com/office/drawing/2014/main" id="{8226D739-B1D6-EC2C-F6E6-D545585D11F1}"/>
                </a:ext>
              </a:extLst>
            </p:cNvPr>
            <p:cNvSpPr/>
            <p:nvPr/>
          </p:nvSpPr>
          <p:spPr>
            <a:xfrm>
              <a:off x="11072191" y="2892286"/>
              <a:ext cx="59635" cy="99393"/>
            </a:xfrm>
            <a:prstGeom prst="ellipse">
              <a:avLst/>
            </a:prstGeom>
            <a:solidFill>
              <a:srgbClr val="AC6E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gr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1"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3F54596-26C3-835C-4454-D8F540AD3307}"/>
              </a:ext>
            </a:extLst>
          </p:cNvPr>
          <p:cNvPicPr>
            <a:picLocks noChangeAspect="1"/>
          </p:cNvPicPr>
          <p:nvPr/>
        </p:nvPicPr>
        <p:blipFill>
          <a:blip r:embed="rId3"/>
          <a:stretch>
            <a:fillRect/>
          </a:stretch>
        </p:blipFill>
        <p:spPr>
          <a:xfrm>
            <a:off x="0" y="1569660"/>
            <a:ext cx="6697644" cy="446509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7" y="0"/>
            <a:ext cx="6468057"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¿Con qué palabras buscó Jesús animar a los lectores del Apocalipsis?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Invitación y bendición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0" name="Diagrama 9">
            <a:extLst>
              <a:ext uri="{FF2B5EF4-FFF2-40B4-BE49-F238E27FC236}">
                <a16:creationId xmlns:a16="http://schemas.microsoft.com/office/drawing/2014/main" id="{2801EFFD-6785-0BD4-8F40-4256A7C5B2C6}"/>
              </a:ext>
            </a:extLst>
          </p:cNvPr>
          <p:cNvGraphicFramePr/>
          <p:nvPr>
            <p:extLst>
              <p:ext uri="{D42A27DB-BD31-4B8C-83A1-F6EECF244321}">
                <p14:modId xmlns:p14="http://schemas.microsoft.com/office/powerpoint/2010/main" val="3913644621"/>
              </p:ext>
            </p:extLst>
          </p:nvPr>
        </p:nvGraphicFramePr>
        <p:xfrm>
          <a:off x="6905432" y="166765"/>
          <a:ext cx="5077877" cy="53286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D7267F8-E0B7-1F52-BD14-E24D296F98CD}"/>
              </a:ext>
            </a:extLst>
          </p:cNvPr>
          <p:cNvPicPr>
            <a:picLocks noChangeAspect="1"/>
          </p:cNvPicPr>
          <p:nvPr/>
        </p:nvPicPr>
        <p:blipFill rotWithShape="1">
          <a:blip r:embed="rId3"/>
          <a:srcRect l="14956" r="23691"/>
          <a:stretch/>
        </p:blipFill>
        <p:spPr>
          <a:xfrm>
            <a:off x="7827665" y="0"/>
            <a:ext cx="4364333" cy="4742314"/>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7" y="4678439"/>
            <a:ext cx="1196845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nos invita Cristo a encontrar vida y paz perpetuas en Él?</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Invitación y bendición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5" name="Diagrama 4">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1153162556"/>
              </p:ext>
            </p:extLst>
          </p:nvPr>
        </p:nvGraphicFramePr>
        <p:xfrm>
          <a:off x="93518" y="120580"/>
          <a:ext cx="7734147" cy="46217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Bocadillo: rectángulo 10">
            <a:extLst>
              <a:ext uri="{FF2B5EF4-FFF2-40B4-BE49-F238E27FC236}">
                <a16:creationId xmlns:a16="http://schemas.microsoft.com/office/drawing/2014/main" id="{A13655D9-8086-3B51-1A1F-09322E359C20}"/>
              </a:ext>
            </a:extLst>
          </p:cNvPr>
          <p:cNvSpPr/>
          <p:nvPr/>
        </p:nvSpPr>
        <p:spPr>
          <a:xfrm>
            <a:off x="10355686" y="114502"/>
            <a:ext cx="1742795" cy="669269"/>
          </a:xfrm>
          <a:prstGeom prst="wedgeRectCallout">
            <a:avLst>
              <a:gd name="adj1" fmla="val -60756"/>
              <a:gd name="adj2" fmla="val 1084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Si alguno tiene sed, venga a mí y beba.</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142F382-AA36-4775-9D98-29EB32F5D32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5BEB2F3E-5414-45C4-BB95-47CFFED77BFE}"/>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40516" y="381783"/>
            <a:ext cx="2493815"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manantial de la gracia permanece abierto para todos los que desean acercarse al Salvador, su invitación “si alguno tiene sed, venga a mí y beba” es para hoy, debemos acudir a este llamado con fe para recibir la paz, el perdón y la vida eterna.</a:t>
            </a:r>
          </a:p>
        </p:txBody>
      </p:sp>
      <p:sp>
        <p:nvSpPr>
          <p:cNvPr id="22" name="Rectángulo: esquinas superiores redondeadas 21"/>
          <p:cNvSpPr/>
          <p:nvPr/>
        </p:nvSpPr>
        <p:spPr>
          <a:xfrm>
            <a:off x="37409" y="381783"/>
            <a:ext cx="236428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siete últimas plagas representan los juicios finales de Dios sobre un mundo que ha rechazado persistentemente su gracia y su verdad; estas revelan tanto la justicia divina como las terribles consecuencias del pecado y la rebelión.</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43309" y="381783"/>
            <a:ext cx="230784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segunda venida de Cristo será el acontecimiento más glorioso de la historia humana, Jesús regresará de manera visible, literal y majestuosa, allí pondrá fin al reino del pecado y llevará a los redimidos a la eternidad.</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99276" y="381783"/>
            <a:ext cx="237770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juicio verificador, realizado durante los mil años en el cielo, permite a los redimidos examinar los registros de los impíos y de los ángeles caídos, confirmando la perfecta justicia y misericordia de Dios en todas sus decisiones.</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14689" y="381783"/>
            <a:ext cx="2377704"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tierra nueva será la morada eterna de los redimidos, un mundo completamente restaurado donde el pecado, la muerte, el dolor y el sufrimiento nunca más existirán, y allí Dios habitará con su pueblo en perfecta comunión.</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84655" y="2801641"/>
            <a:ext cx="6358318" cy="2062103"/>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prepararme cada día para la segunda venida de Cristo y permanecer fiel hasta el fin!</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850" y="1093353"/>
            <a:ext cx="6448123" cy="1569660"/>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Jesús regresará para establecer su reino eterno y dar vida eterna a los fieles.</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1273652</TotalTime>
  <Words>1731</Words>
  <Application>Microsoft Office PowerPoint</Application>
  <PresentationFormat>Panorámica</PresentationFormat>
  <Paragraphs>143</Paragraphs>
  <Slides>21</Slides>
  <Notes>17</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10209</cp:revision>
  <dcterms:created xsi:type="dcterms:W3CDTF">2017-06-02T15:34:13Z</dcterms:created>
  <dcterms:modified xsi:type="dcterms:W3CDTF">2026-06-25T21:07:29Z</dcterms:modified>
</cp:coreProperties>
</file>