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65" r:id="rId13"/>
    <p:sldId id="538" r:id="rId14"/>
    <p:sldId id="572" r:id="rId15"/>
    <p:sldId id="573" r:id="rId16"/>
    <p:sldId id="566" r:id="rId17"/>
    <p:sldId id="567" r:id="rId18"/>
    <p:sldId id="574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7A3C"/>
    <a:srgbClr val="9B672D"/>
    <a:srgbClr val="AC6E32"/>
    <a:srgbClr val="FF8D6D"/>
    <a:srgbClr val="0A2560"/>
    <a:srgbClr val="FCF7F3"/>
    <a:srgbClr val="F6E1B9"/>
    <a:srgbClr val="D2C0B2"/>
    <a:srgbClr val="F8EFE6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6" d="100"/>
          <a:sy n="76" d="100"/>
        </p:scale>
        <p:origin x="859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estado original del ser humano en el Edén era de perfección física, mental, moral y espiritual pues fue creado a imagen y semejanza de Dios…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…vivía en perfecta armonía con el Creador, tenía </a:t>
          </a:r>
          <a:r>
            <a:rPr lang="es-EC" sz="2200" dirty="0">
              <a:latin typeface="Bw Modelica" panose="00000600000000000000" pitchFamily="50" charset="0"/>
            </a:rPr>
            <a:t>dominio sobre la creación y </a:t>
          </a:r>
          <a:r>
            <a:rPr lang="es-ES" sz="2200" dirty="0">
              <a:latin typeface="Bw Modelica" panose="00000600000000000000" pitchFamily="50" charset="0"/>
            </a:rPr>
            <a:t>su felicidad provenía de obedecer plenamente la voluntad divina.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Satanás dirigió su estrategia contra la obra más sublime de Dios: el ser humano; mediante el engaño sembró dudas acerca de la Palabra de Dios, distorsionó su carácter, negó las consecuencias del pecado y despertó en el hombre el deseo de independencia del Creador…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Satanás indujo al hombre a la desobediencia, y como consecuencia, este perdió su condición original, quedó bajo el dominio del pecado y de Satanás, y el sufrimiento y la muerte entraron en el mundo.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993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301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Antes de la entrada del pecado, Adán y Eva disfrutaban de una comunión abierta y gozosa con Dios, sin embargo, después de pecar, Adán y Eva reaccionaron con miedo, vergüenza y culpa…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…al oír la voz de Dios, se escondieron entre los árboles del huerto procurando evitar su presencia, el pecado había quebrantado la confianza y la comunión que antes disfrutaban con su Creador.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33038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E95AFC-F5D2-4D4B-95D0-0E3ECB34D4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9F0BFE9-2A34-46F8-9492-0D0541944DC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No lo pueden hacer porque el pecado ha producido una separación que hace incompatible la naturaleza pecaminosa con la santidad divina…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7797607-173D-4076-B06D-254C8D2B2CB7}" type="par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9D0F338-474F-4A7B-8F00-6C25717DA3F8}" type="sib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382F0E-C7B4-4636-87E8-47D7A61E404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 es Dios quien arbitrariamente excluye al pecador de su presencia, sino que el corazón no regenerado no está en armonía con Él ni encuentra gozo en su santidad.
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D17FFA9-2A0D-464F-AA34-725E80B611CE}" type="par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409258C-4411-4E11-A622-6AAE4D64C96D}" type="sib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60B115-31A2-4D02-B423-2A2C9AC7B193}" type="pres">
      <dgm:prSet presAssocID="{49E95AFC-F5D2-4D4B-95D0-0E3ECB34D45D}" presName="rootnode" presStyleCnt="0">
        <dgm:presLayoutVars>
          <dgm:chMax/>
          <dgm:chPref/>
          <dgm:dir/>
          <dgm:animLvl val="lvl"/>
        </dgm:presLayoutVars>
      </dgm:prSet>
      <dgm:spPr/>
    </dgm:pt>
    <dgm:pt modelId="{0953BB30-531A-4794-A5A6-D51843CB9B53}" type="pres">
      <dgm:prSet presAssocID="{29F0BFE9-2A34-46F8-9492-0D0541944DCA}" presName="composite" presStyleCnt="0"/>
      <dgm:spPr/>
    </dgm:pt>
    <dgm:pt modelId="{82259452-3E4E-4911-B4E9-F18C94C758E9}" type="pres">
      <dgm:prSet presAssocID="{29F0BFE9-2A34-46F8-9492-0D0541944DCA}" presName="LShape" presStyleLbl="alignNode1" presStyleIdx="0" presStyleCnt="3"/>
      <dgm:spPr/>
    </dgm:pt>
    <dgm:pt modelId="{FED4457E-FDEF-4EE1-BDB1-A88B3E911D0B}" type="pres">
      <dgm:prSet presAssocID="{29F0BFE9-2A34-46F8-9492-0D0541944DCA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69E974F-B184-4F01-83DD-E104F6EFE4EC}" type="pres">
      <dgm:prSet presAssocID="{29F0BFE9-2A34-46F8-9492-0D0541944DCA}" presName="Triangle" presStyleLbl="alignNode1" presStyleIdx="1" presStyleCnt="3"/>
      <dgm:spPr/>
    </dgm:pt>
    <dgm:pt modelId="{4DE345E0-F026-4755-84C7-D818A620FBBA}" type="pres">
      <dgm:prSet presAssocID="{F9D0F338-474F-4A7B-8F00-6C25717DA3F8}" presName="sibTrans" presStyleCnt="0"/>
      <dgm:spPr/>
    </dgm:pt>
    <dgm:pt modelId="{72911573-7BE5-4283-9B35-DC6E40F74857}" type="pres">
      <dgm:prSet presAssocID="{F9D0F338-474F-4A7B-8F00-6C25717DA3F8}" presName="space" presStyleCnt="0"/>
      <dgm:spPr/>
    </dgm:pt>
    <dgm:pt modelId="{1E0E5578-AB73-42CD-826D-9BDC40A0E878}" type="pres">
      <dgm:prSet presAssocID="{C4382F0E-C7B4-4636-87E8-47D7A61E404C}" presName="composite" presStyleCnt="0"/>
      <dgm:spPr/>
    </dgm:pt>
    <dgm:pt modelId="{59BFB850-2654-4B87-88FA-AE4876EFC56A}" type="pres">
      <dgm:prSet presAssocID="{C4382F0E-C7B4-4636-87E8-47D7A61E404C}" presName="LShape" presStyleLbl="alignNode1" presStyleIdx="2" presStyleCnt="3"/>
      <dgm:spPr/>
    </dgm:pt>
    <dgm:pt modelId="{75D93E65-E9E6-4B61-B541-9DE76CAB725F}" type="pres">
      <dgm:prSet presAssocID="{C4382F0E-C7B4-4636-87E8-47D7A61E404C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84AB732D-6FE3-4D72-B282-513D54B963BB}" type="presOf" srcId="{49E95AFC-F5D2-4D4B-95D0-0E3ECB34D45D}" destId="{8060B115-31A2-4D02-B423-2A2C9AC7B193}" srcOrd="0" destOrd="0" presId="urn:microsoft.com/office/officeart/2009/3/layout/StepUpProcess"/>
    <dgm:cxn modelId="{41D46E35-7C48-42C3-B944-E0DFA2EC49A2}" type="presOf" srcId="{C4382F0E-C7B4-4636-87E8-47D7A61E404C}" destId="{75D93E65-E9E6-4B61-B541-9DE76CAB725F}" srcOrd="0" destOrd="0" presId="urn:microsoft.com/office/officeart/2009/3/layout/StepUpProcess"/>
    <dgm:cxn modelId="{79D25244-F370-4732-9963-623D8B227FAB}" type="presOf" srcId="{29F0BFE9-2A34-46F8-9492-0D0541944DCA}" destId="{FED4457E-FDEF-4EE1-BDB1-A88B3E911D0B}" srcOrd="0" destOrd="0" presId="urn:microsoft.com/office/officeart/2009/3/layout/StepUpProcess"/>
    <dgm:cxn modelId="{708893AA-FA7D-4B8F-A991-D5B476491FBA}" srcId="{49E95AFC-F5D2-4D4B-95D0-0E3ECB34D45D}" destId="{C4382F0E-C7B4-4636-87E8-47D7A61E404C}" srcOrd="1" destOrd="0" parTransId="{DD17FFA9-2A0D-464F-AA34-725E80B611CE}" sibTransId="{B409258C-4411-4E11-A622-6AAE4D64C96D}"/>
    <dgm:cxn modelId="{B21846E5-5BA6-43DC-9705-AA72CEFE9182}" srcId="{49E95AFC-F5D2-4D4B-95D0-0E3ECB34D45D}" destId="{29F0BFE9-2A34-46F8-9492-0D0541944DCA}" srcOrd="0" destOrd="0" parTransId="{67797607-173D-4076-B06D-254C8D2B2CB7}" sibTransId="{F9D0F338-474F-4A7B-8F00-6C25717DA3F8}"/>
    <dgm:cxn modelId="{F06FAD3A-A298-4580-A0B1-A12AF9227538}" type="presParOf" srcId="{8060B115-31A2-4D02-B423-2A2C9AC7B193}" destId="{0953BB30-531A-4794-A5A6-D51843CB9B53}" srcOrd="0" destOrd="0" presId="urn:microsoft.com/office/officeart/2009/3/layout/StepUpProcess"/>
    <dgm:cxn modelId="{7814A524-C265-46DF-8D6D-D187D9D06DDE}" type="presParOf" srcId="{0953BB30-531A-4794-A5A6-D51843CB9B53}" destId="{82259452-3E4E-4911-B4E9-F18C94C758E9}" srcOrd="0" destOrd="0" presId="urn:microsoft.com/office/officeart/2009/3/layout/StepUpProcess"/>
    <dgm:cxn modelId="{EDB8B08A-94BF-4448-B13B-CDF6FE7F6093}" type="presParOf" srcId="{0953BB30-531A-4794-A5A6-D51843CB9B53}" destId="{FED4457E-FDEF-4EE1-BDB1-A88B3E911D0B}" srcOrd="1" destOrd="0" presId="urn:microsoft.com/office/officeart/2009/3/layout/StepUpProcess"/>
    <dgm:cxn modelId="{EA38350C-9F5D-4F44-9D27-32D43E7ABBD0}" type="presParOf" srcId="{0953BB30-531A-4794-A5A6-D51843CB9B53}" destId="{769E974F-B184-4F01-83DD-E104F6EFE4EC}" srcOrd="2" destOrd="0" presId="urn:microsoft.com/office/officeart/2009/3/layout/StepUpProcess"/>
    <dgm:cxn modelId="{0A3786AC-45C1-4D0F-91BA-7D0771DD2FB9}" type="presParOf" srcId="{8060B115-31A2-4D02-B423-2A2C9AC7B193}" destId="{4DE345E0-F026-4755-84C7-D818A620FBBA}" srcOrd="1" destOrd="0" presId="urn:microsoft.com/office/officeart/2009/3/layout/StepUpProcess"/>
    <dgm:cxn modelId="{526C98B4-C5AB-4208-A77B-9839D734A405}" type="presParOf" srcId="{4DE345E0-F026-4755-84C7-D818A620FBBA}" destId="{72911573-7BE5-4283-9B35-DC6E40F74857}" srcOrd="0" destOrd="0" presId="urn:microsoft.com/office/officeart/2009/3/layout/StepUpProcess"/>
    <dgm:cxn modelId="{39BCA00B-A83E-449B-8F17-AC159F7E01AA}" type="presParOf" srcId="{8060B115-31A2-4D02-B423-2A2C9AC7B193}" destId="{1E0E5578-AB73-42CD-826D-9BDC40A0E878}" srcOrd="2" destOrd="0" presId="urn:microsoft.com/office/officeart/2009/3/layout/StepUpProcess"/>
    <dgm:cxn modelId="{CF622FDB-9AED-432C-BE40-42300FC760B0}" type="presParOf" srcId="{1E0E5578-AB73-42CD-826D-9BDC40A0E878}" destId="{59BFB850-2654-4B87-88FA-AE4876EFC56A}" srcOrd="0" destOrd="0" presId="urn:microsoft.com/office/officeart/2009/3/layout/StepUpProcess"/>
    <dgm:cxn modelId="{1B45845B-1191-4CEA-A87A-69A22EF363B7}" type="presParOf" srcId="{1E0E5578-AB73-42CD-826D-9BDC40A0E878}" destId="{75D93E65-E9E6-4B61-B541-9DE76CAB725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El ser humano no puede escapar por sí mismo de la pena del pecado porque su naturaleza está corrompida y es incapaz de producir la justicia que Dios demanda…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…a</a:t>
          </a:r>
          <a:r>
            <a:rPr lang="es-ES" sz="2200" dirty="0">
              <a:latin typeface="Bw Modelica" panose="00000600000000000000" pitchFamily="50" charset="0"/>
            </a:rPr>
            <a:t>un las mejores obras humanas no pueden borrar el pecado ni justificar al pecador, porque la salvación no se obtiene por méritos personales…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…ú</a:t>
          </a:r>
          <a:r>
            <a:rPr lang="es-ES" sz="2200" dirty="0">
              <a:latin typeface="Bw Modelica" panose="00000600000000000000" pitchFamily="50" charset="0"/>
            </a:rPr>
            <a:t>nicamente la gracia de Cristo puede perdonar, transformar el corazón, conceder una nueva vida y reconciliar al hombre con Dios.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545226" custScaleY="291804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545226" custScaleY="291804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545226" custScaleY="291804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Debemos comprender que el corazón humano, sin Cristo, está corrompido por el pecado y es incapaz de producir una justicia aceptable delante de Dios…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…todos hemos pecado, nadie es justo por naturaleza y, por nosotros mismos, no buscamos verdaderamente a Dios ni podemos cumplir su perfecta voluntad…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…por ello, debemos reconocer </a:t>
          </a:r>
          <a:r>
            <a:rPr lang="es-EC" sz="2100" dirty="0">
              <a:latin typeface="Bw Modelica" panose="00000600000000000000" pitchFamily="50" charset="0"/>
            </a:rPr>
            <a:t>nuestra condición pecaminosa, y </a:t>
          </a:r>
          <a:r>
            <a:rPr lang="es-ES" sz="2100" dirty="0">
              <a:latin typeface="Bw Modelica" panose="00000600000000000000" pitchFamily="50" charset="0"/>
            </a:rPr>
            <a:t>pedir diariamente al Señor que examine nuestro corazón, perdone nuestros pecados y lo transforme por medio del Espíritu Santo.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Debido al pecado, el ser humano ha perdido la capacidad de comprender por sí mismo las realidades espirituales; su mente está oscurecida y su corazón alejado de Dios…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…Satanás ha cegado su entendimiento manteniéndolo en la incredulidad, el error y el pecado para impedir que reciba la salvación…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…solo mediante el nuevo nacimiento y la obra del Espíritu Santo podemos comprender la Palabra de Dios, amarla y desarrollar el deseo de vivir conforme a su voluntad.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Aunque el ser humano no tiene poder para salvarse a sí mismo, sí puede responder al llamado de Dios aceptando, por fe, la salvación que Cristo ofrece…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…Él promete perdón, descanso para el alma y el poder para llevar un yugo que, lejos de esclavizar, conduce a una vida de paz, gozo y obediencia a la voluntad de Dios…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cuando el pecador responde con arrepentimiento y fe, Cristo le concede el poder divino para vivir una vida nueva y llegar a ser nuevamente hijo de Dios.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555161" custScaleY="25804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555161" custScaleY="25804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555161" custScaleY="25804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solidFill>
                <a:schemeClr val="bg1"/>
              </a:solidFill>
              <a:latin typeface="Bw Modelica" panose="00000600000000000000" pitchFamily="50" charset="0"/>
            </a:rPr>
            <a:t>El apóstol experimentó un profundo conflicto interior: aunque reconocía la santidad de la ley de Dios y anhelaba obedecerla, comprendía que su naturaleza pecaminosa, le impedía vencer el pecado por sus propias fuerzas…</a:t>
          </a:r>
          <a:endParaRPr lang="es-EC" sz="2200" dirty="0">
            <a:solidFill>
              <a:schemeClr val="bg1"/>
            </a:solidFill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igual que el apóstol, son muchos los que angustiados reconocen su impotencia y anhelan estar en armonía con Dios, para todos ellos hay una sola respuesta: ¡He aquí el Cordero de Dios, que quita el pecado del mundo!.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54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388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Jacob atravesaba uno de los momentos más difíciles de su vida como consecuencia de su engaño, temía haber sido desechado por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Dios reafirmó las promesas del pacto y le aseguró personalmente que estaría con él, lo protegería en su camino y nunca lo abandonaría.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X="101708" custScaleY="11991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1991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9E95AFC-F5D2-4D4B-95D0-0E3ECB34D4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9F0BFE9-2A34-46F8-9492-0D0541944DC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Después del pecado, la comunión directa entre Dios y el hombre fue interrumpida, sin embargo, </a:t>
          </a:r>
          <a:r>
            <a:rPr lang="es-EC" sz="2200" dirty="0">
              <a:latin typeface="Bw Modelica" panose="00000600000000000000" pitchFamily="50" charset="0"/>
            </a:rPr>
            <a:t>Dios mostró a Jacob </a:t>
          </a:r>
          <a:r>
            <a:rPr lang="es-ES" sz="2200" dirty="0">
              <a:latin typeface="Bw Modelica" panose="00000600000000000000" pitchFamily="50" charset="0"/>
            </a:rPr>
            <a:t>que había provisto un medio para restaurar esa relación…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7797607-173D-4076-B06D-254C8D2B2CB7}" type="par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9D0F338-474F-4A7B-8F00-6C25717DA3F8}" type="sib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382F0E-C7B4-4636-87E8-47D7A61E404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escalera que vio Jacob representa a Cristo, el único Mediador entre el cielo y la tierra, por medio de quien el pecador puede ser reconciliado con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D17FFA9-2A0D-464F-AA34-725E80B611CE}" type="par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409258C-4411-4E11-A622-6AAE4D64C96D}" type="sib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60B115-31A2-4D02-B423-2A2C9AC7B193}" type="pres">
      <dgm:prSet presAssocID="{49E95AFC-F5D2-4D4B-95D0-0E3ECB34D45D}" presName="rootnode" presStyleCnt="0">
        <dgm:presLayoutVars>
          <dgm:chMax/>
          <dgm:chPref/>
          <dgm:dir/>
          <dgm:animLvl val="lvl"/>
        </dgm:presLayoutVars>
      </dgm:prSet>
      <dgm:spPr/>
    </dgm:pt>
    <dgm:pt modelId="{0953BB30-531A-4794-A5A6-D51843CB9B53}" type="pres">
      <dgm:prSet presAssocID="{29F0BFE9-2A34-46F8-9492-0D0541944DCA}" presName="composite" presStyleCnt="0"/>
      <dgm:spPr/>
    </dgm:pt>
    <dgm:pt modelId="{82259452-3E4E-4911-B4E9-F18C94C758E9}" type="pres">
      <dgm:prSet presAssocID="{29F0BFE9-2A34-46F8-9492-0D0541944DCA}" presName="LShape" presStyleLbl="alignNode1" presStyleIdx="0" presStyleCnt="3"/>
      <dgm:spPr/>
    </dgm:pt>
    <dgm:pt modelId="{FED4457E-FDEF-4EE1-BDB1-A88B3E911D0B}" type="pres">
      <dgm:prSet presAssocID="{29F0BFE9-2A34-46F8-9492-0D0541944DCA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69E974F-B184-4F01-83DD-E104F6EFE4EC}" type="pres">
      <dgm:prSet presAssocID="{29F0BFE9-2A34-46F8-9492-0D0541944DCA}" presName="Triangle" presStyleLbl="alignNode1" presStyleIdx="1" presStyleCnt="3"/>
      <dgm:spPr/>
    </dgm:pt>
    <dgm:pt modelId="{4DE345E0-F026-4755-84C7-D818A620FBBA}" type="pres">
      <dgm:prSet presAssocID="{F9D0F338-474F-4A7B-8F00-6C25717DA3F8}" presName="sibTrans" presStyleCnt="0"/>
      <dgm:spPr/>
    </dgm:pt>
    <dgm:pt modelId="{72911573-7BE5-4283-9B35-DC6E40F74857}" type="pres">
      <dgm:prSet presAssocID="{F9D0F338-474F-4A7B-8F00-6C25717DA3F8}" presName="space" presStyleCnt="0"/>
      <dgm:spPr/>
    </dgm:pt>
    <dgm:pt modelId="{1E0E5578-AB73-42CD-826D-9BDC40A0E878}" type="pres">
      <dgm:prSet presAssocID="{C4382F0E-C7B4-4636-87E8-47D7A61E404C}" presName="composite" presStyleCnt="0"/>
      <dgm:spPr/>
    </dgm:pt>
    <dgm:pt modelId="{59BFB850-2654-4B87-88FA-AE4876EFC56A}" type="pres">
      <dgm:prSet presAssocID="{C4382F0E-C7B4-4636-87E8-47D7A61E404C}" presName="LShape" presStyleLbl="alignNode1" presStyleIdx="2" presStyleCnt="3"/>
      <dgm:spPr/>
    </dgm:pt>
    <dgm:pt modelId="{75D93E65-E9E6-4B61-B541-9DE76CAB725F}" type="pres">
      <dgm:prSet presAssocID="{C4382F0E-C7B4-4636-87E8-47D7A61E404C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84AB732D-6FE3-4D72-B282-513D54B963BB}" type="presOf" srcId="{49E95AFC-F5D2-4D4B-95D0-0E3ECB34D45D}" destId="{8060B115-31A2-4D02-B423-2A2C9AC7B193}" srcOrd="0" destOrd="0" presId="urn:microsoft.com/office/officeart/2009/3/layout/StepUpProcess"/>
    <dgm:cxn modelId="{41D46E35-7C48-42C3-B944-E0DFA2EC49A2}" type="presOf" srcId="{C4382F0E-C7B4-4636-87E8-47D7A61E404C}" destId="{75D93E65-E9E6-4B61-B541-9DE76CAB725F}" srcOrd="0" destOrd="0" presId="urn:microsoft.com/office/officeart/2009/3/layout/StepUpProcess"/>
    <dgm:cxn modelId="{79D25244-F370-4732-9963-623D8B227FAB}" type="presOf" srcId="{29F0BFE9-2A34-46F8-9492-0D0541944DCA}" destId="{FED4457E-FDEF-4EE1-BDB1-A88B3E911D0B}" srcOrd="0" destOrd="0" presId="urn:microsoft.com/office/officeart/2009/3/layout/StepUpProcess"/>
    <dgm:cxn modelId="{708893AA-FA7D-4B8F-A991-D5B476491FBA}" srcId="{49E95AFC-F5D2-4D4B-95D0-0E3ECB34D45D}" destId="{C4382F0E-C7B4-4636-87E8-47D7A61E404C}" srcOrd="1" destOrd="0" parTransId="{DD17FFA9-2A0D-464F-AA34-725E80B611CE}" sibTransId="{B409258C-4411-4E11-A622-6AAE4D64C96D}"/>
    <dgm:cxn modelId="{B21846E5-5BA6-43DC-9705-AA72CEFE9182}" srcId="{49E95AFC-F5D2-4D4B-95D0-0E3ECB34D45D}" destId="{29F0BFE9-2A34-46F8-9492-0D0541944DCA}" srcOrd="0" destOrd="0" parTransId="{67797607-173D-4076-B06D-254C8D2B2CB7}" sibTransId="{F9D0F338-474F-4A7B-8F00-6C25717DA3F8}"/>
    <dgm:cxn modelId="{F06FAD3A-A298-4580-A0B1-A12AF9227538}" type="presParOf" srcId="{8060B115-31A2-4D02-B423-2A2C9AC7B193}" destId="{0953BB30-531A-4794-A5A6-D51843CB9B53}" srcOrd="0" destOrd="0" presId="urn:microsoft.com/office/officeart/2009/3/layout/StepUpProcess"/>
    <dgm:cxn modelId="{7814A524-C265-46DF-8D6D-D187D9D06DDE}" type="presParOf" srcId="{0953BB30-531A-4794-A5A6-D51843CB9B53}" destId="{82259452-3E4E-4911-B4E9-F18C94C758E9}" srcOrd="0" destOrd="0" presId="urn:microsoft.com/office/officeart/2009/3/layout/StepUpProcess"/>
    <dgm:cxn modelId="{EDB8B08A-94BF-4448-B13B-CDF6FE7F6093}" type="presParOf" srcId="{0953BB30-531A-4794-A5A6-D51843CB9B53}" destId="{FED4457E-FDEF-4EE1-BDB1-A88B3E911D0B}" srcOrd="1" destOrd="0" presId="urn:microsoft.com/office/officeart/2009/3/layout/StepUpProcess"/>
    <dgm:cxn modelId="{EA38350C-9F5D-4F44-9D27-32D43E7ABBD0}" type="presParOf" srcId="{0953BB30-531A-4794-A5A6-D51843CB9B53}" destId="{769E974F-B184-4F01-83DD-E104F6EFE4EC}" srcOrd="2" destOrd="0" presId="urn:microsoft.com/office/officeart/2009/3/layout/StepUpProcess"/>
    <dgm:cxn modelId="{0A3786AC-45C1-4D0F-91BA-7D0771DD2FB9}" type="presParOf" srcId="{8060B115-31A2-4D02-B423-2A2C9AC7B193}" destId="{4DE345E0-F026-4755-84C7-D818A620FBBA}" srcOrd="1" destOrd="0" presId="urn:microsoft.com/office/officeart/2009/3/layout/StepUpProcess"/>
    <dgm:cxn modelId="{526C98B4-C5AB-4208-A77B-9839D734A405}" type="presParOf" srcId="{4DE345E0-F026-4755-84C7-D818A620FBBA}" destId="{72911573-7BE5-4283-9B35-DC6E40F74857}" srcOrd="0" destOrd="0" presId="urn:microsoft.com/office/officeart/2009/3/layout/StepUpProcess"/>
    <dgm:cxn modelId="{39BCA00B-A83E-449B-8F17-AC159F7E01AA}" type="presParOf" srcId="{8060B115-31A2-4D02-B423-2A2C9AC7B193}" destId="{1E0E5578-AB73-42CD-826D-9BDC40A0E878}" srcOrd="2" destOrd="0" presId="urn:microsoft.com/office/officeart/2009/3/layout/StepUpProcess"/>
    <dgm:cxn modelId="{CF622FDB-9AED-432C-BE40-42300FC760B0}" type="presParOf" srcId="{1E0E5578-AB73-42CD-826D-9BDC40A0E878}" destId="{59BFB850-2654-4B87-88FA-AE4876EFC56A}" srcOrd="0" destOrd="0" presId="urn:microsoft.com/office/officeart/2009/3/layout/StepUpProcess"/>
    <dgm:cxn modelId="{1B45845B-1191-4CEA-A87A-69A22EF363B7}" type="presParOf" srcId="{1E0E5578-AB73-42CD-826D-9BDC40A0E878}" destId="{75D93E65-E9E6-4B61-B541-9DE76CAB725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Mediante la fe en el sacrificio expiatorio de Jesucristo, el pecador es justificado gratuitamente por la gracia de Dios, recibe el perdón de sus pecados y es reconciliado con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…así, vuelve a tener acceso al Padre, disfruta de una relación personal con Dios y es objeto del constante cuidado e interés de la Divinidad y los seres celestiales en favor de su redención.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16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301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669"/>
          <a:ext cx="4209892" cy="21928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estado original del ser humano en el Edén era de perfección física, mental, moral y espiritual pues fue creado a imagen y semejanza de Dios…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4226" y="64895"/>
        <a:ext cx="4081440" cy="2064401"/>
      </dsp:txXfrm>
    </dsp:sp>
    <dsp:sp modelId="{382CD36A-3E34-4B81-8C4A-E26306AF1725}">
      <dsp:nvSpPr>
        <dsp:cNvPr id="0" name=""/>
        <dsp:cNvSpPr/>
      </dsp:nvSpPr>
      <dsp:spPr>
        <a:xfrm rot="5400000">
          <a:off x="1693786" y="2248344"/>
          <a:ext cx="822319" cy="9867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808911" y="2330576"/>
        <a:ext cx="592069" cy="575623"/>
      </dsp:txXfrm>
    </dsp:sp>
    <dsp:sp modelId="{A0E1A7E0-C695-4256-9F22-C68D3E88E48D}">
      <dsp:nvSpPr>
        <dsp:cNvPr id="0" name=""/>
        <dsp:cNvSpPr/>
      </dsp:nvSpPr>
      <dsp:spPr>
        <a:xfrm>
          <a:off x="0" y="3289949"/>
          <a:ext cx="4209892" cy="21928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…vivía en perfecta armonía con el Creador, tenía </a:t>
          </a:r>
          <a:r>
            <a:rPr lang="es-EC" sz="2200" kern="1200" dirty="0">
              <a:latin typeface="Bw Modelica" panose="00000600000000000000" pitchFamily="50" charset="0"/>
            </a:rPr>
            <a:t>dominio sobre la creación y </a:t>
          </a:r>
          <a:r>
            <a:rPr lang="es-ES" sz="2200" kern="1200" dirty="0">
              <a:latin typeface="Bw Modelica" panose="00000600000000000000" pitchFamily="50" charset="0"/>
            </a:rPr>
            <a:t>su felicidad provenía de obedecer plenamente la voluntad divina.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4226" y="3354175"/>
        <a:ext cx="4081440" cy="2064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50" y="48971"/>
          <a:ext cx="6040868" cy="22770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Satanás dirigió su estrategia contra la obra más sublime de Dios: el ser humano; mediante el engaño sembró dudas acerca de la Palabra de Dios, distorsionó su carácter, negó las consecuencias del pecado y despertó en el hombre el deseo de independencia del Creador…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4107" y="160128"/>
        <a:ext cx="5818554" cy="2054755"/>
      </dsp:txXfrm>
    </dsp:sp>
    <dsp:sp modelId="{DE88F729-003C-480C-B2C6-A764B77E9997}">
      <dsp:nvSpPr>
        <dsp:cNvPr id="0" name=""/>
        <dsp:cNvSpPr/>
      </dsp:nvSpPr>
      <dsp:spPr>
        <a:xfrm>
          <a:off x="2950" y="2554053"/>
          <a:ext cx="6040868" cy="19616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Satanás indujo al hombre a la desobediencia, y como consecuencia, este perdió su condición original, quedó bajo el dominio del pecado y de Satanás, y el sufrimiento y la muerte entraron en el mundo.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8711" y="2649814"/>
        <a:ext cx="5849346" cy="1770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216624"/>
          <a:ext cx="5908962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11724" y="1086"/>
          <a:ext cx="5470304" cy="19978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341" tIns="0" rIns="15634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Antes de la entrada del pecado, Adán y Eva disfrutaban de una comunión abierta y gozosa con Dios, sin embargo, después de pecar, Adán y Eva reaccionaron con miedo, vergüenza y culpa…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9249" y="98611"/>
        <a:ext cx="5275254" cy="1802767"/>
      </dsp:txXfrm>
    </dsp:sp>
    <dsp:sp modelId="{D1B4FAF6-A660-46EC-9959-3E14F539CFFA}">
      <dsp:nvSpPr>
        <dsp:cNvPr id="0" name=""/>
        <dsp:cNvSpPr/>
      </dsp:nvSpPr>
      <dsp:spPr>
        <a:xfrm>
          <a:off x="0" y="4137603"/>
          <a:ext cx="5908962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11724" y="2838424"/>
          <a:ext cx="5470304" cy="20814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341" tIns="0" rIns="15634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oír la voz de Dios, se escondieron entre los árboles del huerto procurando evitar su presencia, el pecado había quebrantado la confianza y la comunión que antes disfrutaban con su Creador.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3332" y="2940032"/>
        <a:ext cx="5267088" cy="18782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59452-3E4E-4911-B4E9-F18C94C758E9}">
      <dsp:nvSpPr>
        <dsp:cNvPr id="0" name=""/>
        <dsp:cNvSpPr/>
      </dsp:nvSpPr>
      <dsp:spPr>
        <a:xfrm rot="5400000">
          <a:off x="959289" y="277331"/>
          <a:ext cx="2241225" cy="372934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4457E-FDEF-4EE1-BDB1-A88B3E911D0B}">
      <dsp:nvSpPr>
        <dsp:cNvPr id="0" name=""/>
        <dsp:cNvSpPr/>
      </dsp:nvSpPr>
      <dsp:spPr>
        <a:xfrm>
          <a:off x="585172" y="1391602"/>
          <a:ext cx="3366876" cy="2951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No lo pueden hacer porque el pecado ha producido una separación que hace incompatible la naturaleza pecaminosa con la santidad divina…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5172" y="1391602"/>
        <a:ext cx="3366876" cy="2951264"/>
      </dsp:txXfrm>
    </dsp:sp>
    <dsp:sp modelId="{769E974F-B184-4F01-83DD-E104F6EFE4EC}">
      <dsp:nvSpPr>
        <dsp:cNvPr id="0" name=""/>
        <dsp:cNvSpPr/>
      </dsp:nvSpPr>
      <dsp:spPr>
        <a:xfrm>
          <a:off x="3316789" y="2772"/>
          <a:ext cx="635259" cy="635259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FB850-2654-4B87-88FA-AE4876EFC56A}">
      <dsp:nvSpPr>
        <dsp:cNvPr id="0" name=""/>
        <dsp:cNvSpPr/>
      </dsp:nvSpPr>
      <dsp:spPr>
        <a:xfrm rot="5400000">
          <a:off x="5081003" y="-742591"/>
          <a:ext cx="2241225" cy="372934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93E65-E9E6-4B61-B541-9DE76CAB725F}">
      <dsp:nvSpPr>
        <dsp:cNvPr id="0" name=""/>
        <dsp:cNvSpPr/>
      </dsp:nvSpPr>
      <dsp:spPr>
        <a:xfrm>
          <a:off x="4706887" y="371680"/>
          <a:ext cx="3366876" cy="2951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es Dios quien arbitrariamente excluye al pecador de su presencia, sino que el corazón no regenerado no está en armonía con Él ni encuentra gozo en su santidad.
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06887" y="371680"/>
        <a:ext cx="3366876" cy="29512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39857" y="2293"/>
          <a:ext cx="6904857" cy="147818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ser humano no puede escapar por sí mismo de la pena del pecado porque su naturaleza está corrompida y es incapaz de producir la justicia que Dios demanda…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509404" y="2293"/>
        <a:ext cx="6535310" cy="1478187"/>
      </dsp:txXfrm>
    </dsp:sp>
    <dsp:sp modelId="{A56FA087-F3E2-4A96-8037-C4ACABD84949}">
      <dsp:nvSpPr>
        <dsp:cNvPr id="0" name=""/>
        <dsp:cNvSpPr/>
      </dsp:nvSpPr>
      <dsp:spPr>
        <a:xfrm rot="10800000">
          <a:off x="139857" y="1551400"/>
          <a:ext cx="6904857" cy="147818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</a:t>
          </a:r>
          <a:r>
            <a:rPr lang="es-ES" sz="2200" kern="1200" dirty="0">
              <a:latin typeface="Bw Modelica" panose="00000600000000000000" pitchFamily="50" charset="0"/>
            </a:rPr>
            <a:t>un las mejores obras humanas no pueden borrar el pecado ni justificar al pecador, porque la salvación no se obtiene por méritos personales…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509404" y="1551400"/>
        <a:ext cx="6535310" cy="1478187"/>
      </dsp:txXfrm>
    </dsp:sp>
    <dsp:sp modelId="{EEABFEA6-5D8E-4B4B-B2C9-30FF763E556A}">
      <dsp:nvSpPr>
        <dsp:cNvPr id="0" name=""/>
        <dsp:cNvSpPr/>
      </dsp:nvSpPr>
      <dsp:spPr>
        <a:xfrm rot="10800000">
          <a:off x="139857" y="3100507"/>
          <a:ext cx="6904857" cy="147818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…ú</a:t>
          </a:r>
          <a:r>
            <a:rPr lang="es-ES" sz="2200" kern="1200" dirty="0">
              <a:latin typeface="Bw Modelica" panose="00000600000000000000" pitchFamily="50" charset="0"/>
            </a:rPr>
            <a:t>nicamente la gracia de Cristo puede perdonar, transformar el corazón, conceder una nueva vida y reconciliar al hombre con Dios.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509404" y="3100507"/>
        <a:ext cx="6535310" cy="14781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52" y="30183"/>
          <a:ext cx="5635777" cy="16215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Debemos comprender que el corazón humano, sin Cristo, está corrompido por el pecado y es incapaz de producir una justicia aceptable delante de Dios…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752" y="30183"/>
        <a:ext cx="5635777" cy="1621535"/>
      </dsp:txXfrm>
    </dsp:sp>
    <dsp:sp modelId="{9D041828-6AD9-46A5-9720-92B6CDC6F09B}">
      <dsp:nvSpPr>
        <dsp:cNvPr id="0" name=""/>
        <dsp:cNvSpPr/>
      </dsp:nvSpPr>
      <dsp:spPr>
        <a:xfrm>
          <a:off x="2752" y="1929655"/>
          <a:ext cx="5635777" cy="16397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…todos hemos pecado, nadie es justo por naturaleza y, por nosotros mismos, no buscamos verdaderamente a Dios ni podemos cumplir su perfecta voluntad…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752" y="1929655"/>
        <a:ext cx="5635777" cy="1639712"/>
      </dsp:txXfrm>
    </dsp:sp>
    <dsp:sp modelId="{EBB866DD-D083-4ED5-84F5-2F33000EBA59}">
      <dsp:nvSpPr>
        <dsp:cNvPr id="0" name=""/>
        <dsp:cNvSpPr/>
      </dsp:nvSpPr>
      <dsp:spPr>
        <a:xfrm>
          <a:off x="2752" y="3847304"/>
          <a:ext cx="5635777" cy="16812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…por ello, debemos reconocer </a:t>
          </a:r>
          <a:r>
            <a:rPr lang="es-EC" sz="2100" kern="1200" dirty="0">
              <a:latin typeface="Bw Modelica" panose="00000600000000000000" pitchFamily="50" charset="0"/>
            </a:rPr>
            <a:t>nuestra condición pecaminosa, y </a:t>
          </a:r>
          <a:r>
            <a:rPr lang="es-ES" sz="2100" kern="1200" dirty="0">
              <a:latin typeface="Bw Modelica" panose="00000600000000000000" pitchFamily="50" charset="0"/>
            </a:rPr>
            <a:t>pedir diariamente al Señor que examine nuestro corazón, perdone nuestros pecados y lo transforme por medio del Espíritu Santo.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752" y="3847304"/>
        <a:ext cx="5635777" cy="16812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28" y="31584"/>
          <a:ext cx="5996623" cy="15566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Debido al pecado, el ser humano ha perdido la capacidad de comprender por sí mismo las realidades espirituales; su mente está oscurecida y su corazón alejado de Dios…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78919" y="107575"/>
        <a:ext cx="5844641" cy="1404692"/>
      </dsp:txXfrm>
    </dsp:sp>
    <dsp:sp modelId="{9D041828-6AD9-46A5-9720-92B6CDC6F09B}">
      <dsp:nvSpPr>
        <dsp:cNvPr id="0" name=""/>
        <dsp:cNvSpPr/>
      </dsp:nvSpPr>
      <dsp:spPr>
        <a:xfrm>
          <a:off x="2928" y="1855078"/>
          <a:ext cx="5996623" cy="157412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…Satanás ha cegado su entendimiento manteniéndolo en la incredulidad, el error y el pecado para impedir que reciba la salvación…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79770" y="1931920"/>
        <a:ext cx="5842939" cy="1420440"/>
      </dsp:txXfrm>
    </dsp:sp>
    <dsp:sp modelId="{EBB866DD-D083-4ED5-84F5-2F33000EBA59}">
      <dsp:nvSpPr>
        <dsp:cNvPr id="0" name=""/>
        <dsp:cNvSpPr/>
      </dsp:nvSpPr>
      <dsp:spPr>
        <a:xfrm>
          <a:off x="2928" y="3696021"/>
          <a:ext cx="5996623" cy="16139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…solo mediante el nuevo nacimiento y la obra del Espíritu Santo podemos comprender la Palabra de Dios, amarla y desarrollar el deseo de vivir conforme a su voluntad.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1716" y="3774809"/>
        <a:ext cx="5839047" cy="14564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4066" y="240560"/>
          <a:ext cx="7454708" cy="138599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Aunque el ser humano no tiene poder para salvarse a sí mismo, sí puede responder al llamado de Dios aceptando, por fe, la salvación que Cristo ofrece…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97064" y="240560"/>
        <a:ext cx="6068712" cy="1385996"/>
      </dsp:txXfrm>
    </dsp:sp>
    <dsp:sp modelId="{A56FA087-F3E2-4A96-8037-C4ACABD84949}">
      <dsp:nvSpPr>
        <dsp:cNvPr id="0" name=""/>
        <dsp:cNvSpPr/>
      </dsp:nvSpPr>
      <dsp:spPr>
        <a:xfrm>
          <a:off x="4066" y="1701754"/>
          <a:ext cx="7454708" cy="138599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…Él promete perdón, descanso para el alma y el poder para llevar un yugo que, lejos de esclavizar, conduce a una vida de paz, gozo y obediencia a la voluntad de Dios…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97064" y="1701754"/>
        <a:ext cx="6068712" cy="1385996"/>
      </dsp:txXfrm>
    </dsp:sp>
    <dsp:sp modelId="{EEABFEA6-5D8E-4B4B-B2C9-30FF763E556A}">
      <dsp:nvSpPr>
        <dsp:cNvPr id="0" name=""/>
        <dsp:cNvSpPr/>
      </dsp:nvSpPr>
      <dsp:spPr>
        <a:xfrm>
          <a:off x="4066" y="3162947"/>
          <a:ext cx="7454708" cy="138599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cuando el pecador responde con arrepentimiento y fe, Cristo le concede el poder divino para vivir una vida nueva y llegar a ser nuevamente hijo de Dios.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97064" y="3162947"/>
        <a:ext cx="6068712" cy="13859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10" y="127853"/>
          <a:ext cx="5960155" cy="20576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bg1"/>
              </a:solidFill>
              <a:latin typeface="Bw Modelica" panose="00000600000000000000" pitchFamily="50" charset="0"/>
            </a:rPr>
            <a:t>El apóstol experimentó un profundo conflicto interior: aunque reconocía la santidad de la ley de Dios y anhelaba obedecerla, comprendía que su naturaleza pecaminosa, le impedía vencer el pecado por sus propias fuerzas…</a:t>
          </a:r>
          <a:endParaRPr lang="es-EC" sz="2200" kern="1200" dirty="0">
            <a:solidFill>
              <a:schemeClr val="bg1"/>
            </a:solidFill>
            <a:latin typeface="Bw Modelica" panose="00000600000000000000" pitchFamily="50" charset="0"/>
          </a:endParaRPr>
        </a:p>
      </dsp:txBody>
      <dsp:txXfrm>
        <a:off x="2910" y="127853"/>
        <a:ext cx="5960155" cy="2057604"/>
      </dsp:txXfrm>
    </dsp:sp>
    <dsp:sp modelId="{9D041828-6AD9-46A5-9720-92B6CDC6F09B}">
      <dsp:nvSpPr>
        <dsp:cNvPr id="0" name=""/>
        <dsp:cNvSpPr/>
      </dsp:nvSpPr>
      <dsp:spPr>
        <a:xfrm>
          <a:off x="2910" y="2411747"/>
          <a:ext cx="5960155" cy="198618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igual que el apóstol, son muchos los que angustiados reconocen su impotencia y anhelan estar en armonía con Dios, para todos ellos hay una sola respuesta: ¡He aquí el Cordero de Dios, que quita el pecado del mundo!.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10" y="2411747"/>
        <a:ext cx="5960155" cy="198618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626785" y="0"/>
          <a:ext cx="7103574" cy="4621733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61746" y="1202418"/>
          <a:ext cx="3958272" cy="22168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Jacob atravesaba uno de los momentos más difíciles de su vida como consecuencia de su engaño, temía haber sido desechado por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69966" y="1310638"/>
        <a:ext cx="3741832" cy="2000457"/>
      </dsp:txXfrm>
    </dsp:sp>
    <dsp:sp modelId="{B69CEAF2-3B3E-4B26-BEDB-7F2009603968}">
      <dsp:nvSpPr>
        <dsp:cNvPr id="0" name=""/>
        <dsp:cNvSpPr/>
      </dsp:nvSpPr>
      <dsp:spPr>
        <a:xfrm>
          <a:off x="4403598" y="1202418"/>
          <a:ext cx="3891800" cy="22168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Dios reafirmó las promesas del pacto y le aseguró personalmente que estaría con él, lo protegería en su camino y nunca lo abandonaría.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4511818" y="1310638"/>
        <a:ext cx="3675360" cy="200045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59452-3E4E-4911-B4E9-F18C94C758E9}">
      <dsp:nvSpPr>
        <dsp:cNvPr id="0" name=""/>
        <dsp:cNvSpPr/>
      </dsp:nvSpPr>
      <dsp:spPr>
        <a:xfrm rot="5400000">
          <a:off x="943679" y="289531"/>
          <a:ext cx="2339820" cy="389340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4457E-FDEF-4EE1-BDB1-A88B3E911D0B}">
      <dsp:nvSpPr>
        <dsp:cNvPr id="0" name=""/>
        <dsp:cNvSpPr/>
      </dsp:nvSpPr>
      <dsp:spPr>
        <a:xfrm>
          <a:off x="553105" y="1452821"/>
          <a:ext cx="3514991" cy="3081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Después del pecado, la comunión directa entre Dios y el hombre fue interrumpida, sin embargo, </a:t>
          </a:r>
          <a:r>
            <a:rPr lang="es-EC" sz="2200" kern="1200" dirty="0">
              <a:latin typeface="Bw Modelica" panose="00000600000000000000" pitchFamily="50" charset="0"/>
            </a:rPr>
            <a:t>Dios mostró a Jacob </a:t>
          </a:r>
          <a:r>
            <a:rPr lang="es-ES" sz="2200" kern="1200" dirty="0">
              <a:latin typeface="Bw Modelica" panose="00000600000000000000" pitchFamily="50" charset="0"/>
            </a:rPr>
            <a:t>que había provisto un medio para restaurar esa relación…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3105" y="1452821"/>
        <a:ext cx="3514991" cy="3081096"/>
      </dsp:txXfrm>
    </dsp:sp>
    <dsp:sp modelId="{769E974F-B184-4F01-83DD-E104F6EFE4EC}">
      <dsp:nvSpPr>
        <dsp:cNvPr id="0" name=""/>
        <dsp:cNvSpPr/>
      </dsp:nvSpPr>
      <dsp:spPr>
        <a:xfrm>
          <a:off x="3404890" y="2894"/>
          <a:ext cx="663205" cy="66320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FB850-2654-4B87-88FA-AE4876EFC56A}">
      <dsp:nvSpPr>
        <dsp:cNvPr id="0" name=""/>
        <dsp:cNvSpPr/>
      </dsp:nvSpPr>
      <dsp:spPr>
        <a:xfrm rot="5400000">
          <a:off x="5246715" y="-775259"/>
          <a:ext cx="2339820" cy="3893409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93E65-E9E6-4B61-B541-9DE76CAB725F}">
      <dsp:nvSpPr>
        <dsp:cNvPr id="0" name=""/>
        <dsp:cNvSpPr/>
      </dsp:nvSpPr>
      <dsp:spPr>
        <a:xfrm>
          <a:off x="4856141" y="388031"/>
          <a:ext cx="3514991" cy="3081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escalera que vio Jacob representa a Cristo, el único Mediador entre el cielo y la tierra, por medio de quien el pecador puede ser reconciliado con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56141" y="388031"/>
        <a:ext cx="3514991" cy="308109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247" y="214445"/>
          <a:ext cx="4601603" cy="23922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Mediante la fe en el sacrificio expiatorio de Jesucristo, el pecador es justificado gratuitamente por la gracia de Dios, recibe el perdón de sus pecados y es reconciliado con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9026" y="331224"/>
        <a:ext cx="4368045" cy="2158677"/>
      </dsp:txXfrm>
    </dsp:sp>
    <dsp:sp modelId="{DE88F729-003C-480C-B2C6-A764B77E9997}">
      <dsp:nvSpPr>
        <dsp:cNvPr id="0" name=""/>
        <dsp:cNvSpPr/>
      </dsp:nvSpPr>
      <dsp:spPr>
        <a:xfrm>
          <a:off x="2247" y="2877522"/>
          <a:ext cx="4601603" cy="23301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…así, vuelve a tener acceso al Padre, disfruta de una relación personal con Dios y es objeto del constante cuidado e interés de la Divinidad y los seres celestiales en favor de su redención.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15996" y="2991271"/>
        <a:ext cx="4374105" cy="2102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9/7/2026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68224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9/7/2026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5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image" Target="../media/image16.png"/><Relationship Id="rId10" Type="http://schemas.microsoft.com/office/2007/relationships/diagramDrawing" Target="../diagrams/drawing12.xml"/><Relationship Id="rId4" Type="http://schemas.microsoft.com/office/2007/relationships/hdphoto" Target="../media/hdphoto4.wdp"/><Relationship Id="rId9" Type="http://schemas.openxmlformats.org/officeDocument/2006/relationships/diagramColors" Target="../diagrams/colors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11 de julio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16512" y="3972707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Necesidad de Cristo del Pecador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9C1A40-16F5-8246-16E0-57431EF850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4161" y="317142"/>
            <a:ext cx="6799687" cy="365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391DB2E-09C4-20CE-1BBE-F21A1A5C7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77" y="0"/>
            <a:ext cx="12212259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02247" y="4017982"/>
            <a:ext cx="116460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Necesidad de Cristo del Pecador</a:t>
            </a:r>
            <a:endParaRPr lang="es-EC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11 de julio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/>
              <a:t>“</a:t>
            </a:r>
            <a:r>
              <a:rPr lang="es-ES" sz="3600" b="1" dirty="0"/>
              <a:t>La única esperanza de redención para nuestra especie caída está en Cristo.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Deseado de Todas las Gentes, pág. 120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“Respondió Jesús y le dijo: De cierto, de cierto te digo, que el que no naciere de nuevo, no puede ver el reino de Dios</a:t>
            </a:r>
            <a:r>
              <a:rPr lang="es-MX" sz="3600" b="1" dirty="0">
                <a:solidFill>
                  <a:schemeClr val="bg1"/>
                </a:solidFill>
              </a:rPr>
              <a:t>.”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3:3)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11 de julio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93519" y="4614945"/>
            <a:ext cx="75392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el estado original del ser humano en el Edén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Estado del hombre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F1F20EB7-1927-9713-63F3-1C54FC1A5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758565" cy="4655139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685673"/>
              </p:ext>
            </p:extLst>
          </p:nvPr>
        </p:nvGraphicFramePr>
        <p:xfrm>
          <a:off x="7852084" y="114502"/>
          <a:ext cx="4209892" cy="5483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7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FF08613-EFCB-8929-A97D-2A69CC0C9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/>
          <a:stretch/>
        </p:blipFill>
        <p:spPr>
          <a:xfrm>
            <a:off x="6260122" y="0"/>
            <a:ext cx="5951871" cy="47053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88007" y="4670358"/>
            <a:ext cx="120984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obró Satanás para frustrar el plan divino en la creación del hombre?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Estado del hombre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9651987"/>
              </p:ext>
            </p:extLst>
          </p:nvPr>
        </p:nvGraphicFramePr>
        <p:xfrm>
          <a:off x="144538" y="105651"/>
          <a:ext cx="6046769" cy="4564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80409B48-1796-6EE4-C81E-069067146876}"/>
              </a:ext>
            </a:extLst>
          </p:cNvPr>
          <p:cNvSpPr/>
          <p:nvPr/>
        </p:nvSpPr>
        <p:spPr>
          <a:xfrm>
            <a:off x="8147982" y="55347"/>
            <a:ext cx="3947339" cy="547554"/>
          </a:xfrm>
          <a:prstGeom prst="wedgeRectCallout">
            <a:avLst>
              <a:gd name="adj1" fmla="val -50579"/>
              <a:gd name="adj2" fmla="val 11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No moriréis; sino que sabe Dios que el día que comáis de él, serán abiertos vuestros ojos, y seréis como Dios, sabiendo el bien y el mal.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C029925-C4C8-2BAE-5B9B-E18A36E89882}"/>
              </a:ext>
            </a:extLst>
          </p:cNvPr>
          <p:cNvSpPr txBox="1"/>
          <p:nvPr/>
        </p:nvSpPr>
        <p:spPr>
          <a:xfrm>
            <a:off x="6260121" y="4124649"/>
            <a:ext cx="5951871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Por la desobediencia, las facultades del ser humano fueron pervertidas y el egoísmo reemplazó al amor.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  <p:bldP spid="11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-20259" y="4247350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Después de pecar, ¿cómo reaccionaron Adán y Eva al oír la voz de Dios?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Huyendo de la presencia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0885212"/>
              </p:ext>
            </p:extLst>
          </p:nvPr>
        </p:nvGraphicFramePr>
        <p:xfrm>
          <a:off x="6189519" y="114602"/>
          <a:ext cx="5908962" cy="5474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CD11AE74-D5FE-25B2-4869-1146928CDC8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02" b="15813"/>
          <a:stretch/>
        </p:blipFill>
        <p:spPr>
          <a:xfrm>
            <a:off x="1" y="1"/>
            <a:ext cx="6095999" cy="4317632"/>
          </a:xfrm>
          <a:prstGeom prst="rect">
            <a:avLst/>
          </a:prstGeom>
        </p:spPr>
      </p:pic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A68BAD00-09C4-3B21-143D-2E95980C64A9}"/>
              </a:ext>
            </a:extLst>
          </p:cNvPr>
          <p:cNvSpPr/>
          <p:nvPr/>
        </p:nvSpPr>
        <p:spPr>
          <a:xfrm>
            <a:off x="4336076" y="611400"/>
            <a:ext cx="1738365" cy="349203"/>
          </a:xfrm>
          <a:prstGeom prst="wedgeRectCallout">
            <a:avLst>
              <a:gd name="adj1" fmla="val 4334"/>
              <a:gd name="adj2" fmla="val 905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¿Dónde estás tú?</a:t>
            </a: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B5B9A47E-95CE-7CE4-D72F-2E664A2F1468}"/>
              </a:ext>
            </a:extLst>
          </p:cNvPr>
          <p:cNvSpPr/>
          <p:nvPr/>
        </p:nvSpPr>
        <p:spPr>
          <a:xfrm>
            <a:off x="93519" y="240552"/>
            <a:ext cx="3352797" cy="429589"/>
          </a:xfrm>
          <a:prstGeom prst="wedgeRectCallout">
            <a:avLst>
              <a:gd name="adj1" fmla="val 738"/>
              <a:gd name="adj2" fmla="val 905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Oí tu voz en el huerto, y tuve miedo, porque estaba desnudo; y me escondí.</a:t>
            </a:r>
          </a:p>
        </p:txBody>
      </p:sp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Sub>
          <a:bldDgm bld="one"/>
        </p:bldSub>
      </p:bldGraphic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ABBFE2-A139-C5DB-7146-B074FC93F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9590" y="-7966"/>
            <a:ext cx="3312410" cy="58856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-53720" y="4169346"/>
            <a:ext cx="89333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los seres humanos pecaminosos no pueden estar en la presencia del Infinito?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Huyendo de la presencia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25E1224-E58C-72B9-2300-D441043A4B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2237789"/>
              </p:ext>
            </p:extLst>
          </p:nvPr>
        </p:nvGraphicFramePr>
        <p:xfrm>
          <a:off x="329426" y="296311"/>
          <a:ext cx="8288992" cy="434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Bocadillo: rectángulo 3">
            <a:extLst>
              <a:ext uri="{FF2B5EF4-FFF2-40B4-BE49-F238E27FC236}">
                <a16:creationId xmlns:a16="http://schemas.microsoft.com/office/drawing/2014/main" id="{9256BD1C-05D0-5653-FBE2-9D67CEFBF9C3}"/>
              </a:ext>
            </a:extLst>
          </p:cNvPr>
          <p:cNvSpPr/>
          <p:nvPr/>
        </p:nvSpPr>
        <p:spPr>
          <a:xfrm>
            <a:off x="10138787" y="528506"/>
            <a:ext cx="1954618" cy="643113"/>
          </a:xfrm>
          <a:prstGeom prst="wedgeRectCallout">
            <a:avLst>
              <a:gd name="adj1" fmla="val -55782"/>
              <a:gd name="adj2" fmla="val -1253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No podrás ver mi rostro; porque no me verá hombre, y vivirá.</a:t>
            </a: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259452-3E4E-4911-B4E9-F18C94C75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69E974F-B184-4F01-83DD-E104F6EFE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D4457E-FDEF-4EE1-BDB1-A88B3E911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9BFB850-2654-4B87-88FA-AE4876EFC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5D93E65-E9E6-4B61-B541-9DE76CAB72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0B9FF3C-7C18-A620-C3FE-C0B51A56E9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368"/>
          <a:stretch/>
        </p:blipFill>
        <p:spPr>
          <a:xfrm>
            <a:off x="-7667" y="1"/>
            <a:ext cx="4579668" cy="47477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9" y="4747753"/>
            <a:ext cx="119444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es imposible que el ser humano escape por sí mismo de la pena del pecado?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Huyendo de la presencia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437271"/>
              </p:ext>
            </p:extLst>
          </p:nvPr>
        </p:nvGraphicFramePr>
        <p:xfrm>
          <a:off x="4853354" y="166765"/>
          <a:ext cx="7184572" cy="4580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339F4E0-C5D4-3DC6-060D-61298A20F9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1" r="11108"/>
          <a:stretch/>
        </p:blipFill>
        <p:spPr>
          <a:xfrm>
            <a:off x="6138938" y="0"/>
            <a:ext cx="6053062" cy="466082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305530" y="4660828"/>
            <a:ext cx="68864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debemos comprender acerca del corazón humano?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necesidad de un Salvador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9135547"/>
              </p:ext>
            </p:extLst>
          </p:nvPr>
        </p:nvGraphicFramePr>
        <p:xfrm>
          <a:off x="176714" y="68351"/>
          <a:ext cx="5641282" cy="555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B66C8D9-08C6-E22B-211F-25CAB0DCD1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39"/>
          <a:stretch/>
        </p:blipFill>
        <p:spPr>
          <a:xfrm>
            <a:off x="0" y="2470238"/>
            <a:ext cx="5965977" cy="368828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3518" y="-6530"/>
            <a:ext cx="587245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¿Por qué, como seres humanos, somos incapaces de discernir el reino espiritual y ver el reino de Dios?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necesidad de un Salvador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98F7477-374D-E2E9-CDAE-0AF1AE9964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1505227"/>
              </p:ext>
            </p:extLst>
          </p:nvPr>
        </p:nvGraphicFramePr>
        <p:xfrm>
          <a:off x="6096000" y="166765"/>
          <a:ext cx="6002481" cy="5341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EB271EAC-8354-DBDD-98F3-AFFE91152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992" y="0"/>
            <a:ext cx="4820008" cy="601587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93519" y="4603308"/>
            <a:ext cx="74628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Aunque no podemos salvarnos a sí mismos, ¿qué podemos hacer?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necesidad de un Salvador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AAAD1EA-A27A-AAE7-D72C-B0ABB8C3A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761050"/>
              </p:ext>
            </p:extLst>
          </p:nvPr>
        </p:nvGraphicFramePr>
        <p:xfrm>
          <a:off x="93519" y="-38353"/>
          <a:ext cx="7462841" cy="4789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9BDEDB27-BC56-5ADE-EE7E-9AAFC9D0D5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" r="16609"/>
          <a:stretch/>
        </p:blipFill>
        <p:spPr>
          <a:xfrm>
            <a:off x="0" y="1571469"/>
            <a:ext cx="5965977" cy="433946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93518" y="14233"/>
            <a:ext cx="119684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era el problema del apóstol Pablo cuando llegó a tener pleno conocimiento de su condición como pecador delante de Dios?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súplica del pecador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B9E3CEF-FF4C-72A8-390A-01FC152F98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344373"/>
              </p:ext>
            </p:extLst>
          </p:nvPr>
        </p:nvGraphicFramePr>
        <p:xfrm>
          <a:off x="6096000" y="1115367"/>
          <a:ext cx="5965977" cy="4525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CEA89B9F-D5F3-8EE5-7B2F-F1D3F71E4D39}"/>
              </a:ext>
            </a:extLst>
          </p:cNvPr>
          <p:cNvSpPr/>
          <p:nvPr/>
        </p:nvSpPr>
        <p:spPr>
          <a:xfrm>
            <a:off x="39916" y="1600544"/>
            <a:ext cx="3204419" cy="495800"/>
          </a:xfrm>
          <a:prstGeom prst="wedgeRectCallout">
            <a:avLst>
              <a:gd name="adj1" fmla="val 45411"/>
              <a:gd name="adj2" fmla="val 1018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¡Oh hombre infeliz que soy! ¿Quién me libertará de este cuerpo de muerte?</a:t>
            </a:r>
          </a:p>
        </p:txBody>
      </p:sp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93BEE56-D5AA-0998-2CE7-F90161D6C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954" y="1014884"/>
            <a:ext cx="3681046" cy="486013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93519" y="9496"/>
            <a:ext cx="120984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effectLst/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¿De qué manera Dios le aseguró a Jacob que no había sido abandonado cuando huía de su hermano Esaú?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súplica del pecador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sp>
        <p:nvSpPr>
          <p:cNvPr id="18" name="Bocadillo: rectángulo 17">
            <a:extLst>
              <a:ext uri="{FF2B5EF4-FFF2-40B4-BE49-F238E27FC236}">
                <a16:creationId xmlns:a16="http://schemas.microsoft.com/office/drawing/2014/main" id="{85A89539-8A27-A5D2-07CB-4C0D022E7517}"/>
              </a:ext>
            </a:extLst>
          </p:cNvPr>
          <p:cNvSpPr/>
          <p:nvPr/>
        </p:nvSpPr>
        <p:spPr>
          <a:xfrm>
            <a:off x="8538018" y="1399192"/>
            <a:ext cx="3560466" cy="550188"/>
          </a:xfrm>
          <a:prstGeom prst="wedgeRectCallout">
            <a:avLst>
              <a:gd name="adj1" fmla="val -5671"/>
              <a:gd name="adj2" fmla="val -9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Yo soy Jehová, el Dios de Abraham tu padre, y el Dios de Isaac; la tierra en que estás acostado te la daré a ti y a tu descendencia.</a:t>
            </a:r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1020339"/>
              </p:ext>
            </p:extLst>
          </p:nvPr>
        </p:nvGraphicFramePr>
        <p:xfrm>
          <a:off x="60292" y="1142249"/>
          <a:ext cx="8357146" cy="462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 animBg="1"/>
      <p:bldGraphic spid="20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9D3BBBD-A4E2-58F1-3727-4242E0EE9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87745" cy="58432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653982" y="0"/>
            <a:ext cx="85380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es la lección a ser aprendida de la escalera que Jacob vio en el desierto?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Conectando el cielo y la tierra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2108D0CA-1187-346C-7779-2FC70DA2E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6152808"/>
              </p:ext>
            </p:extLst>
          </p:nvPr>
        </p:nvGraphicFramePr>
        <p:xfrm>
          <a:off x="3564152" y="1167941"/>
          <a:ext cx="8538018" cy="4535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82259452-3E4E-4911-B4E9-F18C94C75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769E974F-B184-4F01-83DD-E104F6EFE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FED4457E-FDEF-4EE1-BDB1-A88B3E911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59BFB850-2654-4B87-88FA-AE4876EFC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75D93E65-E9E6-4B61-B541-9DE76CAB72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9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56FC7FA-3BA4-E3D5-37F3-307ADE85F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670"/>
            <a:ext cx="7349318" cy="582832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71789" y="3670"/>
            <a:ext cx="68630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la conexión que la mediación de Cristo ha establecido</a:t>
            </a:r>
            <a:endParaRPr lang="es-EC" sz="3200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Conectando el cielo y la tierra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3F5A005-1F11-0889-0B86-34CF95A78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506958"/>
              </p:ext>
            </p:extLst>
          </p:nvPr>
        </p:nvGraphicFramePr>
        <p:xfrm>
          <a:off x="7455878" y="166765"/>
          <a:ext cx="4606098" cy="542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23D72D72-8394-AA64-BE3F-7D2303FED7F0}"/>
              </a:ext>
            </a:extLst>
          </p:cNvPr>
          <p:cNvSpPr txBox="1"/>
          <p:nvPr/>
        </p:nvSpPr>
        <p:spPr>
          <a:xfrm>
            <a:off x="4335863" y="2356897"/>
            <a:ext cx="28989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dirty="0">
                <a:latin typeface="Bw Modelica" panose="00000600000000000000" pitchFamily="50" charset="0"/>
              </a:rPr>
              <a:t>Al caer en pecado, la tierra quedó separada del cielo, pero Cristo tendió un puente sobre el abismo que el pecado había abierto.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42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71533" y="380972"/>
            <a:ext cx="2461415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pecado abrió un abismo entre el cielo y la tierra, pero Dios, en su infinito amor, tendió un puente mediante Jesucristo; por su sacrificio e intercesión, Cristo restauró el camino hacia el Padre, haciendo posible que el ser humano reciba el perdón.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24356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ser humano fue creado perfecto, a la imagen de Dios y en plena comunión con su Creador; sin embargo, el pecado corrompió su naturaleza, lo separó de Dios y lo dejó incapaz de salvarse por sus propios medios.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19928" y="381783"/>
            <a:ext cx="2276822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pecado llevó al ser humano a huir de la presencia de Dios, llenando su corazón de culpa, temor y separación espiritual; incapaz de restaurar por sí mismo esa comunión, necesitó la intervención divina.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636944" y="381783"/>
            <a:ext cx="257774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corazón humano está corrompido y ciego al reino espiritual, incapaz de salvarse por sí mismo; sólo mediante el nuevo nacimiento en Cristo y la fe en su gracia podemos ser reconciliados con Dios y hechos hijos de Dios.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37770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Cuando dejamos de confiar en nuestras propias fuerzas y acudimos al Salvador con humildad y fe, Él nos concede el perdón, nos fortalece para vencer el pecado y nos capacita para vivir una vida en armonía con su voluntad.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84655" y="2950811"/>
            <a:ext cx="6358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depender completamente de Jesús para mi salvación!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850" y="1301751"/>
            <a:ext cx="64481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sin Cristo no puedo salvarme, porque soy pecador y necesito un Salvador.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1275134</TotalTime>
  <Words>1821</Words>
  <Application>Microsoft Office PowerPoint</Application>
  <PresentationFormat>Panorámica</PresentationFormat>
  <Paragraphs>143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10310</cp:revision>
  <dcterms:created xsi:type="dcterms:W3CDTF">2017-06-02T15:34:13Z</dcterms:created>
  <dcterms:modified xsi:type="dcterms:W3CDTF">2026-07-09T23:07:04Z</dcterms:modified>
</cp:coreProperties>
</file>