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71" r:id="rId10"/>
    <p:sldId id="550" r:id="rId11"/>
    <p:sldId id="558" r:id="rId12"/>
    <p:sldId id="565" r:id="rId13"/>
    <p:sldId id="538" r:id="rId14"/>
    <p:sldId id="572" r:id="rId15"/>
    <p:sldId id="573" r:id="rId16"/>
    <p:sldId id="566" r:id="rId17"/>
    <p:sldId id="567" r:id="rId18"/>
    <p:sldId id="574" r:id="rId19"/>
    <p:sldId id="575" r:id="rId20"/>
    <p:sldId id="276" r:id="rId21"/>
    <p:sldId id="265" r:id="rId22"/>
    <p:sldId id="393" r:id="rId2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FE6"/>
    <a:srgbClr val="B07A3C"/>
    <a:srgbClr val="9B672D"/>
    <a:srgbClr val="AC6E32"/>
    <a:srgbClr val="FF8D6D"/>
    <a:srgbClr val="0A2560"/>
    <a:srgbClr val="FCF7F3"/>
    <a:srgbClr val="F6E1B9"/>
    <a:srgbClr val="D2C0B2"/>
    <a:srgbClr val="F9E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3725" autoAdjust="0"/>
  </p:normalViewPr>
  <p:slideViewPr>
    <p:cSldViewPr snapToGrid="0">
      <p:cViewPr varScale="1">
        <p:scale>
          <a:sx n="79" d="100"/>
          <a:sy n="79" d="100"/>
        </p:scale>
        <p:origin x="763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el Espíritu Santo convence al ser humano de pecado, este, sin excusas ni justificaciones, debe responder confesando sus faltas a Dios, y cuando corresponda, también a quienes ha ofendido…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…a</a:t>
          </a:r>
          <a:r>
            <a:rPr lang="es-ES" sz="2200" dirty="0">
              <a:latin typeface="Bw Modelica" panose="00000600000000000000" pitchFamily="50" charset="0"/>
            </a:rPr>
            <a:t>demás, debemos apartarnos del pecado mediante el poder de Dios, Él no exige penitencias ni méritos humanos para perdonar, sino un corazón humilde que reconozca su culpa y acepte su gracia.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84762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84762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actitud que Dios requiere de nosotros cuando confesamos nuestras faltas a Él, es un corazón humilde, reverente y quebrantado; </a:t>
          </a:r>
          <a:r>
            <a:rPr lang="es-MX" sz="2200" dirty="0">
              <a:latin typeface="Bw Modelica" panose="00000600000000000000" pitchFamily="50" charset="0"/>
            </a:rPr>
            <a:t>l</a:t>
          </a:r>
          <a:r>
            <a:rPr lang="es-ES" sz="2200" dirty="0">
              <a:latin typeface="Bw Modelica" panose="00000600000000000000" pitchFamily="50" charset="0"/>
            </a:rPr>
            <a:t>a confesión, ya sea privada delante de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o pública cuando el pecado ha afectado a otros, debe surgir espontáneamente de un corazón transformado por la obra del Espíritu Santo, Dios no acepta confesiones hechas por temor al castigo.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455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301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Cuando hemos ofendido a otra persona, también hemos ofendido a Dios, porque toda persona le pertenece…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…por ello, debemos, reconocer nuestra falta ante quien hemos agraviado, y posteriormente buscar el perdón de Dios…</a:t>
          </a: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…quien es el Creador y Redentor, </a:t>
          </a:r>
          <a:r>
            <a:rPr lang="es-ES" sz="2200" dirty="0">
              <a:latin typeface="Bw Modelica" panose="00000600000000000000" pitchFamily="50" charset="0"/>
            </a:rPr>
            <a:t>y el único que puede conceder el perdón y restaurar nuestra comunión con Él.</a:t>
          </a:r>
          <a:r>
            <a:rPr lang="es-MX" sz="2200" dirty="0">
              <a:latin typeface="Bw Modelica" panose="00000600000000000000" pitchFamily="50" charset="0"/>
            </a:rPr>
            <a:t>  </a:t>
          </a: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652229" custScaleY="508828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652229" custScaleY="508828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652229" custScaleY="508828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Debemos perdonar a los demás porque Dios nos ha perdonado primero por medio de Cristo y espera que reflejemos esa misma misericordia hacia quienes nos ofenden…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…a</a:t>
          </a:r>
          <a:r>
            <a:rPr lang="es-ES" sz="2100" dirty="0">
              <a:latin typeface="Bw Modelica" panose="00000600000000000000" pitchFamily="50" charset="0"/>
            </a:rPr>
            <a:t>l hacerlo, mantenemos abierto el canal de la misericordia divina, pues quien se niega a perdonar cierra su corazón a la gracia de Dios…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…un espíritu compasivo y dispuesto a perdonar, aun hacia quienes no han reconocido sus faltas, manifiesta el carácter de Cristo y nos permite recibir el perdón y la misericordia que diariamente necesitamos de Él.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739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3450" custLinFactNeighborX="-136" custLinFactNeighborY="167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5204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Nos enseña que debemos amar a los demás con el mismo amor y la misma misericordia que hemos recibido de Dios; debemos reflejar su gracia…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…mediante un trato compasivo, paciente y bondadoso, evitando la dureza y la indiferencia que tanto daño causan a quienes luchan con el pecado.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37375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34507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Los pecados privados, conocidos únicamente por Dios y el pecador, deben confesarse solo a Dios por medio de Cristo, el único Mediador y quien tiene autoridad para perdonar…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…los pecados que han perjudicado a una persona en particular deben confesarse también a la persona ofendida, buscando humildemente su perdón y, cuando sea posible, reparando el daño causado…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…en cambio, los pecados de carácter público, que han afectado a la iglesia o a otras personas, deben confesarse públicamente; en todos los casos, la confesión debe ser específica, sincera y acompañada de un arrepentimiento genuino.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9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24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El propósito es restaurar nuestra comunión con Dios mediante el reconocimiento sincero, específico y voluntario de nuestros pecados…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l"/>
          <a:r>
            <a:rPr lang="es-MX" sz="2200" dirty="0">
              <a:latin typeface="Bw Modelica" panose="00000600000000000000" pitchFamily="50" charset="0"/>
            </a:rPr>
            <a:t>…al hacerlo, </a:t>
          </a:r>
          <a:r>
            <a:rPr lang="es-ES" sz="2200" dirty="0">
              <a:latin typeface="Bw Modelica" panose="00000600000000000000" pitchFamily="50" charset="0"/>
            </a:rPr>
            <a:t>aceptamos nuestra responsabilidad, abandonamos toda excusa y nos apropiamos de la misericordia que Dios ofrece…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l"/>
          <a:r>
            <a:rPr lang="es-MX" sz="2200" dirty="0">
              <a:latin typeface="Bw Modelica" panose="00000600000000000000" pitchFamily="50" charset="0"/>
            </a:rPr>
            <a:t>…l</a:t>
          </a:r>
          <a:r>
            <a:rPr lang="es-ES" sz="2200" dirty="0">
              <a:latin typeface="Bw Modelica" panose="00000600000000000000" pitchFamily="50" charset="0"/>
            </a:rPr>
            <a:t>a confesión genuina transforma el corazón del pecador, quebranta el orgullo y abre el camino para que el Espíritu Santo produzca un cambio de vida.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545226" custScaleY="401535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545226" custScaleY="401535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545226" custScaleY="401535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4C6451D-504E-4F0C-BBEB-3A36370ED551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7409B1F6-C461-4B23-A19C-5209442B1D2B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acción práctica que debe seguir a la confesión es una reforma de vida…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E593858-2EAD-4C49-94DE-5C5EFD2B5DEE}" type="parTrans" cxnId="{E0023742-B724-4B5A-85B1-F7131B60B84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937FB21-62DC-465B-A488-9A66C1B62270}" type="sibTrans" cxnId="{E0023742-B724-4B5A-85B1-F7131B60B843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84C26F6-1917-4FA1-81BE-2EFF0E48332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verdadero arrepentimiento lleva a abandonar el pecado, practicar el bien…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7C8C404-E09A-48A9-BB2C-1CEE4F1FE3D6}" type="parTrans" cxnId="{2E3CD9FE-024B-4176-9C64-BCE140BAC7D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2BA5A81-EA3B-43C6-9C25-171A90C17D51}" type="sibTrans" cxnId="{2E3CD9FE-024B-4176-9C64-BCE140BAC7D2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8969E7E-4789-4886-8619-B11A6BDA6BA3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…y, cuando se ha perjudicado a otros, hacer restitución y reparar el daño causado.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5231B3A-F883-4F14-9CE5-15957A4689C9}" type="parTrans" cxnId="{9820B5D0-8AC8-4596-BCEF-286E0BA0EDA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EAAF1AE-538E-4F93-88CB-49F35426B048}" type="sibTrans" cxnId="{9820B5D0-8AC8-4596-BCEF-286E0BA0EDAD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F0B6DE-5A75-4BFF-9204-725959EEF877}" type="pres">
      <dgm:prSet presAssocID="{D4C6451D-504E-4F0C-BBEB-3A36370ED551}" presName="outerComposite" presStyleCnt="0">
        <dgm:presLayoutVars>
          <dgm:chMax val="5"/>
          <dgm:dir/>
          <dgm:resizeHandles val="exact"/>
        </dgm:presLayoutVars>
      </dgm:prSet>
      <dgm:spPr/>
    </dgm:pt>
    <dgm:pt modelId="{23986157-568F-4808-B3F2-C005D0DB4ED3}" type="pres">
      <dgm:prSet presAssocID="{D4C6451D-504E-4F0C-BBEB-3A36370ED551}" presName="dummyMaxCanvas" presStyleCnt="0">
        <dgm:presLayoutVars/>
      </dgm:prSet>
      <dgm:spPr/>
    </dgm:pt>
    <dgm:pt modelId="{5B99C00B-1080-498D-AA38-8944466F5BB1}" type="pres">
      <dgm:prSet presAssocID="{D4C6451D-504E-4F0C-BBEB-3A36370ED551}" presName="ThreeNodes_1" presStyleLbl="node1" presStyleIdx="0" presStyleCnt="3">
        <dgm:presLayoutVars>
          <dgm:bulletEnabled val="1"/>
        </dgm:presLayoutVars>
      </dgm:prSet>
      <dgm:spPr/>
    </dgm:pt>
    <dgm:pt modelId="{CD2204B1-4CB1-4FC1-9E79-21A47D8C9F5C}" type="pres">
      <dgm:prSet presAssocID="{D4C6451D-504E-4F0C-BBEB-3A36370ED551}" presName="ThreeNodes_2" presStyleLbl="node1" presStyleIdx="1" presStyleCnt="3">
        <dgm:presLayoutVars>
          <dgm:bulletEnabled val="1"/>
        </dgm:presLayoutVars>
      </dgm:prSet>
      <dgm:spPr/>
    </dgm:pt>
    <dgm:pt modelId="{A72BF02B-541D-40D1-881F-26D18DE29F7B}" type="pres">
      <dgm:prSet presAssocID="{D4C6451D-504E-4F0C-BBEB-3A36370ED551}" presName="ThreeNodes_3" presStyleLbl="node1" presStyleIdx="2" presStyleCnt="3">
        <dgm:presLayoutVars>
          <dgm:bulletEnabled val="1"/>
        </dgm:presLayoutVars>
      </dgm:prSet>
      <dgm:spPr/>
    </dgm:pt>
    <dgm:pt modelId="{3C610002-23B7-4526-A973-371B9D95D19C}" type="pres">
      <dgm:prSet presAssocID="{D4C6451D-504E-4F0C-BBEB-3A36370ED551}" presName="ThreeConn_1-2" presStyleLbl="fgAccFollowNode1" presStyleIdx="0" presStyleCnt="2">
        <dgm:presLayoutVars>
          <dgm:bulletEnabled val="1"/>
        </dgm:presLayoutVars>
      </dgm:prSet>
      <dgm:spPr/>
    </dgm:pt>
    <dgm:pt modelId="{C52922A9-7F25-4E52-95A2-F8B70A77EC23}" type="pres">
      <dgm:prSet presAssocID="{D4C6451D-504E-4F0C-BBEB-3A36370ED551}" presName="ThreeConn_2-3" presStyleLbl="fgAccFollowNode1" presStyleIdx="1" presStyleCnt="2">
        <dgm:presLayoutVars>
          <dgm:bulletEnabled val="1"/>
        </dgm:presLayoutVars>
      </dgm:prSet>
      <dgm:spPr/>
    </dgm:pt>
    <dgm:pt modelId="{5FDA61C2-9360-4872-9817-20E5573D6F58}" type="pres">
      <dgm:prSet presAssocID="{D4C6451D-504E-4F0C-BBEB-3A36370ED551}" presName="ThreeNodes_1_text" presStyleLbl="node1" presStyleIdx="2" presStyleCnt="3">
        <dgm:presLayoutVars>
          <dgm:bulletEnabled val="1"/>
        </dgm:presLayoutVars>
      </dgm:prSet>
      <dgm:spPr/>
    </dgm:pt>
    <dgm:pt modelId="{296A6042-D0D7-4CEC-9D43-546C80C4801D}" type="pres">
      <dgm:prSet presAssocID="{D4C6451D-504E-4F0C-BBEB-3A36370ED551}" presName="ThreeNodes_2_text" presStyleLbl="node1" presStyleIdx="2" presStyleCnt="3">
        <dgm:presLayoutVars>
          <dgm:bulletEnabled val="1"/>
        </dgm:presLayoutVars>
      </dgm:prSet>
      <dgm:spPr/>
    </dgm:pt>
    <dgm:pt modelId="{FB3942A8-EED0-4354-8DC0-A26943722BC7}" type="pres">
      <dgm:prSet presAssocID="{D4C6451D-504E-4F0C-BBEB-3A36370ED551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4C4B412-6E34-4091-8AC7-D275F4D08FF4}" type="presOf" srcId="{B2BA5A81-EA3B-43C6-9C25-171A90C17D51}" destId="{C52922A9-7F25-4E52-95A2-F8B70A77EC23}" srcOrd="0" destOrd="0" presId="urn:microsoft.com/office/officeart/2005/8/layout/vProcess5"/>
    <dgm:cxn modelId="{E0023742-B724-4B5A-85B1-F7131B60B843}" srcId="{D4C6451D-504E-4F0C-BBEB-3A36370ED551}" destId="{7409B1F6-C461-4B23-A19C-5209442B1D2B}" srcOrd="0" destOrd="0" parTransId="{CE593858-2EAD-4C49-94DE-5C5EFD2B5DEE}" sibTransId="{3937FB21-62DC-465B-A488-9A66C1B62270}"/>
    <dgm:cxn modelId="{0F049D72-58D6-4BC7-BDA4-F54EA2B62308}" type="presOf" srcId="{98969E7E-4789-4886-8619-B11A6BDA6BA3}" destId="{A72BF02B-541D-40D1-881F-26D18DE29F7B}" srcOrd="0" destOrd="0" presId="urn:microsoft.com/office/officeart/2005/8/layout/vProcess5"/>
    <dgm:cxn modelId="{1F64AB54-1437-4273-8CB2-560F6BBD8775}" type="presOf" srcId="{3937FB21-62DC-465B-A488-9A66C1B62270}" destId="{3C610002-23B7-4526-A973-371B9D95D19C}" srcOrd="0" destOrd="0" presId="urn:microsoft.com/office/officeart/2005/8/layout/vProcess5"/>
    <dgm:cxn modelId="{6DB70B7E-2CCF-405D-ADEC-FDD76010D758}" type="presOf" srcId="{D4C6451D-504E-4F0C-BBEB-3A36370ED551}" destId="{B1F0B6DE-5A75-4BFF-9204-725959EEF877}" srcOrd="0" destOrd="0" presId="urn:microsoft.com/office/officeart/2005/8/layout/vProcess5"/>
    <dgm:cxn modelId="{1D063982-921B-4D6C-9F6A-4DC8274F14B0}" type="presOf" srcId="{684C26F6-1917-4FA1-81BE-2EFF0E483326}" destId="{CD2204B1-4CB1-4FC1-9E79-21A47D8C9F5C}" srcOrd="0" destOrd="0" presId="urn:microsoft.com/office/officeart/2005/8/layout/vProcess5"/>
    <dgm:cxn modelId="{CF9AEE8F-4AFB-4FDC-A8AA-374D6902642B}" type="presOf" srcId="{7409B1F6-C461-4B23-A19C-5209442B1D2B}" destId="{5B99C00B-1080-498D-AA38-8944466F5BB1}" srcOrd="0" destOrd="0" presId="urn:microsoft.com/office/officeart/2005/8/layout/vProcess5"/>
    <dgm:cxn modelId="{C14E23BC-EF6A-491E-A219-B265C172A188}" type="presOf" srcId="{7409B1F6-C461-4B23-A19C-5209442B1D2B}" destId="{5FDA61C2-9360-4872-9817-20E5573D6F58}" srcOrd="1" destOrd="0" presId="urn:microsoft.com/office/officeart/2005/8/layout/vProcess5"/>
    <dgm:cxn modelId="{9820B5D0-8AC8-4596-BCEF-286E0BA0EDAD}" srcId="{D4C6451D-504E-4F0C-BBEB-3A36370ED551}" destId="{98969E7E-4789-4886-8619-B11A6BDA6BA3}" srcOrd="2" destOrd="0" parTransId="{95231B3A-F883-4F14-9CE5-15957A4689C9}" sibTransId="{7EAAF1AE-538E-4F93-88CB-49F35426B048}"/>
    <dgm:cxn modelId="{0F424CDA-5871-4AB8-B1FE-82CA4E5E538A}" type="presOf" srcId="{98969E7E-4789-4886-8619-B11A6BDA6BA3}" destId="{FB3942A8-EED0-4354-8DC0-A26943722BC7}" srcOrd="1" destOrd="0" presId="urn:microsoft.com/office/officeart/2005/8/layout/vProcess5"/>
    <dgm:cxn modelId="{DB8BFCF5-CBCB-4416-A459-EE6DDBE0CB4F}" type="presOf" srcId="{684C26F6-1917-4FA1-81BE-2EFF0E483326}" destId="{296A6042-D0D7-4CEC-9D43-546C80C4801D}" srcOrd="1" destOrd="0" presId="urn:microsoft.com/office/officeart/2005/8/layout/vProcess5"/>
    <dgm:cxn modelId="{2E3CD9FE-024B-4176-9C64-BCE140BAC7D2}" srcId="{D4C6451D-504E-4F0C-BBEB-3A36370ED551}" destId="{684C26F6-1917-4FA1-81BE-2EFF0E483326}" srcOrd="1" destOrd="0" parTransId="{B7C8C404-E09A-48A9-BB2C-1CEE4F1FE3D6}" sibTransId="{B2BA5A81-EA3B-43C6-9C25-171A90C17D51}"/>
    <dgm:cxn modelId="{F998A33D-5192-4D66-B9A3-250EC63FDBC4}" type="presParOf" srcId="{B1F0B6DE-5A75-4BFF-9204-725959EEF877}" destId="{23986157-568F-4808-B3F2-C005D0DB4ED3}" srcOrd="0" destOrd="0" presId="urn:microsoft.com/office/officeart/2005/8/layout/vProcess5"/>
    <dgm:cxn modelId="{6B11FE8B-1BBC-4F7F-BE5E-4990A8B64A8D}" type="presParOf" srcId="{B1F0B6DE-5A75-4BFF-9204-725959EEF877}" destId="{5B99C00B-1080-498D-AA38-8944466F5BB1}" srcOrd="1" destOrd="0" presId="urn:microsoft.com/office/officeart/2005/8/layout/vProcess5"/>
    <dgm:cxn modelId="{CD61C36D-020D-4DFF-ABAC-9626D16D63EA}" type="presParOf" srcId="{B1F0B6DE-5A75-4BFF-9204-725959EEF877}" destId="{CD2204B1-4CB1-4FC1-9E79-21A47D8C9F5C}" srcOrd="2" destOrd="0" presId="urn:microsoft.com/office/officeart/2005/8/layout/vProcess5"/>
    <dgm:cxn modelId="{AEEEA4C3-1EB4-497A-8FAE-6D5B3E01176F}" type="presParOf" srcId="{B1F0B6DE-5A75-4BFF-9204-725959EEF877}" destId="{A72BF02B-541D-40D1-881F-26D18DE29F7B}" srcOrd="3" destOrd="0" presId="urn:microsoft.com/office/officeart/2005/8/layout/vProcess5"/>
    <dgm:cxn modelId="{8629557C-4A2B-4EEF-B1F3-B20361839DB7}" type="presParOf" srcId="{B1F0B6DE-5A75-4BFF-9204-725959EEF877}" destId="{3C610002-23B7-4526-A973-371B9D95D19C}" srcOrd="4" destOrd="0" presId="urn:microsoft.com/office/officeart/2005/8/layout/vProcess5"/>
    <dgm:cxn modelId="{6E7C4AAC-28E4-4B3B-800E-A274D23B300A}" type="presParOf" srcId="{B1F0B6DE-5A75-4BFF-9204-725959EEF877}" destId="{C52922A9-7F25-4E52-95A2-F8B70A77EC23}" srcOrd="5" destOrd="0" presId="urn:microsoft.com/office/officeart/2005/8/layout/vProcess5"/>
    <dgm:cxn modelId="{2BC2D202-EDD6-4E28-9247-911254130003}" type="presParOf" srcId="{B1F0B6DE-5A75-4BFF-9204-725959EEF877}" destId="{5FDA61C2-9360-4872-9817-20E5573D6F58}" srcOrd="6" destOrd="0" presId="urn:microsoft.com/office/officeart/2005/8/layout/vProcess5"/>
    <dgm:cxn modelId="{10DC62B9-8EC8-47AD-BB9D-53F52B58EA11}" type="presParOf" srcId="{B1F0B6DE-5A75-4BFF-9204-725959EEF877}" destId="{296A6042-D0D7-4CEC-9D43-546C80C4801D}" srcOrd="7" destOrd="0" presId="urn:microsoft.com/office/officeart/2005/8/layout/vProcess5"/>
    <dgm:cxn modelId="{EDA68FA6-1BA9-4101-B90F-E78497DFF273}" type="presParOf" srcId="{B1F0B6DE-5A75-4BFF-9204-725959EEF877}" destId="{FB3942A8-EED0-4354-8DC0-A26943722BC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9E95AFC-F5D2-4D4B-95D0-0E3ECB34D45D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9F0BFE9-2A34-46F8-9492-0D0541944DC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Adán culpó a Eva y, de manera indirecta, a Dios por haberle dado esa compañera; Eva culpó a la serpiente y, de forma implícita, también responsabilizó a Dios por permitir…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7797607-173D-4076-B06D-254C8D2B2CB7}" type="parTrans" cxnId="{B21846E5-5BA6-43DC-9705-AA72CEFE918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9D0F338-474F-4A7B-8F00-6C25717DA3F8}" type="sibTrans" cxnId="{B21846E5-5BA6-43DC-9705-AA72CEFE918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4382F0E-C7B4-4636-87E8-47D7A61E404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presencia de esta en el Edén; ambos, en lugar de asumir plenamente su responsabilidad, buscaron justificarse y trasladar la culpa a otros.</a:t>
          </a:r>
        </a:p>
      </dgm:t>
    </dgm:pt>
    <dgm:pt modelId="{DD17FFA9-2A0D-464F-AA34-725E80B611CE}" type="parTrans" cxnId="{708893AA-FA7D-4B8F-A991-D5B476491FB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409258C-4411-4E11-A622-6AAE4D64C96D}" type="sibTrans" cxnId="{708893AA-FA7D-4B8F-A991-D5B476491FB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60B115-31A2-4D02-B423-2A2C9AC7B193}" type="pres">
      <dgm:prSet presAssocID="{49E95AFC-F5D2-4D4B-95D0-0E3ECB34D45D}" presName="rootnode" presStyleCnt="0">
        <dgm:presLayoutVars>
          <dgm:chMax/>
          <dgm:chPref/>
          <dgm:dir/>
          <dgm:animLvl val="lvl"/>
        </dgm:presLayoutVars>
      </dgm:prSet>
      <dgm:spPr/>
    </dgm:pt>
    <dgm:pt modelId="{0953BB30-531A-4794-A5A6-D51843CB9B53}" type="pres">
      <dgm:prSet presAssocID="{29F0BFE9-2A34-46F8-9492-0D0541944DCA}" presName="composite" presStyleCnt="0"/>
      <dgm:spPr/>
    </dgm:pt>
    <dgm:pt modelId="{82259452-3E4E-4911-B4E9-F18C94C758E9}" type="pres">
      <dgm:prSet presAssocID="{29F0BFE9-2A34-46F8-9492-0D0541944DCA}" presName="LShape" presStyleLbl="alignNode1" presStyleIdx="0" presStyleCnt="3"/>
      <dgm:spPr/>
    </dgm:pt>
    <dgm:pt modelId="{FED4457E-FDEF-4EE1-BDB1-A88B3E911D0B}" type="pres">
      <dgm:prSet presAssocID="{29F0BFE9-2A34-46F8-9492-0D0541944DCA}" presName="ParentText" presStyleLbl="revTx" presStyleIdx="0" presStyleCnt="2" custScaleX="107179" custLinFactNeighborX="2480">
        <dgm:presLayoutVars>
          <dgm:chMax val="0"/>
          <dgm:chPref val="0"/>
          <dgm:bulletEnabled val="1"/>
        </dgm:presLayoutVars>
      </dgm:prSet>
      <dgm:spPr/>
    </dgm:pt>
    <dgm:pt modelId="{769E974F-B184-4F01-83DD-E104F6EFE4EC}" type="pres">
      <dgm:prSet presAssocID="{29F0BFE9-2A34-46F8-9492-0D0541944DCA}" presName="Triangle" presStyleLbl="alignNode1" presStyleIdx="1" presStyleCnt="3"/>
      <dgm:spPr/>
    </dgm:pt>
    <dgm:pt modelId="{4DE345E0-F026-4755-84C7-D818A620FBBA}" type="pres">
      <dgm:prSet presAssocID="{F9D0F338-474F-4A7B-8F00-6C25717DA3F8}" presName="sibTrans" presStyleCnt="0"/>
      <dgm:spPr/>
    </dgm:pt>
    <dgm:pt modelId="{72911573-7BE5-4283-9B35-DC6E40F74857}" type="pres">
      <dgm:prSet presAssocID="{F9D0F338-474F-4A7B-8F00-6C25717DA3F8}" presName="space" presStyleCnt="0"/>
      <dgm:spPr/>
    </dgm:pt>
    <dgm:pt modelId="{1E0E5578-AB73-42CD-826D-9BDC40A0E878}" type="pres">
      <dgm:prSet presAssocID="{C4382F0E-C7B4-4636-87E8-47D7A61E404C}" presName="composite" presStyleCnt="0"/>
      <dgm:spPr/>
    </dgm:pt>
    <dgm:pt modelId="{59BFB850-2654-4B87-88FA-AE4876EFC56A}" type="pres">
      <dgm:prSet presAssocID="{C4382F0E-C7B4-4636-87E8-47D7A61E404C}" presName="LShape" presStyleLbl="alignNode1" presStyleIdx="2" presStyleCnt="3"/>
      <dgm:spPr/>
    </dgm:pt>
    <dgm:pt modelId="{75D93E65-E9E6-4B61-B541-9DE76CAB725F}" type="pres">
      <dgm:prSet presAssocID="{C4382F0E-C7B4-4636-87E8-47D7A61E404C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84AB732D-6FE3-4D72-B282-513D54B963BB}" type="presOf" srcId="{49E95AFC-F5D2-4D4B-95D0-0E3ECB34D45D}" destId="{8060B115-31A2-4D02-B423-2A2C9AC7B193}" srcOrd="0" destOrd="0" presId="urn:microsoft.com/office/officeart/2009/3/layout/StepUpProcess"/>
    <dgm:cxn modelId="{41D46E35-7C48-42C3-B944-E0DFA2EC49A2}" type="presOf" srcId="{C4382F0E-C7B4-4636-87E8-47D7A61E404C}" destId="{75D93E65-E9E6-4B61-B541-9DE76CAB725F}" srcOrd="0" destOrd="0" presId="urn:microsoft.com/office/officeart/2009/3/layout/StepUpProcess"/>
    <dgm:cxn modelId="{79D25244-F370-4732-9963-623D8B227FAB}" type="presOf" srcId="{29F0BFE9-2A34-46F8-9492-0D0541944DCA}" destId="{FED4457E-FDEF-4EE1-BDB1-A88B3E911D0B}" srcOrd="0" destOrd="0" presId="urn:microsoft.com/office/officeart/2009/3/layout/StepUpProcess"/>
    <dgm:cxn modelId="{708893AA-FA7D-4B8F-A991-D5B476491FBA}" srcId="{49E95AFC-F5D2-4D4B-95D0-0E3ECB34D45D}" destId="{C4382F0E-C7B4-4636-87E8-47D7A61E404C}" srcOrd="1" destOrd="0" parTransId="{DD17FFA9-2A0D-464F-AA34-725E80B611CE}" sibTransId="{B409258C-4411-4E11-A622-6AAE4D64C96D}"/>
    <dgm:cxn modelId="{B21846E5-5BA6-43DC-9705-AA72CEFE9182}" srcId="{49E95AFC-F5D2-4D4B-95D0-0E3ECB34D45D}" destId="{29F0BFE9-2A34-46F8-9492-0D0541944DCA}" srcOrd="0" destOrd="0" parTransId="{67797607-173D-4076-B06D-254C8D2B2CB7}" sibTransId="{F9D0F338-474F-4A7B-8F00-6C25717DA3F8}"/>
    <dgm:cxn modelId="{F06FAD3A-A298-4580-A0B1-A12AF9227538}" type="presParOf" srcId="{8060B115-31A2-4D02-B423-2A2C9AC7B193}" destId="{0953BB30-531A-4794-A5A6-D51843CB9B53}" srcOrd="0" destOrd="0" presId="urn:microsoft.com/office/officeart/2009/3/layout/StepUpProcess"/>
    <dgm:cxn modelId="{7814A524-C265-46DF-8D6D-D187D9D06DDE}" type="presParOf" srcId="{0953BB30-531A-4794-A5A6-D51843CB9B53}" destId="{82259452-3E4E-4911-B4E9-F18C94C758E9}" srcOrd="0" destOrd="0" presId="urn:microsoft.com/office/officeart/2009/3/layout/StepUpProcess"/>
    <dgm:cxn modelId="{EDB8B08A-94BF-4448-B13B-CDF6FE7F6093}" type="presParOf" srcId="{0953BB30-531A-4794-A5A6-D51843CB9B53}" destId="{FED4457E-FDEF-4EE1-BDB1-A88B3E911D0B}" srcOrd="1" destOrd="0" presId="urn:microsoft.com/office/officeart/2009/3/layout/StepUpProcess"/>
    <dgm:cxn modelId="{EA38350C-9F5D-4F44-9D27-32D43E7ABBD0}" type="presParOf" srcId="{0953BB30-531A-4794-A5A6-D51843CB9B53}" destId="{769E974F-B184-4F01-83DD-E104F6EFE4EC}" srcOrd="2" destOrd="0" presId="urn:microsoft.com/office/officeart/2009/3/layout/StepUpProcess"/>
    <dgm:cxn modelId="{0A3786AC-45C1-4D0F-91BA-7D0771DD2FB9}" type="presParOf" srcId="{8060B115-31A2-4D02-B423-2A2C9AC7B193}" destId="{4DE345E0-F026-4755-84C7-D818A620FBBA}" srcOrd="1" destOrd="0" presId="urn:microsoft.com/office/officeart/2009/3/layout/StepUpProcess"/>
    <dgm:cxn modelId="{526C98B4-C5AB-4208-A77B-9839D734A405}" type="presParOf" srcId="{4DE345E0-F026-4755-84C7-D818A620FBBA}" destId="{72911573-7BE5-4283-9B35-DC6E40F74857}" srcOrd="0" destOrd="0" presId="urn:microsoft.com/office/officeart/2009/3/layout/StepUpProcess"/>
    <dgm:cxn modelId="{39BCA00B-A83E-449B-8F17-AC159F7E01AA}" type="presParOf" srcId="{8060B115-31A2-4D02-B423-2A2C9AC7B193}" destId="{1E0E5578-AB73-42CD-826D-9BDC40A0E878}" srcOrd="2" destOrd="0" presId="urn:microsoft.com/office/officeart/2009/3/layout/StepUpProcess"/>
    <dgm:cxn modelId="{CF622FDB-9AED-432C-BE40-42300FC760B0}" type="presParOf" srcId="{1E0E5578-AB73-42CD-826D-9BDC40A0E878}" destId="{59BFB850-2654-4B87-88FA-AE4876EFC56A}" srcOrd="0" destOrd="0" presId="urn:microsoft.com/office/officeart/2009/3/layout/StepUpProcess"/>
    <dgm:cxn modelId="{1B45845B-1191-4CEA-A87A-69A22EF363B7}" type="presParOf" srcId="{1E0E5578-AB73-42CD-826D-9BDC40A0E878}" destId="{75D93E65-E9E6-4B61-B541-9DE76CAB725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621E3F7-A84A-45D1-AC91-1A8F7298FF3E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36FC5A01-75A4-4B23-831B-F714FBDE6DD7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Porque le impide al hombre reconocer su propia maldad; quien busca excusas no ha experimentado un arrepentimiento genuino…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0C2A7EA-8BC3-4437-95BF-5B372442165B}" type="par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6F120C9F-A9D1-4AE7-9F29-806477AAE3F5}" type="sib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7A034F26-26B1-40D8-8D37-E11283B60F2D}">
      <dgm:prSet phldrT="[Texto]" phldr="0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…l</a:t>
          </a:r>
          <a:r>
            <a:rPr lang="es-ES" sz="2200" dirty="0">
              <a:latin typeface="Bw Modelica" panose="00000600000000000000" pitchFamily="50" charset="0"/>
            </a:rPr>
            <a:t>a confesión aceptable nace de un corazón humilde que reconoce su culpa y confía únicamente en la gracia de Cristo para recibir el perdón.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E0433E7-51AD-44AA-8182-10B7ABD39179}" type="par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01FB197-E7CA-433D-8432-3C6FC6A1776C}" type="sib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33DFC4A-0FCD-413F-8BE2-D11434CE97F4}" type="pres">
      <dgm:prSet presAssocID="{3621E3F7-A84A-45D1-AC91-1A8F7298FF3E}" presName="CompostProcess" presStyleCnt="0">
        <dgm:presLayoutVars>
          <dgm:dir/>
          <dgm:resizeHandles val="exact"/>
        </dgm:presLayoutVars>
      </dgm:prSet>
      <dgm:spPr/>
    </dgm:pt>
    <dgm:pt modelId="{9142F382-AA36-4775-9D98-29EB32F5D32C}" type="pres">
      <dgm:prSet presAssocID="{3621E3F7-A84A-45D1-AC91-1A8F7298FF3E}" presName="arrow" presStyleLbl="bgShp" presStyleIdx="0" presStyleCnt="1"/>
      <dgm:spPr/>
    </dgm:pt>
    <dgm:pt modelId="{D2840A6D-1566-4ED8-BE5B-54CC594CCE39}" type="pres">
      <dgm:prSet presAssocID="{3621E3F7-A84A-45D1-AC91-1A8F7298FF3E}" presName="linearProcess" presStyleCnt="0"/>
      <dgm:spPr/>
    </dgm:pt>
    <dgm:pt modelId="{5BEB2F3E-5414-45C4-BB95-47CFFED77BFE}" type="pres">
      <dgm:prSet presAssocID="{36FC5A01-75A4-4B23-831B-F714FBDE6DD7}" presName="textNode" presStyleLbl="node1" presStyleIdx="0" presStyleCnt="2" custScaleX="103676" custScaleY="119917">
        <dgm:presLayoutVars>
          <dgm:bulletEnabled val="1"/>
        </dgm:presLayoutVars>
      </dgm:prSet>
      <dgm:spPr/>
    </dgm:pt>
    <dgm:pt modelId="{77AB053F-C6CF-45E4-9C05-983FA1F6558A}" type="pres">
      <dgm:prSet presAssocID="{6F120C9F-A9D1-4AE7-9F29-806477AAE3F5}" presName="sibTrans" presStyleCnt="0"/>
      <dgm:spPr/>
    </dgm:pt>
    <dgm:pt modelId="{B69CEAF2-3B3E-4B26-BEDB-7F2009603968}" type="pres">
      <dgm:prSet presAssocID="{7A034F26-26B1-40D8-8D37-E11283B60F2D}" presName="textNode" presStyleLbl="node1" presStyleIdx="1" presStyleCnt="2" custScaleX="103326" custScaleY="119917">
        <dgm:presLayoutVars>
          <dgm:bulletEnabled val="1"/>
        </dgm:presLayoutVars>
      </dgm:prSet>
      <dgm:spPr/>
    </dgm:pt>
  </dgm:ptLst>
  <dgm:cxnLst>
    <dgm:cxn modelId="{31390E22-35E0-4513-9218-72B4722C153D}" type="presOf" srcId="{3621E3F7-A84A-45D1-AC91-1A8F7298FF3E}" destId="{533DFC4A-0FCD-413F-8BE2-D11434CE97F4}" srcOrd="0" destOrd="0" presId="urn:microsoft.com/office/officeart/2005/8/layout/hProcess9"/>
    <dgm:cxn modelId="{DA4914A1-57D7-486B-8935-C7B8866DC842}" srcId="{3621E3F7-A84A-45D1-AC91-1A8F7298FF3E}" destId="{7A034F26-26B1-40D8-8D37-E11283B60F2D}" srcOrd="1" destOrd="0" parTransId="{BE0433E7-51AD-44AA-8182-10B7ABD39179}" sibTransId="{501FB197-E7CA-433D-8432-3C6FC6A1776C}"/>
    <dgm:cxn modelId="{BA57EFA4-CE3E-438D-8C9B-F20DDD670E61}" type="presOf" srcId="{36FC5A01-75A4-4B23-831B-F714FBDE6DD7}" destId="{5BEB2F3E-5414-45C4-BB95-47CFFED77BFE}" srcOrd="0" destOrd="0" presId="urn:microsoft.com/office/officeart/2005/8/layout/hProcess9"/>
    <dgm:cxn modelId="{D7B6EBA8-0F5E-4061-972A-FA014261EB4C}" type="presOf" srcId="{7A034F26-26B1-40D8-8D37-E11283B60F2D}" destId="{B69CEAF2-3B3E-4B26-BEDB-7F2009603968}" srcOrd="0" destOrd="0" presId="urn:microsoft.com/office/officeart/2005/8/layout/hProcess9"/>
    <dgm:cxn modelId="{D72E74E4-E0A6-4D41-869E-A36B07110BC3}" srcId="{3621E3F7-A84A-45D1-AC91-1A8F7298FF3E}" destId="{36FC5A01-75A4-4B23-831B-F714FBDE6DD7}" srcOrd="0" destOrd="0" parTransId="{E0C2A7EA-8BC3-4437-95BF-5B372442165B}" sibTransId="{6F120C9F-A9D1-4AE7-9F29-806477AAE3F5}"/>
    <dgm:cxn modelId="{68272674-B23C-4FFE-B4E4-32C9E5DBCA10}" type="presParOf" srcId="{533DFC4A-0FCD-413F-8BE2-D11434CE97F4}" destId="{9142F382-AA36-4775-9D98-29EB32F5D32C}" srcOrd="0" destOrd="0" presId="urn:microsoft.com/office/officeart/2005/8/layout/hProcess9"/>
    <dgm:cxn modelId="{793FBFCC-90A3-46F2-A4A3-79D4608E37FC}" type="presParOf" srcId="{533DFC4A-0FCD-413F-8BE2-D11434CE97F4}" destId="{D2840A6D-1566-4ED8-BE5B-54CC594CCE39}" srcOrd="1" destOrd="0" presId="urn:microsoft.com/office/officeart/2005/8/layout/hProcess9"/>
    <dgm:cxn modelId="{F162C64B-5B83-4C00-BA4B-6CD129AAEE8A}" type="presParOf" srcId="{D2840A6D-1566-4ED8-BE5B-54CC594CCE39}" destId="{5BEB2F3E-5414-45C4-BB95-47CFFED77BFE}" srcOrd="0" destOrd="0" presId="urn:microsoft.com/office/officeart/2005/8/layout/hProcess9"/>
    <dgm:cxn modelId="{63919BDB-89A6-48FF-9AD3-6B5F1A48D0A3}" type="presParOf" srcId="{D2840A6D-1566-4ED8-BE5B-54CC594CCE39}" destId="{77AB053F-C6CF-45E4-9C05-983FA1F6558A}" srcOrd="1" destOrd="0" presId="urn:microsoft.com/office/officeart/2005/8/layout/hProcess9"/>
    <dgm:cxn modelId="{1775D5D8-26C7-4D18-90DC-BF78F9FFD44C}" type="presParOf" srcId="{D2840A6D-1566-4ED8-BE5B-54CC594CCE39}" destId="{B69CEAF2-3B3E-4B26-BEDB-7F200960396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2904F5E-380D-4EE3-BA4C-663B20BCB6C3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03CE562B-7DD7-41CB-B935-B8570AB098A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Pablo confesó abiertamente que había perseguido a los cristianos, los había encarcelado, había aprobado su muerte e intentado obligarlos a blasfemar…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C559A69-8D1E-44F4-A46E-63FD6A0FE07D}" type="parTrans" cxnId="{D428549D-E514-4429-AA2C-614617C718C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ABC4545-B704-4FA3-BF6D-D2CA07D8D9B5}" type="sibTrans" cxnId="{D428549D-E514-4429-AA2C-614617C718C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590DB6D-E007-4366-B413-16EABA414F0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apóstol no procuraba defenderse, sino que aceptó plenamente su responsabilidad y atribuyó su transformación únicamente a la gracia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BAF0D90-E7A5-4C98-95C2-91A5DE9CDE4B}" type="parTrans" cxnId="{8FE9CD1A-AE26-4DDC-8287-CAD7E98C997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E74334-0954-49C6-9502-E163736D8A3D}" type="sibTrans" cxnId="{8FE9CD1A-AE26-4DDC-8287-CAD7E98C997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D877717-1582-441B-8F1E-3FEA6E3EB629}" type="pres">
      <dgm:prSet presAssocID="{F2904F5E-380D-4EE3-BA4C-663B20BCB6C3}" presName="Name0" presStyleCnt="0">
        <dgm:presLayoutVars>
          <dgm:dir/>
          <dgm:animLvl val="lvl"/>
          <dgm:resizeHandles val="exact"/>
        </dgm:presLayoutVars>
      </dgm:prSet>
      <dgm:spPr/>
    </dgm:pt>
    <dgm:pt modelId="{E11AF916-9467-4EEC-87E8-272F2420F28C}" type="pres">
      <dgm:prSet presAssocID="{0590DB6D-E007-4366-B413-16EABA414F02}" presName="boxAndChildren" presStyleCnt="0"/>
      <dgm:spPr/>
    </dgm:pt>
    <dgm:pt modelId="{65EE3A42-CBDD-450C-AB7A-D66CC1CDAB03}" type="pres">
      <dgm:prSet presAssocID="{0590DB6D-E007-4366-B413-16EABA414F02}" presName="parentTextBox" presStyleLbl="node1" presStyleIdx="0" presStyleCnt="2"/>
      <dgm:spPr/>
    </dgm:pt>
    <dgm:pt modelId="{0A56D87D-4A6A-423C-A95D-0139F67028D5}" type="pres">
      <dgm:prSet presAssocID="{FABC4545-B704-4FA3-BF6D-D2CA07D8D9B5}" presName="sp" presStyleCnt="0"/>
      <dgm:spPr/>
    </dgm:pt>
    <dgm:pt modelId="{371D74E5-0921-4487-8630-ECBC98E19A5D}" type="pres">
      <dgm:prSet presAssocID="{03CE562B-7DD7-41CB-B935-B8570AB098A1}" presName="arrowAndChildren" presStyleCnt="0"/>
      <dgm:spPr/>
    </dgm:pt>
    <dgm:pt modelId="{466A8529-E4BF-40EF-BDB5-B4E6E6983D23}" type="pres">
      <dgm:prSet presAssocID="{03CE562B-7DD7-41CB-B935-B8570AB098A1}" presName="parentTextArrow" presStyleLbl="node1" presStyleIdx="1" presStyleCnt="2"/>
      <dgm:spPr/>
    </dgm:pt>
  </dgm:ptLst>
  <dgm:cxnLst>
    <dgm:cxn modelId="{70E1E70F-BC31-4034-85FF-9AD997961FE5}" type="presOf" srcId="{03CE562B-7DD7-41CB-B935-B8570AB098A1}" destId="{466A8529-E4BF-40EF-BDB5-B4E6E6983D23}" srcOrd="0" destOrd="0" presId="urn:microsoft.com/office/officeart/2005/8/layout/process4"/>
    <dgm:cxn modelId="{8FE9CD1A-AE26-4DDC-8287-CAD7E98C9979}" srcId="{F2904F5E-380D-4EE3-BA4C-663B20BCB6C3}" destId="{0590DB6D-E007-4366-B413-16EABA414F02}" srcOrd="1" destOrd="0" parTransId="{DBAF0D90-E7A5-4C98-95C2-91A5DE9CDE4B}" sibTransId="{1FE74334-0954-49C6-9502-E163736D8A3D}"/>
    <dgm:cxn modelId="{80E5F488-11EF-434C-B37B-B5019C116D9D}" type="presOf" srcId="{F2904F5E-380D-4EE3-BA4C-663B20BCB6C3}" destId="{4D877717-1582-441B-8F1E-3FEA6E3EB629}" srcOrd="0" destOrd="0" presId="urn:microsoft.com/office/officeart/2005/8/layout/process4"/>
    <dgm:cxn modelId="{D428549D-E514-4429-AA2C-614617C718C1}" srcId="{F2904F5E-380D-4EE3-BA4C-663B20BCB6C3}" destId="{03CE562B-7DD7-41CB-B935-B8570AB098A1}" srcOrd="0" destOrd="0" parTransId="{6C559A69-8D1E-44F4-A46E-63FD6A0FE07D}" sibTransId="{FABC4545-B704-4FA3-BF6D-D2CA07D8D9B5}"/>
    <dgm:cxn modelId="{23EE5DBC-BDB7-4544-99D0-2900FF9BFDA7}" type="presOf" srcId="{0590DB6D-E007-4366-B413-16EABA414F02}" destId="{65EE3A42-CBDD-450C-AB7A-D66CC1CDAB03}" srcOrd="0" destOrd="0" presId="urn:microsoft.com/office/officeart/2005/8/layout/process4"/>
    <dgm:cxn modelId="{B4F06D99-8398-4083-B25E-DAB45FF66BD3}" type="presParOf" srcId="{4D877717-1582-441B-8F1E-3FEA6E3EB629}" destId="{E11AF916-9467-4EEC-87E8-272F2420F28C}" srcOrd="0" destOrd="0" presId="urn:microsoft.com/office/officeart/2005/8/layout/process4"/>
    <dgm:cxn modelId="{6919473B-C114-48CC-87C3-81CDA35065A6}" type="presParOf" srcId="{E11AF916-9467-4EEC-87E8-272F2420F28C}" destId="{65EE3A42-CBDD-450C-AB7A-D66CC1CDAB03}" srcOrd="0" destOrd="0" presId="urn:microsoft.com/office/officeart/2005/8/layout/process4"/>
    <dgm:cxn modelId="{8EC1FAC2-CFF3-4A98-A277-5988603A2CF6}" type="presParOf" srcId="{4D877717-1582-441B-8F1E-3FEA6E3EB629}" destId="{0A56D87D-4A6A-423C-A95D-0139F67028D5}" srcOrd="1" destOrd="0" presId="urn:microsoft.com/office/officeart/2005/8/layout/process4"/>
    <dgm:cxn modelId="{05397F79-1A68-4C9A-A5E4-26B31F38DECB}" type="presParOf" srcId="{4D877717-1582-441B-8F1E-3FEA6E3EB629}" destId="{371D74E5-0921-4487-8630-ECBC98E19A5D}" srcOrd="2" destOrd="0" presId="urn:microsoft.com/office/officeart/2005/8/layout/process4"/>
    <dgm:cxn modelId="{50813641-3067-4B7F-9C48-0E65543B2D17}" type="presParOf" srcId="{371D74E5-0921-4487-8630-ECBC98E19A5D}" destId="{466A8529-E4BF-40EF-BDB5-B4E6E6983D2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Pablo escribe: "Palabra fiel y digna de ser recibida por todos: que Cristo Jesús vino al mundo para salvar a los pecadores, de los cuales yo soy el primero."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…el reconoció humildemente su indignidad y confesó que toda su esperanza de salvación descansaba únicamente en la gracia de Cristo.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Pablo hizo una de las declaraciones más profundas acerca de la gracia salvadora de Cristo y de su propia condición como pecador…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4331">
        <dgm:presLayoutVars>
          <dgm:chMax val="1"/>
          <dgm:bulletEnabled val="1"/>
        </dgm:presLayoutVars>
      </dgm:prSet>
      <dgm:spPr>
        <a:prstGeom prst="flowChartProcess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4331">
        <dgm:presLayoutVars>
          <dgm:chMax val="1"/>
          <dgm:bulletEnabled val="1"/>
        </dgm:presLayoutVars>
      </dgm:prSet>
      <dgm:spPr>
        <a:prstGeom prst="flowChartProcess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3602">
        <dgm:presLayoutVars>
          <dgm:chMax val="1"/>
          <dgm:bulletEnabled val="1"/>
        </dgm:presLayoutVars>
      </dgm:prSet>
      <dgm:spPr>
        <a:prstGeom prst="flowChartProcess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Cuando una persona confiesa sinceramente sus pecados, Dios ha prometido perdonarla completamente y limpiarla de toda maldad; aunque el pecado produce vergüenza y dolor...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…no debemos dejar que la culpa nos aparte de Dios, Él nos invita a acercarnos con confianza al trono de su gracia para recibir perdón, restauración y la fortaleza necesaria para vivir una vida transformada.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37375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34507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2576"/>
          <a:ext cx="6245159" cy="16870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el Espíritu Santo convence al ser humano de pecado, este, sin excusas ni justificaciones, debe responder confesando sus faltas a Dios, y cuando corresponda, también a quienes ha ofendido…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49412" y="51988"/>
        <a:ext cx="6146335" cy="1588221"/>
      </dsp:txXfrm>
    </dsp:sp>
    <dsp:sp modelId="{382CD36A-3E34-4B81-8C4A-E26306AF1725}">
      <dsp:nvSpPr>
        <dsp:cNvPr id="0" name=""/>
        <dsp:cNvSpPr/>
      </dsp:nvSpPr>
      <dsp:spPr>
        <a:xfrm rot="5400000">
          <a:off x="2806258" y="1731798"/>
          <a:ext cx="632641" cy="75917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894828" y="1795062"/>
        <a:ext cx="455502" cy="442849"/>
      </dsp:txXfrm>
    </dsp:sp>
    <dsp:sp modelId="{A0E1A7E0-C695-4256-9F22-C68D3E88E48D}">
      <dsp:nvSpPr>
        <dsp:cNvPr id="0" name=""/>
        <dsp:cNvSpPr/>
      </dsp:nvSpPr>
      <dsp:spPr>
        <a:xfrm>
          <a:off x="0" y="2533144"/>
          <a:ext cx="6245159" cy="16870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…a</a:t>
          </a:r>
          <a:r>
            <a:rPr lang="es-ES" sz="2200" kern="1200" dirty="0">
              <a:latin typeface="Bw Modelica" panose="00000600000000000000" pitchFamily="50" charset="0"/>
            </a:rPr>
            <a:t>demás, debemos apartarnos del pecado mediante el poder de Dios, Él no exige penitencias ni méritos humanos para perdonar, sino un corazón humilde que reconozca su culpa y acepte su gracia.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49412" y="2582556"/>
        <a:ext cx="6146335" cy="15882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16" y="163675"/>
          <a:ext cx="5562031" cy="19380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actitud que Dios requiere de nosotros cuando confesamos nuestras faltas a Él, es un corazón humilde, reverente y quebrantado; </a:t>
          </a:r>
          <a:r>
            <a:rPr lang="es-MX" sz="2200" kern="1200" dirty="0">
              <a:latin typeface="Bw Modelica" panose="00000600000000000000" pitchFamily="50" charset="0"/>
            </a:rPr>
            <a:t>l</a:t>
          </a:r>
          <a:r>
            <a:rPr lang="es-ES" sz="2200" kern="1200" dirty="0">
              <a:latin typeface="Bw Modelica" panose="00000600000000000000" pitchFamily="50" charset="0"/>
            </a:rPr>
            <a:t>a confesión, ya sea privada delante de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7323" y="258282"/>
        <a:ext cx="5372817" cy="1748812"/>
      </dsp:txXfrm>
    </dsp:sp>
    <dsp:sp modelId="{DE88F729-003C-480C-B2C6-A764B77E9997}">
      <dsp:nvSpPr>
        <dsp:cNvPr id="0" name=""/>
        <dsp:cNvSpPr/>
      </dsp:nvSpPr>
      <dsp:spPr>
        <a:xfrm>
          <a:off x="2716" y="2319188"/>
          <a:ext cx="5562031" cy="187112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o pública cuando el pecado ha afectado a otros, debe surgir espontáneamente de un corazón transformado por la obra del Espíritu Santo, Dios no acepta confesiones hechas por temor al castigo.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94057" y="2410529"/>
        <a:ext cx="5379349" cy="16884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69053" y="1342"/>
          <a:ext cx="5643879" cy="176119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hemos ofendido a otra persona, también hemos ofendido a Dios, porque toda persona le pertenece…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949653" y="1342"/>
        <a:ext cx="3882680" cy="1761199"/>
      </dsp:txXfrm>
    </dsp:sp>
    <dsp:sp modelId="{A56FA087-F3E2-4A96-8037-C4ACABD84949}">
      <dsp:nvSpPr>
        <dsp:cNvPr id="0" name=""/>
        <dsp:cNvSpPr/>
      </dsp:nvSpPr>
      <dsp:spPr>
        <a:xfrm>
          <a:off x="69053" y="1811000"/>
          <a:ext cx="5643879" cy="176119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…por ello, debemos, reconocer nuestra falta ante quien hemos agraviado, y posteriormente buscar el perdón de Dios…</a:t>
          </a:r>
        </a:p>
      </dsp:txBody>
      <dsp:txXfrm>
        <a:off x="949653" y="1811000"/>
        <a:ext cx="3882680" cy="1761199"/>
      </dsp:txXfrm>
    </dsp:sp>
    <dsp:sp modelId="{EEABFEA6-5D8E-4B4B-B2C9-30FF763E556A}">
      <dsp:nvSpPr>
        <dsp:cNvPr id="0" name=""/>
        <dsp:cNvSpPr/>
      </dsp:nvSpPr>
      <dsp:spPr>
        <a:xfrm>
          <a:off x="69053" y="3620657"/>
          <a:ext cx="5643879" cy="176119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…quien es el Creador y Redentor, </a:t>
          </a:r>
          <a:r>
            <a:rPr lang="es-ES" sz="2200" kern="1200" dirty="0">
              <a:latin typeface="Bw Modelica" panose="00000600000000000000" pitchFamily="50" charset="0"/>
            </a:rPr>
            <a:t>y el único que puede conceder el perdón y restaurar nuestra comunión con Él.</a:t>
          </a:r>
          <a:r>
            <a:rPr lang="es-MX" sz="2200" kern="1200" dirty="0">
              <a:latin typeface="Bw Modelica" panose="00000600000000000000" pitchFamily="50" charset="0"/>
            </a:rPr>
            <a:t>  </a:t>
          </a:r>
        </a:p>
      </dsp:txBody>
      <dsp:txXfrm>
        <a:off x="949653" y="3620657"/>
        <a:ext cx="3882680" cy="17611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11" y="1217"/>
          <a:ext cx="6370759" cy="16628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Debemos perdonar a los demás porque Dios nos ha perdonado primero por medio de Cristo y espera que reflejemos esa misma misericordia hacia quienes nos ofenden…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3111" y="1217"/>
        <a:ext cx="6370759" cy="1662802"/>
      </dsp:txXfrm>
    </dsp:sp>
    <dsp:sp modelId="{9D041828-6AD9-46A5-9720-92B6CDC6F09B}">
      <dsp:nvSpPr>
        <dsp:cNvPr id="0" name=""/>
        <dsp:cNvSpPr/>
      </dsp:nvSpPr>
      <dsp:spPr>
        <a:xfrm>
          <a:off x="0" y="1960640"/>
          <a:ext cx="6370759" cy="148754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…a</a:t>
          </a:r>
          <a:r>
            <a:rPr lang="es-ES" sz="2100" kern="1200" dirty="0">
              <a:latin typeface="Bw Modelica" panose="00000600000000000000" pitchFamily="50" charset="0"/>
            </a:rPr>
            <a:t>l hacerlo, mantenemos abierto el canal de la misericordia divina, pues quien se niega a perdonar cierra su corazón a la gracia de Dios…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0" y="1960640"/>
        <a:ext cx="6370759" cy="1487543"/>
      </dsp:txXfrm>
    </dsp:sp>
    <dsp:sp modelId="{EBB866DD-D083-4ED5-84F5-2F33000EBA59}">
      <dsp:nvSpPr>
        <dsp:cNvPr id="0" name=""/>
        <dsp:cNvSpPr/>
      </dsp:nvSpPr>
      <dsp:spPr>
        <a:xfrm>
          <a:off x="3111" y="3596271"/>
          <a:ext cx="6370759" cy="15655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…un espíritu compasivo y dispuesto a perdonar, aun hacia quienes no han reconocido sus faltas, manifiesta el carácter de Cristo y nos permite recibir el perdón y la misericordia que diariamente necesitamos de Él.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111" y="3596271"/>
        <a:ext cx="6370759" cy="15655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1349536"/>
          <a:ext cx="4787380" cy="1285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171536" y="34088"/>
          <a:ext cx="4431984" cy="206820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666" tIns="0" rIns="12666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Nos enseña que debemos amar a los demás con el mismo amor y la misma misericordia que hemos recibido de Dios; debemos reflejar su gracia…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72498" y="135050"/>
        <a:ext cx="4230060" cy="1866284"/>
      </dsp:txXfrm>
    </dsp:sp>
    <dsp:sp modelId="{D1B4FAF6-A660-46EC-9959-3E14F539CFFA}">
      <dsp:nvSpPr>
        <dsp:cNvPr id="0" name=""/>
        <dsp:cNvSpPr/>
      </dsp:nvSpPr>
      <dsp:spPr>
        <a:xfrm>
          <a:off x="0" y="4182405"/>
          <a:ext cx="4787380" cy="1285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171536" y="2910136"/>
          <a:ext cx="4431984" cy="202502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666" tIns="0" rIns="126666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…mediante un trato compasivo, paciente y bondadoso, evitando la dureza y la indiferencia que tanto daño causan a quienes luchan con el pecado.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70390" y="3008990"/>
        <a:ext cx="4234276" cy="182732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70" y="32562"/>
          <a:ext cx="6491736" cy="160487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Los pecados privados, conocidos únicamente por Dios y el pecador, deben confesarse solo a Dios por medio de Cristo, el único Mediador y quien tiene autoridad para perdonar…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81514" y="110906"/>
        <a:ext cx="6335048" cy="1448188"/>
      </dsp:txXfrm>
    </dsp:sp>
    <dsp:sp modelId="{9D041828-6AD9-46A5-9720-92B6CDC6F09B}">
      <dsp:nvSpPr>
        <dsp:cNvPr id="0" name=""/>
        <dsp:cNvSpPr/>
      </dsp:nvSpPr>
      <dsp:spPr>
        <a:xfrm>
          <a:off x="3170" y="1912519"/>
          <a:ext cx="6491736" cy="162286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…los pecados que han perjudicado a una persona en particular deben confesarse también a la persona ofendida, buscando humildemente su perdón y, cuando sea posible, reparando el daño causado…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82392" y="1991741"/>
        <a:ext cx="6333292" cy="1464422"/>
      </dsp:txXfrm>
    </dsp:sp>
    <dsp:sp modelId="{EBB866DD-D083-4ED5-84F5-2F33000EBA59}">
      <dsp:nvSpPr>
        <dsp:cNvPr id="0" name=""/>
        <dsp:cNvSpPr/>
      </dsp:nvSpPr>
      <dsp:spPr>
        <a:xfrm>
          <a:off x="3170" y="3810467"/>
          <a:ext cx="6491736" cy="166396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…en cambio, los pecados de carácter público, que han afectado a la iglesia o a otras personas, deben confesarse públicamente; en todos los casos, la confesión debe ser específica, sincera y acompañada de un arrepentimiento genuino.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84398" y="3891695"/>
        <a:ext cx="6329280" cy="150150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943" y="92340"/>
          <a:ext cx="5714410" cy="1683364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propósito es restaurar nuestra comunión con Dios mediante el reconocimiento sincero, específico y voluntario de nuestros pecados…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943" y="92340"/>
        <a:ext cx="5293569" cy="1683364"/>
      </dsp:txXfrm>
    </dsp:sp>
    <dsp:sp modelId="{A56FA087-F3E2-4A96-8037-C4ACABD84949}">
      <dsp:nvSpPr>
        <dsp:cNvPr id="0" name=""/>
        <dsp:cNvSpPr/>
      </dsp:nvSpPr>
      <dsp:spPr>
        <a:xfrm>
          <a:off x="943" y="1834398"/>
          <a:ext cx="5714410" cy="1683364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…al hacerlo, </a:t>
          </a:r>
          <a:r>
            <a:rPr lang="es-ES" sz="2200" kern="1200" dirty="0">
              <a:latin typeface="Bw Modelica" panose="00000600000000000000" pitchFamily="50" charset="0"/>
            </a:rPr>
            <a:t>aceptamos nuestra responsabilidad, abandonamos toda excusa y nos apropiamos de la misericordia que Dios ofrece…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943" y="1834398"/>
        <a:ext cx="5293569" cy="1683364"/>
      </dsp:txXfrm>
    </dsp:sp>
    <dsp:sp modelId="{EEABFEA6-5D8E-4B4B-B2C9-30FF763E556A}">
      <dsp:nvSpPr>
        <dsp:cNvPr id="0" name=""/>
        <dsp:cNvSpPr/>
      </dsp:nvSpPr>
      <dsp:spPr>
        <a:xfrm>
          <a:off x="943" y="3576455"/>
          <a:ext cx="5714410" cy="1683364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…l</a:t>
          </a:r>
          <a:r>
            <a:rPr lang="es-ES" sz="2200" kern="1200" dirty="0">
              <a:latin typeface="Bw Modelica" panose="00000600000000000000" pitchFamily="50" charset="0"/>
            </a:rPr>
            <a:t>a confesión genuina transforma el corazón del pecador, quebranta el orgullo y abre el camino para que el Espíritu Santo produzca un cambio de vida.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943" y="3576455"/>
        <a:ext cx="5293569" cy="16833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9C00B-1080-498D-AA38-8944466F5BB1}">
      <dsp:nvSpPr>
        <dsp:cNvPr id="0" name=""/>
        <dsp:cNvSpPr/>
      </dsp:nvSpPr>
      <dsp:spPr>
        <a:xfrm>
          <a:off x="0" y="0"/>
          <a:ext cx="4522601" cy="16227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acción práctica que debe seguir a la confesión es una reforma de vida…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7529" y="47529"/>
        <a:ext cx="2771527" cy="1527691"/>
      </dsp:txXfrm>
    </dsp:sp>
    <dsp:sp modelId="{CD2204B1-4CB1-4FC1-9E79-21A47D8C9F5C}">
      <dsp:nvSpPr>
        <dsp:cNvPr id="0" name=""/>
        <dsp:cNvSpPr/>
      </dsp:nvSpPr>
      <dsp:spPr>
        <a:xfrm>
          <a:off x="399053" y="1893208"/>
          <a:ext cx="4522601" cy="16227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verdadero arrepentimiento lleva a abandonar el pecado, practicar el bien…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6582" y="1940737"/>
        <a:ext cx="2973703" cy="1527691"/>
      </dsp:txXfrm>
    </dsp:sp>
    <dsp:sp modelId="{A72BF02B-541D-40D1-881F-26D18DE29F7B}">
      <dsp:nvSpPr>
        <dsp:cNvPr id="0" name=""/>
        <dsp:cNvSpPr/>
      </dsp:nvSpPr>
      <dsp:spPr>
        <a:xfrm>
          <a:off x="798106" y="3786416"/>
          <a:ext cx="4522601" cy="16227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…y, cuando se ha perjudicado a otros, hacer restitución y reparar el daño causado.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45635" y="3833945"/>
        <a:ext cx="2973703" cy="1527691"/>
      </dsp:txXfrm>
    </dsp:sp>
    <dsp:sp modelId="{3C610002-23B7-4526-A973-371B9D95D19C}">
      <dsp:nvSpPr>
        <dsp:cNvPr id="0" name=""/>
        <dsp:cNvSpPr/>
      </dsp:nvSpPr>
      <dsp:spPr>
        <a:xfrm>
          <a:off x="3467814" y="1230585"/>
          <a:ext cx="1054787" cy="105478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705141" y="1230585"/>
        <a:ext cx="580133" cy="793727"/>
      </dsp:txXfrm>
    </dsp:sp>
    <dsp:sp modelId="{C52922A9-7F25-4E52-95A2-F8B70A77EC23}">
      <dsp:nvSpPr>
        <dsp:cNvPr id="0" name=""/>
        <dsp:cNvSpPr/>
      </dsp:nvSpPr>
      <dsp:spPr>
        <a:xfrm>
          <a:off x="3866867" y="3112975"/>
          <a:ext cx="1054787" cy="105478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4104194" y="3112975"/>
        <a:ext cx="580133" cy="7937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59452-3E4E-4911-B4E9-F18C94C758E9}">
      <dsp:nvSpPr>
        <dsp:cNvPr id="0" name=""/>
        <dsp:cNvSpPr/>
      </dsp:nvSpPr>
      <dsp:spPr>
        <a:xfrm rot="5400000">
          <a:off x="693115" y="545045"/>
          <a:ext cx="2087382" cy="3473356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4457E-FDEF-4EE1-BDB1-A88B3E911D0B}">
      <dsp:nvSpPr>
        <dsp:cNvPr id="0" name=""/>
        <dsp:cNvSpPr/>
      </dsp:nvSpPr>
      <dsp:spPr>
        <a:xfrm>
          <a:off x="309888" y="1582831"/>
          <a:ext cx="3360882" cy="2748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Adán culpó a Eva y, de manera indirecta, a Dios por haberle dado esa compañera; Eva culpó a la serpiente y, de forma implícita, también responsabilizó a Dios por permitir…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9888" y="1582831"/>
        <a:ext cx="3360882" cy="2748682"/>
      </dsp:txXfrm>
    </dsp:sp>
    <dsp:sp modelId="{769E974F-B184-4F01-83DD-E104F6EFE4EC}">
      <dsp:nvSpPr>
        <dsp:cNvPr id="0" name=""/>
        <dsp:cNvSpPr/>
      </dsp:nvSpPr>
      <dsp:spPr>
        <a:xfrm>
          <a:off x="2888792" y="289333"/>
          <a:ext cx="591653" cy="591653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FB850-2654-4B87-88FA-AE4876EFC56A}">
      <dsp:nvSpPr>
        <dsp:cNvPr id="0" name=""/>
        <dsp:cNvSpPr/>
      </dsp:nvSpPr>
      <dsp:spPr>
        <a:xfrm rot="5400000">
          <a:off x="4644464" y="-404866"/>
          <a:ext cx="2087382" cy="3473356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D93E65-E9E6-4B61-B541-9DE76CAB725F}">
      <dsp:nvSpPr>
        <dsp:cNvPr id="0" name=""/>
        <dsp:cNvSpPr/>
      </dsp:nvSpPr>
      <dsp:spPr>
        <a:xfrm>
          <a:off x="4296028" y="632918"/>
          <a:ext cx="3135766" cy="2748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presencia de esta en el Edén; ambos, en lugar de asumir plenamente su responsabilidad, buscaron justificarse y trasladar la culpa a otros.</a:t>
          </a:r>
        </a:p>
      </dsp:txBody>
      <dsp:txXfrm>
        <a:off x="4296028" y="632918"/>
        <a:ext cx="3135766" cy="27486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2F382-AA36-4775-9D98-29EB32F5D32C}">
      <dsp:nvSpPr>
        <dsp:cNvPr id="0" name=""/>
        <dsp:cNvSpPr/>
      </dsp:nvSpPr>
      <dsp:spPr>
        <a:xfrm>
          <a:off x="625527" y="0"/>
          <a:ext cx="7089308" cy="4406296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B2F3E-5414-45C4-BB95-47CFFED77BFE}">
      <dsp:nvSpPr>
        <dsp:cNvPr id="0" name=""/>
        <dsp:cNvSpPr/>
      </dsp:nvSpPr>
      <dsp:spPr>
        <a:xfrm>
          <a:off x="53345" y="1146368"/>
          <a:ext cx="3949813" cy="21135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Porque le impide al hombre reconocer su propia maldad; quien busca excusas no ha experimentado un arrepentimiento genuino…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56520" y="1249543"/>
        <a:ext cx="3743463" cy="1907209"/>
      </dsp:txXfrm>
    </dsp:sp>
    <dsp:sp modelId="{B69CEAF2-3B3E-4B26-BEDB-7F2009603968}">
      <dsp:nvSpPr>
        <dsp:cNvPr id="0" name=""/>
        <dsp:cNvSpPr/>
      </dsp:nvSpPr>
      <dsp:spPr>
        <a:xfrm>
          <a:off x="4350538" y="1146368"/>
          <a:ext cx="3936479" cy="21135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…l</a:t>
          </a:r>
          <a:r>
            <a:rPr lang="es-ES" sz="2200" kern="1200" dirty="0">
              <a:latin typeface="Bw Modelica" panose="00000600000000000000" pitchFamily="50" charset="0"/>
            </a:rPr>
            <a:t>a confesión aceptable nace de un corazón humilde que reconoce su culpa y confía únicamente en la gracia de Cristo para recibir el perdón.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4453713" y="1249543"/>
        <a:ext cx="3730129" cy="190720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EE3A42-CBDD-450C-AB7A-D66CC1CDAB03}">
      <dsp:nvSpPr>
        <dsp:cNvPr id="0" name=""/>
        <dsp:cNvSpPr/>
      </dsp:nvSpPr>
      <dsp:spPr>
        <a:xfrm>
          <a:off x="0" y="2892768"/>
          <a:ext cx="5466623" cy="189796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apóstol no procuraba defenderse, sino que aceptó plenamente su responsabilidad y atribuyó su transformación únicamente a la gracia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892768"/>
        <a:ext cx="5466623" cy="1897969"/>
      </dsp:txXfrm>
    </dsp:sp>
    <dsp:sp modelId="{466A8529-E4BF-40EF-BDB5-B4E6E6983D23}">
      <dsp:nvSpPr>
        <dsp:cNvPr id="0" name=""/>
        <dsp:cNvSpPr/>
      </dsp:nvSpPr>
      <dsp:spPr>
        <a:xfrm rot="10800000">
          <a:off x="0" y="2161"/>
          <a:ext cx="5466623" cy="291907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Pablo confesó abiertamente que había perseguido a los cristianos, los había encarcelado, había aprobado su muerte e intentado obligarlos a blasfemar…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161"/>
        <a:ext cx="5466623" cy="189672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97" y="409"/>
          <a:ext cx="4296024" cy="1684756"/>
        </a:xfrm>
        <a:prstGeom prst="flowChartProcess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Pablo escribe: "Palabra fiel y digna de ser recibida por todos: que Cristo Jesús vino al mundo para salvar a los pecadores, de los cuales yo soy el primero."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2097" y="409"/>
        <a:ext cx="4296024" cy="1684756"/>
      </dsp:txXfrm>
    </dsp:sp>
    <dsp:sp modelId="{9D041828-6AD9-46A5-9720-92B6CDC6F09B}">
      <dsp:nvSpPr>
        <dsp:cNvPr id="0" name=""/>
        <dsp:cNvSpPr/>
      </dsp:nvSpPr>
      <dsp:spPr>
        <a:xfrm>
          <a:off x="2097" y="1930535"/>
          <a:ext cx="4296024" cy="1684756"/>
        </a:xfrm>
        <a:prstGeom prst="flowChartProcess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Pablo hizo una de las declaraciones más profundas acerca de la gracia salvadora de Cristo y de su propia condición como pecador…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097" y="1930535"/>
        <a:ext cx="4296024" cy="1684756"/>
      </dsp:txXfrm>
    </dsp:sp>
    <dsp:sp modelId="{EBB866DD-D083-4ED5-84F5-2F33000EBA59}">
      <dsp:nvSpPr>
        <dsp:cNvPr id="0" name=""/>
        <dsp:cNvSpPr/>
      </dsp:nvSpPr>
      <dsp:spPr>
        <a:xfrm>
          <a:off x="2097" y="3860661"/>
          <a:ext cx="4296024" cy="1648981"/>
        </a:xfrm>
        <a:prstGeom prst="flowChartProcess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…el reconoció humildemente su indignidad y confesó que toda su esperanza de salvación descansaba únicamente en la gracia de Cristo.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097" y="3860661"/>
        <a:ext cx="4296024" cy="164898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1085670"/>
          <a:ext cx="6888556" cy="105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46823" y="2360"/>
          <a:ext cx="6377177" cy="17032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260" tIns="0" rIns="18226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una persona confiesa sinceramente sus pecados, Dios ha prometido perdonarla completamente y limpiarla de toda maldad; aunque el pecado produce vergüenza y dolor...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9968" y="85505"/>
        <a:ext cx="6210887" cy="1536940"/>
      </dsp:txXfrm>
    </dsp:sp>
    <dsp:sp modelId="{D1B4FAF6-A660-46EC-9959-3E14F539CFFA}">
      <dsp:nvSpPr>
        <dsp:cNvPr id="0" name=""/>
        <dsp:cNvSpPr/>
      </dsp:nvSpPr>
      <dsp:spPr>
        <a:xfrm>
          <a:off x="0" y="3418621"/>
          <a:ext cx="6888556" cy="105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46823" y="2370870"/>
          <a:ext cx="6377177" cy="166767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260" tIns="0" rIns="18226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 debemos dejar que la culpa nos aparte de Dios, Él nos invita a acercarnos con confianza al trono de su gracia para recibir perdón, restauración y la fortaleza necesaria para vivir una vida transformada.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8232" y="2452279"/>
        <a:ext cx="6214359" cy="1504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23/7/2026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0B8A-B495-8B06-AE3C-A3CA589C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071F7-AD63-AE9C-8309-FF80427F9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EDBC04-7EB6-B124-7C06-C65C4D20C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B490F2-8F2D-56DB-0441-667DC987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83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68224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475038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20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23/7/2026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5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6.png"/><Relationship Id="rId10" Type="http://schemas.microsoft.com/office/2007/relationships/diagramDrawing" Target="../diagrams/drawing1.xml"/><Relationship Id="rId4" Type="http://schemas.openxmlformats.org/officeDocument/2006/relationships/image" Target="../media/image26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8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33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4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5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6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37.pn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16.png"/><Relationship Id="rId9" Type="http://schemas.microsoft.com/office/2007/relationships/diagramDrawing" Target="../diagrams/drawing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3.xml"/><Relationship Id="rId5" Type="http://schemas.openxmlformats.org/officeDocument/2006/relationships/diagramData" Target="../diagrams/data13.xml"/><Relationship Id="rId4" Type="http://schemas.openxmlformats.org/officeDocument/2006/relationships/image" Target="../media/image16.png"/><Relationship Id="rId9" Type="http://schemas.microsoft.com/office/2007/relationships/diagramDrawing" Target="../diagrams/drawing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25 de julio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558146" y="4386640"/>
            <a:ext cx="96532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Confesión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655AB0D-5A4B-3B64-74F8-F25B9BDC8B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4975" y="347539"/>
            <a:ext cx="6568097" cy="368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02F7281-F7EA-2764-0126-D972267CDF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44" b="11741"/>
          <a:stretch/>
        </p:blipFill>
        <p:spPr>
          <a:xfrm>
            <a:off x="-20260" y="0"/>
            <a:ext cx="12211742" cy="688054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817140" y="507196"/>
            <a:ext cx="59739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La Confesión</a:t>
            </a:r>
            <a:endParaRPr lang="es-EC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25 de julio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4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600" b="1" dirty="0"/>
              <a:t>“</a:t>
            </a:r>
            <a:r>
              <a:rPr lang="es-ES" sz="3600" b="1" dirty="0"/>
              <a:t>La confesión que brota de lo íntimo del alma sube al Dios de piedad infinita.</a:t>
            </a:r>
            <a:r>
              <a:rPr lang="es-MX" sz="3600" b="1" dirty="0"/>
              <a:t>”</a:t>
            </a:r>
            <a:endParaRPr lang="es-EC" sz="3600" b="1" dirty="0"/>
          </a:p>
          <a:p>
            <a:r>
              <a:rPr lang="es-ES" sz="2000" i="1" dirty="0"/>
              <a:t>El Camino a Cristo, pág. 38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“El que encubre sus pecados no prosperará; mas el que los confiesa y se aparta alcanzará misericordia</a:t>
            </a:r>
            <a:r>
              <a:rPr lang="es-MX" sz="3600" b="1" dirty="0">
                <a:solidFill>
                  <a:schemeClr val="bg1"/>
                </a:solidFill>
              </a:rPr>
              <a:t>.”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(Proverbios 28:13)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25 de julio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E3C10E6-19D2-8093-EC73-11EDD0B8A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264" y="3120077"/>
            <a:ext cx="5557736" cy="277886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E37098-4B21-CCDF-5FFC-E496B894B9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89" b="3830"/>
          <a:stretch/>
        </p:blipFill>
        <p:spPr>
          <a:xfrm>
            <a:off x="6634262" y="0"/>
            <a:ext cx="5557737" cy="312007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64334" y="75590"/>
            <a:ext cx="65407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Cuando somos convencidos de pecado, ¿qué debemos hacer?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49158"/>
            <a:ext cx="12212260" cy="1108842"/>
            <a:chOff x="-20260" y="5749158"/>
            <a:chExt cx="12212260" cy="110884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misericordia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4915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579496"/>
              </p:ext>
            </p:extLst>
          </p:nvPr>
        </p:nvGraphicFramePr>
        <p:xfrm>
          <a:off x="165369" y="1360909"/>
          <a:ext cx="6245159" cy="4222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7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20A380-3877-D076-9EF0-042610407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12260" cy="661497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406233" y="4574041"/>
            <a:ext cx="56712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actitud requiere esto en nosotros?</a:t>
            </a:r>
            <a:endParaRPr lang="es-MX" sz="3200" b="1" dirty="0">
              <a:ln w="0"/>
              <a:solidFill>
                <a:schemeClr val="bg1"/>
              </a:solidFill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misericordia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AD4E399F-F339-0CBE-D98E-8F66519000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6261362"/>
              </p:ext>
            </p:extLst>
          </p:nvPr>
        </p:nvGraphicFramePr>
        <p:xfrm>
          <a:off x="6458114" y="220050"/>
          <a:ext cx="5567464" cy="4353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82A26FB-00D0-D3DB-9B42-3E551E1238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21" r="14621"/>
          <a:stretch/>
        </p:blipFill>
        <p:spPr>
          <a:xfrm>
            <a:off x="5622587" y="-18240"/>
            <a:ext cx="6569414" cy="451434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5486400" y="4653502"/>
            <a:ext cx="6705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Cuando hemos ofendido a otro, ¿a quién más hemos ofendido?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Confesar y perdonar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CAAAD1EA-A27A-AAE7-D72C-B0ABB8C3AB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5027965"/>
              </p:ext>
            </p:extLst>
          </p:nvPr>
        </p:nvGraphicFramePr>
        <p:xfrm>
          <a:off x="93519" y="126460"/>
          <a:ext cx="5781987" cy="538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EDA1F4C-BA3B-5E31-8153-4F44FFD8A3EC}"/>
              </a:ext>
            </a:extLst>
          </p:cNvPr>
          <p:cNvSpPr txBox="1"/>
          <p:nvPr/>
        </p:nvSpPr>
        <p:spPr>
          <a:xfrm>
            <a:off x="5622586" y="3661467"/>
            <a:ext cx="6569413" cy="83099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600" dirty="0">
                <a:latin typeface="Bw Modelica" panose="00000600000000000000" pitchFamily="50" charset="0"/>
              </a:rPr>
              <a:t>Dios desea que el arrepentimiento produzca restauración tanto en nuestra relación con Él como en nuestras relaciones con los demás.</a:t>
            </a:r>
            <a:endParaRPr lang="es-EC" sz="16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32330B9-326A-4819-92E4-31F0C4618D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033" r="30043" b="17101"/>
          <a:stretch/>
        </p:blipFill>
        <p:spPr>
          <a:xfrm>
            <a:off x="1" y="1"/>
            <a:ext cx="5136204" cy="444554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166" y="4537591"/>
            <a:ext cx="53494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debemos perdonar a los demás?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Confesar y perdonar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9D81B1C-41D6-091D-97C1-2F342062A6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0855315"/>
              </p:ext>
            </p:extLst>
          </p:nvPr>
        </p:nvGraphicFramePr>
        <p:xfrm>
          <a:off x="5442124" y="296311"/>
          <a:ext cx="6376982" cy="51630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 uiExpand="1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7DC870D-40ED-963B-C2A9-1B684CFE9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762" y="0"/>
            <a:ext cx="6956237" cy="46867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029200" y="4694606"/>
            <a:ext cx="7162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debería enseñarnos nuestro deber hacia la humanidad?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Confesar y perdonar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44FF6AC6-F1FF-EF32-07D5-94F57CB33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8296989"/>
              </p:ext>
            </p:extLst>
          </p:nvPr>
        </p:nvGraphicFramePr>
        <p:xfrm>
          <a:off x="241819" y="131502"/>
          <a:ext cx="4787380" cy="5501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CFF1DD9B-C076-A826-AAB9-588D55AF3684}"/>
              </a:ext>
            </a:extLst>
          </p:cNvPr>
          <p:cNvSpPr txBox="1"/>
          <p:nvPr/>
        </p:nvSpPr>
        <p:spPr>
          <a:xfrm>
            <a:off x="5235762" y="4101990"/>
            <a:ext cx="6956238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600" dirty="0">
                <a:latin typeface="Bw Modelica" panose="00000600000000000000" pitchFamily="50" charset="0"/>
              </a:rPr>
              <a:t>El amor cristiano procura perdonar, restaurar y servir al prójimo, cumpliendo así el propósito de la ley de Dios.</a:t>
            </a:r>
            <a:endParaRPr lang="es-EC" sz="16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0B5A85AC-169E-8D16-4730-BB67AA984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5277482" cy="35183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3534973"/>
            <a:ext cx="538992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pecados deben confesarse públicamente y cuáles deben confesarse solo a Dios?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Específico y sincero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598F7477-374D-E2E9-CDAE-0AF1AE9964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3272545"/>
              </p:ext>
            </p:extLst>
          </p:nvPr>
        </p:nvGraphicFramePr>
        <p:xfrm>
          <a:off x="5486400" y="134161"/>
          <a:ext cx="6498077" cy="5506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B72D859-F9ED-32DC-FDC7-1EA38CB1D6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077"/>
          <a:stretch/>
        </p:blipFill>
        <p:spPr>
          <a:xfrm>
            <a:off x="6193356" y="1179057"/>
            <a:ext cx="5998644" cy="46007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6193356" y="44588"/>
            <a:ext cx="59691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¿Cuál es el propósito de la verdadera confesión?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Específico y sincero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9503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551619"/>
              </p:ext>
            </p:extLst>
          </p:nvPr>
        </p:nvGraphicFramePr>
        <p:xfrm>
          <a:off x="282347" y="262648"/>
          <a:ext cx="5716298" cy="5352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C7E05101-47FA-A5F5-8343-25567D2E9FFF}"/>
              </a:ext>
            </a:extLst>
          </p:cNvPr>
          <p:cNvSpPr/>
          <p:nvPr/>
        </p:nvSpPr>
        <p:spPr>
          <a:xfrm>
            <a:off x="8855412" y="1288572"/>
            <a:ext cx="3307082" cy="851513"/>
          </a:xfrm>
          <a:prstGeom prst="wedgeRectCallout">
            <a:avLst>
              <a:gd name="adj1" fmla="val -19951"/>
              <a:gd name="adj2" fmla="val 87633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Ruega por tus siervos a Jehová tu Dios, para que no muramos; porque a todos nuestros pecados hemos añadido este mal de pedir rey para nosotros.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8" grpId="0">
        <p:bldSub>
          <a:bldDgm bld="one"/>
        </p:bldSub>
      </p:bldGraphic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1" y="4677737"/>
            <a:ext cx="65661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acción práctica debe seguir a la confesión?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Específico y sincero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52047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ECA6B623-E7A5-ECA8-DA63-DCE12B2138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566170" cy="4677035"/>
          </a:xfrm>
          <a:prstGeom prst="rect">
            <a:avLst/>
          </a:prstGeom>
        </p:spPr>
      </p:pic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5296B3BE-1713-D212-02D4-2F1716CB33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8933403"/>
              </p:ext>
            </p:extLst>
          </p:nvPr>
        </p:nvGraphicFramePr>
        <p:xfrm>
          <a:off x="6741268" y="179727"/>
          <a:ext cx="5320708" cy="5409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0" name="CuadroTexto 19">
            <a:extLst>
              <a:ext uri="{FF2B5EF4-FFF2-40B4-BE49-F238E27FC236}">
                <a16:creationId xmlns:a16="http://schemas.microsoft.com/office/drawing/2014/main" id="{07DF9475-C901-2C2E-5E14-D45C146FB677}"/>
              </a:ext>
            </a:extLst>
          </p:cNvPr>
          <p:cNvSpPr txBox="1"/>
          <p:nvPr/>
        </p:nvSpPr>
        <p:spPr>
          <a:xfrm>
            <a:off x="0" y="4157322"/>
            <a:ext cx="6566170" cy="52322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400" dirty="0">
                <a:latin typeface="Bw Modelica" panose="00000600000000000000" pitchFamily="50" charset="0"/>
              </a:rPr>
              <a:t>La confesión solo es aceptable ante Dios cuando produce un cambio visible en la conducta y refleja una vida transformada por su gracia.</a:t>
            </a:r>
            <a:endParaRPr lang="es-EC" sz="14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5B99C00B-1080-498D-AA38-8944466F5B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3C610002-23B7-4526-A973-371B9D95D1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CD2204B1-4CB1-4FC1-9E79-21A47D8C9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C52922A9-7F25-4E52-95A2-F8B70A77EC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A72BF02B-541D-40D1-881F-26D18DE29F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8" grpId="0">
        <p:bldSub>
          <a:bldDgm bld="one"/>
        </p:bldSub>
      </p:bldGraphic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F06A-D17B-F3CB-AA44-38A9597C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F94DB13-780A-3763-D423-91EDB89A86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49" t="-192" r="4428" b="192"/>
          <a:stretch/>
        </p:blipFill>
        <p:spPr>
          <a:xfrm>
            <a:off x="7561634" y="-13664"/>
            <a:ext cx="4630366" cy="426009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44BF05-1B5A-BFC7-DAEA-E6F0F61D4CF9}"/>
              </a:ext>
            </a:extLst>
          </p:cNvPr>
          <p:cNvSpPr txBox="1"/>
          <p:nvPr/>
        </p:nvSpPr>
        <p:spPr>
          <a:xfrm>
            <a:off x="74839" y="4219389"/>
            <a:ext cx="120220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Cuando el Señor preguntó a Adán y Eva acerca de su pecado, ¿cómo dieron a entender que en realidad no era su culpa?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219C5-7917-BDE9-2E00-CEAEC7741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950E934C-D216-8916-64BF-D7144BA30CB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0A970CB-E0EE-5E77-987A-D2A8008ABE8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40BCF7F-4FB6-DC3D-8C5C-0E110DF3D0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peligro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D57D069-BA10-C6E6-B4A3-AEE13F958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33BB2358-BBFB-F8C9-D612-9A321EF7EBFB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E9DAEE24-8920-13E4-1416-00A57FD0EA82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21081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0EADF3BE-02DF-14B5-9961-A6319404DC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2209049"/>
              </p:ext>
            </p:extLst>
          </p:nvPr>
        </p:nvGraphicFramePr>
        <p:xfrm>
          <a:off x="90801" y="60688"/>
          <a:ext cx="7431923" cy="4619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Bocadillo: rectángulo 13">
            <a:extLst>
              <a:ext uri="{FF2B5EF4-FFF2-40B4-BE49-F238E27FC236}">
                <a16:creationId xmlns:a16="http://schemas.microsoft.com/office/drawing/2014/main" id="{ECF63B1C-F25E-F4B8-6C3A-72F4D9CD1C45}"/>
              </a:ext>
            </a:extLst>
          </p:cNvPr>
          <p:cNvSpPr/>
          <p:nvPr/>
        </p:nvSpPr>
        <p:spPr>
          <a:xfrm>
            <a:off x="7611383" y="1362457"/>
            <a:ext cx="2003594" cy="618049"/>
          </a:xfrm>
          <a:prstGeom prst="wedgeRectCallout">
            <a:avLst>
              <a:gd name="adj1" fmla="val -1502"/>
              <a:gd name="adj2" fmla="val 87633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La mujer que me diste por compañera me dio del árbol, y yo comí.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5" name="Bocadillo: rectángulo 14">
            <a:extLst>
              <a:ext uri="{FF2B5EF4-FFF2-40B4-BE49-F238E27FC236}">
                <a16:creationId xmlns:a16="http://schemas.microsoft.com/office/drawing/2014/main" id="{E15E4124-21A5-C391-7C29-050971D24EEE}"/>
              </a:ext>
            </a:extLst>
          </p:cNvPr>
          <p:cNvSpPr/>
          <p:nvPr/>
        </p:nvSpPr>
        <p:spPr>
          <a:xfrm>
            <a:off x="8926744" y="65389"/>
            <a:ext cx="1376465" cy="456233"/>
          </a:xfrm>
          <a:prstGeom prst="wedgeRectCallout">
            <a:avLst>
              <a:gd name="adj1" fmla="val -74293"/>
              <a:gd name="adj2" fmla="val 21536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¿Qué es lo que has hecho?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6" name="Bocadillo: rectángulo 15">
            <a:extLst>
              <a:ext uri="{FF2B5EF4-FFF2-40B4-BE49-F238E27FC236}">
                <a16:creationId xmlns:a16="http://schemas.microsoft.com/office/drawing/2014/main" id="{088FD109-8918-8A24-ABAE-FD88FE0000B4}"/>
              </a:ext>
            </a:extLst>
          </p:cNvPr>
          <p:cNvSpPr/>
          <p:nvPr/>
        </p:nvSpPr>
        <p:spPr>
          <a:xfrm>
            <a:off x="10512653" y="1867914"/>
            <a:ext cx="1549636" cy="456233"/>
          </a:xfrm>
          <a:prstGeom prst="wedgeRectCallout">
            <a:avLst>
              <a:gd name="adj1" fmla="val -2731"/>
              <a:gd name="adj2" fmla="val 96162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200" dirty="0">
                <a:solidFill>
                  <a:schemeClr val="tx1"/>
                </a:solidFill>
                <a:latin typeface="Bw Modelica" panose="00000600000000000000" pitchFamily="50" charset="0"/>
              </a:rPr>
              <a:t>La serpiente me engañó, y comí.</a:t>
            </a:r>
            <a:endParaRPr lang="es-EC" sz="12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8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2259452-3E4E-4911-B4E9-F18C94C758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69E974F-B184-4F01-83DD-E104F6EFE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ED4457E-FDEF-4EE1-BDB1-A88B3E911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9BFB850-2654-4B87-88FA-AE4876EFC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5D93E65-E9E6-4B61-B541-9DE76CAB72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3" grpId="0">
        <p:bldSub>
          <a:bldDgm bld="one"/>
        </p:bldSub>
      </p:bldGraphic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8803AFA-07D1-B8E3-F783-03D777B8D7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11"/>
          <a:stretch/>
        </p:blipFill>
        <p:spPr>
          <a:xfrm>
            <a:off x="8550613" y="-9496"/>
            <a:ext cx="3641386" cy="609680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93520" y="9496"/>
            <a:ext cx="81166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la autojustificación hace que la confesión sea ineficaz?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peligro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6841FC8B-D270-C4D1-96A6-A6DAFE0D2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9063977"/>
              </p:ext>
            </p:extLst>
          </p:nvPr>
        </p:nvGraphicFramePr>
        <p:xfrm>
          <a:off x="93517" y="1103365"/>
          <a:ext cx="8340363" cy="440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0A238510-3E24-0DD3-CDA9-B5ED649ED034}"/>
              </a:ext>
            </a:extLst>
          </p:cNvPr>
          <p:cNvSpPr txBox="1"/>
          <p:nvPr/>
        </p:nvSpPr>
        <p:spPr>
          <a:xfrm>
            <a:off x="8550612" y="5005743"/>
            <a:ext cx="3641386" cy="7386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400" dirty="0">
                <a:latin typeface="Bw Modelica" panose="00000600000000000000" pitchFamily="50" charset="0"/>
              </a:rPr>
              <a:t>La autojustificación puede engañar a los seres humanos, pero nunca puede ocultar la realidad ante Dios.</a:t>
            </a:r>
            <a:endParaRPr lang="es-EC" sz="14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142F382-AA36-4775-9D98-29EB32F5D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BEB2F3E-5414-45C4-BB95-47CFFED77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69CEAF2-3B3E-4B26-BEDB-7F2009603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1" grpId="0">
        <p:bldSub>
          <a:bldDgm bld="one"/>
        </p:bldSub>
      </p:bldGraphic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AFA2782-799E-13D7-B8E6-19CCEA4CD5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8" r="24735"/>
          <a:stretch/>
        </p:blipFill>
        <p:spPr>
          <a:xfrm>
            <a:off x="0" y="1126560"/>
            <a:ext cx="6498077" cy="46980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11771" y="30170"/>
            <a:ext cx="119684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reconoció Pablo su pecado de manera humilde y específica?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Confesión sincera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sp>
        <p:nvSpPr>
          <p:cNvPr id="11" name="Bocadillo: rectángulo 10">
            <a:extLst>
              <a:ext uri="{FF2B5EF4-FFF2-40B4-BE49-F238E27FC236}">
                <a16:creationId xmlns:a16="http://schemas.microsoft.com/office/drawing/2014/main" id="{7ED015C8-4662-F04C-D7A7-19AAB00211DF}"/>
              </a:ext>
            </a:extLst>
          </p:cNvPr>
          <p:cNvSpPr/>
          <p:nvPr/>
        </p:nvSpPr>
        <p:spPr>
          <a:xfrm>
            <a:off x="1646960" y="1033341"/>
            <a:ext cx="3507332" cy="618049"/>
          </a:xfrm>
          <a:prstGeom prst="wedgeRectCallout">
            <a:avLst>
              <a:gd name="adj1" fmla="val 30116"/>
              <a:gd name="adj2" fmla="val 82911"/>
            </a:avLst>
          </a:prstGeom>
          <a:solidFill>
            <a:srgbClr val="F8EFE6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100" dirty="0">
                <a:solidFill>
                  <a:schemeClr val="tx1"/>
                </a:solidFill>
                <a:latin typeface="Bw Modelica" panose="00000600000000000000" pitchFamily="50" charset="0"/>
              </a:rPr>
              <a:t>Yo encerré en cárceles a muchos de los santos, habiendo recibido poderes de los principales sacerdotes; y cuando los mataron, yo di mi voto.</a:t>
            </a:r>
            <a:endParaRPr lang="es-EC" sz="11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2" name="Bocadillo: rectángulo 11">
            <a:extLst>
              <a:ext uri="{FF2B5EF4-FFF2-40B4-BE49-F238E27FC236}">
                <a16:creationId xmlns:a16="http://schemas.microsoft.com/office/drawing/2014/main" id="{85BC70AA-7C31-8448-6822-0C1D3D91198F}"/>
              </a:ext>
            </a:extLst>
          </p:cNvPr>
          <p:cNvSpPr/>
          <p:nvPr/>
        </p:nvSpPr>
        <p:spPr>
          <a:xfrm>
            <a:off x="2451114" y="3148936"/>
            <a:ext cx="4046963" cy="618049"/>
          </a:xfrm>
          <a:prstGeom prst="wedgeRectCallout">
            <a:avLst>
              <a:gd name="adj1" fmla="val 310"/>
              <a:gd name="adj2" fmla="val -105961"/>
            </a:avLst>
          </a:prstGeom>
          <a:solidFill>
            <a:srgbClr val="F8EFE6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100" dirty="0">
                <a:solidFill>
                  <a:schemeClr val="tx1"/>
                </a:solidFill>
                <a:latin typeface="Bw Modelica" panose="00000600000000000000" pitchFamily="50" charset="0"/>
              </a:rPr>
              <a:t>Y muchas veces, castigándolos en todas las sinagogas, los forcé a blasfemar; y enfurecido sobremanera contra ellos, los perseguí hasta en las ciudades extranjeras.</a:t>
            </a:r>
            <a:endParaRPr lang="es-EC" sz="11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6794615-ED23-39FC-2C4E-4C7AFD9B86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7566973"/>
              </p:ext>
            </p:extLst>
          </p:nvPr>
        </p:nvGraphicFramePr>
        <p:xfrm>
          <a:off x="6640588" y="848256"/>
          <a:ext cx="5466623" cy="4792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6A8529-E4BF-40EF-BDB5-B4E6E6983D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65EE3A42-CBDD-450C-AB7A-D66CC1CDAB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2" grpId="0" animBg="1"/>
      <p:bldGraphic spid="13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9A8B1D2-50C7-D779-60EC-57D0E8C338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114"/>
          <a:stretch/>
        </p:blipFill>
        <p:spPr>
          <a:xfrm>
            <a:off x="4752987" y="-9553"/>
            <a:ext cx="7439013" cy="583204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752987" y="151444"/>
            <a:ext cx="335404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effectLst/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declaró Pablo en su primera epístola a Timoteo?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Confesión sincera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5DB035DC-8C46-EDE0-DF69-5BDBD11FB5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0120821"/>
              </p:ext>
            </p:extLst>
          </p:nvPr>
        </p:nvGraphicFramePr>
        <p:xfrm>
          <a:off x="232869" y="151444"/>
          <a:ext cx="4300220" cy="5510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0842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7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97F7372-AE75-0413-C20A-D26AF82B78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78" r="14771"/>
          <a:stretch/>
        </p:blipFill>
        <p:spPr>
          <a:xfrm>
            <a:off x="7393488" y="0"/>
            <a:ext cx="4809710" cy="464361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121386" y="4728269"/>
            <a:ext cx="119684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effectLst/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Si confesamos nuestros pecados, ¿qué ha prometido Dios?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Confesión sincera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E5E6A4D7-D3E2-79AB-F5F2-1E943630F9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2538325"/>
              </p:ext>
            </p:extLst>
          </p:nvPr>
        </p:nvGraphicFramePr>
        <p:xfrm>
          <a:off x="378005" y="160089"/>
          <a:ext cx="6888556" cy="4479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4503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898044" y="380972"/>
            <a:ext cx="2234904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promesa de Dios de perdonar es segura para todo el que se acerca a Él con un corazón arrepentid; aunque Satanás intente hacerle creer que no hay esperanza, podemos confiar en su promesa.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10" y="381783"/>
            <a:ext cx="2425684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misericordia de Dios está al alcance de todo aquel que, con sincero arrepentimiento, confiesa y abandona el pecado; quien se acerca a Él con un corazón humilde encuentra el perdón y la paz que solo Cristo puede ofrecer.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02043" y="381783"/>
            <a:ext cx="245052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perdón es una expresión de la misericordia de Dios, concedida a todo aquel que confiesa sinceramente sus pecados y deposita su fe en Jesús; quienes han recibido este perdón están llamados a extender la misma misericordia.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5002279" y="381783"/>
            <a:ext cx="2371288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confesión específica consiste en reconocer delante de Dios, con humildad y sin excusas, los pecados concretos que hemos cometido, permitiendo que Dios conceda su perdón, y transforme nuestra vida.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423278" y="381783"/>
            <a:ext cx="2425055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autojustificación es un gran obstáculo para el verdadero arrepentimiento, porque lleva al ser humano a minimizar su pecado, buscar excusas o culpar a otros en lugar de reconocer su responsabilidad delante de Dios.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623565" y="3082380"/>
            <a:ext cx="63583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confesar mis pecados con humildad y abandonar el mal!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1200242"/>
            <a:ext cx="64481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perdona mis pecados cuando los confieso sinceramente.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1277520</TotalTime>
  <Words>1752</Words>
  <Application>Microsoft Office PowerPoint</Application>
  <PresentationFormat>Panorámica</PresentationFormat>
  <Paragraphs>153</Paragraphs>
  <Slides>22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42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10406</cp:revision>
  <dcterms:created xsi:type="dcterms:W3CDTF">2017-06-02T15:34:13Z</dcterms:created>
  <dcterms:modified xsi:type="dcterms:W3CDTF">2026-07-23T17:30:08Z</dcterms:modified>
</cp:coreProperties>
</file>