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395" r:id="rId2"/>
    <p:sldId id="256" r:id="rId3"/>
    <p:sldId id="340" r:id="rId4"/>
    <p:sldId id="544" r:id="rId5"/>
    <p:sldId id="392" r:id="rId6"/>
    <p:sldId id="274" r:id="rId7"/>
    <p:sldId id="551" r:id="rId8"/>
    <p:sldId id="557" r:id="rId9"/>
    <p:sldId id="571" r:id="rId10"/>
    <p:sldId id="550" r:id="rId11"/>
    <p:sldId id="558" r:id="rId12"/>
    <p:sldId id="565" r:id="rId13"/>
    <p:sldId id="538" r:id="rId14"/>
    <p:sldId id="572" r:id="rId15"/>
    <p:sldId id="573" r:id="rId16"/>
    <p:sldId id="566" r:id="rId17"/>
    <p:sldId id="574" r:id="rId18"/>
    <p:sldId id="575" r:id="rId19"/>
    <p:sldId id="276" r:id="rId20"/>
    <p:sldId id="265" r:id="rId21"/>
    <p:sldId id="393" r:id="rId2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ffre Castro Martinez" initials="JCM" lastIdx="4" clrIdx="0">
    <p:extLst>
      <p:ext uri="{19B8F6BF-5375-455C-9EA6-DF929625EA0E}">
        <p15:presenceInfo xmlns:p15="http://schemas.microsoft.com/office/powerpoint/2012/main" userId="096c435c7e837a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E6"/>
    <a:srgbClr val="B07A3C"/>
    <a:srgbClr val="9B672D"/>
    <a:srgbClr val="AC6E32"/>
    <a:srgbClr val="FF8D6D"/>
    <a:srgbClr val="0A2560"/>
    <a:srgbClr val="FCF7F3"/>
    <a:srgbClr val="F6E1B9"/>
    <a:srgbClr val="D2C0B2"/>
    <a:srgbClr val="F9E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3725" autoAdjust="0"/>
  </p:normalViewPr>
  <p:slideViewPr>
    <p:cSldViewPr snapToGrid="0">
      <p:cViewPr varScale="1">
        <p:scale>
          <a:sx n="79" d="100"/>
          <a:sy n="79" d="100"/>
        </p:scale>
        <p:origin x="763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0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2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NoLn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#10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#8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#4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#6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#7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#6" qsCatId="simple" csTypeId="urn:microsoft.com/office/officeart/2005/8/colors/accent0_2#1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El Señor procura atraer a los seres humanos hacia Él por medio de la naturaleza y de su Palabra.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D803A5E4-3217-46DD-8229-A3B19F0464D7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Los cielos, el sol, los campos, los árboles, las flores, la lluvia y todas las maravillas de la creación anuncian su poder, sabiduría y amor…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2E193F1C-9470-44DA-8CC6-8126117A15E9}" type="par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8054A7A7-2C65-4232-A11B-5224673DBAD0}" type="sib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…mientras que las Escrituras nos permiten conocer más plenamente su carácter, su voluntad y todo el plan de salvación.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1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1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3" custScaleX="277778" custScaleY="2917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D950BB09-1681-48E4-9607-2ADF3ADEB6EB}" type="pres">
      <dgm:prSet presAssocID="{D803A5E4-3217-46DD-8229-A3B19F0464D7}" presName="linNode" presStyleCnt="0"/>
      <dgm:spPr/>
    </dgm:pt>
    <dgm:pt modelId="{9D041828-6AD9-46A5-9720-92B6CDC6F09B}" type="pres">
      <dgm:prSet presAssocID="{D803A5E4-3217-46DD-8229-A3B19F0464D7}" presName="parentText" presStyleLbl="node1" presStyleIdx="1" presStyleCnt="3" custScaleX="277778" custScaleY="2949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D4694536-4D71-4364-BE48-68A4CCAF0D7F}" type="pres">
      <dgm:prSet presAssocID="{8054A7A7-2C65-4232-A11B-5224673DBAD0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2" presStyleCnt="3" custScaleX="277778" custScaleY="2892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81005214-3E52-476F-A017-E844A3B4527E}" type="presOf" srcId="{D803A5E4-3217-46DD-8229-A3B19F0464D7}" destId="{9D041828-6AD9-46A5-9720-92B6CDC6F09B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89801891-3AD3-432E-BED4-D621747AE5C8}" srcId="{DE777566-25ED-412B-861E-9EE5B3378A4C}" destId="{D803A5E4-3217-46DD-8229-A3B19F0464D7}" srcOrd="1" destOrd="0" parTransId="{2E193F1C-9470-44DA-8CC6-8126117A15E9}" sibTransId="{8054A7A7-2C65-4232-A11B-5224673DBAD0}"/>
    <dgm:cxn modelId="{212A07F0-C5C3-448D-8FAF-D4884EAA4879}" srcId="{DE777566-25ED-412B-861E-9EE5B3378A4C}" destId="{2B76728A-097C-43F0-99EB-F0F00F7D8CD2}" srcOrd="2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9A47D7F5-4A04-4E6C-8B4E-349B75FB7C47}" type="presParOf" srcId="{0FCAC325-AD87-4A69-B81C-C68275993DBD}" destId="{D950BB09-1681-48E4-9607-2ADF3ADEB6EB}" srcOrd="2" destOrd="0" presId="urn:microsoft.com/office/officeart/2005/8/layout/vList5"/>
    <dgm:cxn modelId="{A3B7F3B4-0A04-4E41-8888-63B47E0C477D}" type="presParOf" srcId="{D950BB09-1681-48E4-9607-2ADF3ADEB6EB}" destId="{9D041828-6AD9-46A5-9720-92B6CDC6F09B}" srcOrd="0" destOrd="0" presId="urn:microsoft.com/office/officeart/2005/8/layout/vList5"/>
    <dgm:cxn modelId="{59D233E2-59B3-40B3-A32A-94764857DA24}" type="presParOf" srcId="{0FCAC325-AD87-4A69-B81C-C68275993DBD}" destId="{D4694536-4D71-4364-BE48-68A4CCAF0D7F}" srcOrd="3" destOrd="0" presId="urn:microsoft.com/office/officeart/2005/8/layout/vList5"/>
    <dgm:cxn modelId="{5795768C-FBAB-4F76-AA0F-A701E344C534}" type="presParOf" srcId="{0FCAC325-AD87-4A69-B81C-C68275993DBD}" destId="{E8F38D7C-419A-4106-8414-18AA8A221E7B}" srcOrd="4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#12" qsCatId="simple" csTypeId="urn:microsoft.com/office/officeart/2005/8/colors/accent0_3#10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Debemos recibir la Palabra de Dios como el alimento esencial de nuestra vida espiritual, estudiándola con diligencia, profundidad, reverencia y un corazón dispuesto a obedecerla…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…sus tesoros no se descubren mediante una lectura superficial, sino mediante una investigación constante, comparando las Escrituras y reuniendo sus verdades para comprender el gran propósito de Dios.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2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2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09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1" presStyleCnt="2" custScaleX="277778" custScaleY="4372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212A07F0-C5C3-448D-8FAF-D4884EAA4879}" srcId="{DE777566-25ED-412B-861E-9EE5B3378A4C}" destId="{2B76728A-097C-43F0-99EB-F0F00F7D8CD2}" srcOrd="1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5795768C-FBAB-4F76-AA0F-A701E344C534}" type="presParOf" srcId="{0FCAC325-AD87-4A69-B81C-C68275993DBD}" destId="{E8F38D7C-419A-4106-8414-18AA8A221E7B}" srcOrd="2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621E3F7-A84A-45D1-AC91-1A8F7298FF3E}" type="doc">
      <dgm:prSet loTypeId="urn:microsoft.com/office/officeart/2005/8/layout/hProcess9" loCatId="process" qsTypeId="urn:microsoft.com/office/officeart/2005/8/quickstyle/simple1#4" qsCatId="simple" csTypeId="urn:microsoft.com/office/officeart/2005/8/colors/accent0_3#3" csCatId="mainScheme" phldr="1"/>
      <dgm:spPr/>
      <dgm:t>
        <a:bodyPr/>
        <a:lstStyle/>
        <a:p>
          <a:endParaRPr lang="es-MX"/>
        </a:p>
      </dgm:t>
    </dgm:pt>
    <dgm:pt modelId="{36FC5A01-75A4-4B23-831B-F714FBDE6DD7}">
      <dgm:prSet phldrT="[Texto]" phldr="0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En medio de tiempos difíciles, la Palabra de Dios fue para Jeremías una fuente de consuelo, gozo, fortaleza y dirección…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C2A7EA-8BC3-4437-95BF-5B372442165B}" type="par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6F120C9F-A9D1-4AE7-9F29-806477AAE3F5}" type="sib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7A034F26-26B1-40D8-8D37-E11283B60F2D}">
      <dgm:prSet phldrT="[Texto]" phldr="0"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Jeremías consideraba las Escrituras como un alimento espiritual que penetraba profundamente en su corazón y le daba fuerzas para continuar.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E0433E7-51AD-44AA-8182-10B7ABD39179}" type="par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01FB197-E7CA-433D-8432-3C6FC6A1776C}" type="sib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33DFC4A-0FCD-413F-8BE2-D11434CE97F4}" type="pres">
      <dgm:prSet presAssocID="{3621E3F7-A84A-45D1-AC91-1A8F7298FF3E}" presName="CompostProcess" presStyleCnt="0">
        <dgm:presLayoutVars>
          <dgm:dir/>
          <dgm:resizeHandles val="exact"/>
        </dgm:presLayoutVars>
      </dgm:prSet>
      <dgm:spPr/>
    </dgm:pt>
    <dgm:pt modelId="{9142F382-AA36-4775-9D98-29EB32F5D32C}" type="pres">
      <dgm:prSet presAssocID="{3621E3F7-A84A-45D1-AC91-1A8F7298FF3E}" presName="arrow" presStyleLbl="bgShp" presStyleIdx="0" presStyleCnt="1"/>
      <dgm:spPr/>
    </dgm:pt>
    <dgm:pt modelId="{D2840A6D-1566-4ED8-BE5B-54CC594CCE39}" type="pres">
      <dgm:prSet presAssocID="{3621E3F7-A84A-45D1-AC91-1A8F7298FF3E}" presName="linearProcess" presStyleCnt="0"/>
      <dgm:spPr/>
    </dgm:pt>
    <dgm:pt modelId="{5BEB2F3E-5414-45C4-BB95-47CFFED77BFE}" type="pres">
      <dgm:prSet presAssocID="{36FC5A01-75A4-4B23-831B-F714FBDE6DD7}" presName="textNode" presStyleLbl="node1" presStyleIdx="0" presStyleCnt="2" custScaleX="103676" custScaleY="119917">
        <dgm:presLayoutVars>
          <dgm:bulletEnabled val="1"/>
        </dgm:presLayoutVars>
      </dgm:prSet>
      <dgm:spPr/>
    </dgm:pt>
    <dgm:pt modelId="{77AB053F-C6CF-45E4-9C05-983FA1F6558A}" type="pres">
      <dgm:prSet presAssocID="{6F120C9F-A9D1-4AE7-9F29-806477AAE3F5}" presName="sibTrans" presStyleCnt="0"/>
      <dgm:spPr/>
    </dgm:pt>
    <dgm:pt modelId="{B69CEAF2-3B3E-4B26-BEDB-7F2009603968}" type="pres">
      <dgm:prSet presAssocID="{7A034F26-26B1-40D8-8D37-E11283B60F2D}" presName="textNode" presStyleLbl="node1" presStyleIdx="1" presStyleCnt="2" custScaleX="119024" custScaleY="119917">
        <dgm:presLayoutVars>
          <dgm:bulletEnabled val="1"/>
        </dgm:presLayoutVars>
      </dgm:prSet>
      <dgm:spPr/>
    </dgm:pt>
  </dgm:ptLst>
  <dgm:cxnLst>
    <dgm:cxn modelId="{31390E22-35E0-4513-9218-72B4722C153D}" type="presOf" srcId="{3621E3F7-A84A-45D1-AC91-1A8F7298FF3E}" destId="{533DFC4A-0FCD-413F-8BE2-D11434CE97F4}" srcOrd="0" destOrd="0" presId="urn:microsoft.com/office/officeart/2005/8/layout/hProcess9"/>
    <dgm:cxn modelId="{DA4914A1-57D7-486B-8935-C7B8866DC842}" srcId="{3621E3F7-A84A-45D1-AC91-1A8F7298FF3E}" destId="{7A034F26-26B1-40D8-8D37-E11283B60F2D}" srcOrd="1" destOrd="0" parTransId="{BE0433E7-51AD-44AA-8182-10B7ABD39179}" sibTransId="{501FB197-E7CA-433D-8432-3C6FC6A1776C}"/>
    <dgm:cxn modelId="{BA57EFA4-CE3E-438D-8C9B-F20DDD670E61}" type="presOf" srcId="{36FC5A01-75A4-4B23-831B-F714FBDE6DD7}" destId="{5BEB2F3E-5414-45C4-BB95-47CFFED77BFE}" srcOrd="0" destOrd="0" presId="urn:microsoft.com/office/officeart/2005/8/layout/hProcess9"/>
    <dgm:cxn modelId="{D7B6EBA8-0F5E-4061-972A-FA014261EB4C}" type="presOf" srcId="{7A034F26-26B1-40D8-8D37-E11283B60F2D}" destId="{B69CEAF2-3B3E-4B26-BEDB-7F2009603968}" srcOrd="0" destOrd="0" presId="urn:microsoft.com/office/officeart/2005/8/layout/hProcess9"/>
    <dgm:cxn modelId="{D72E74E4-E0A6-4D41-869E-A36B07110BC3}" srcId="{3621E3F7-A84A-45D1-AC91-1A8F7298FF3E}" destId="{36FC5A01-75A4-4B23-831B-F714FBDE6DD7}" srcOrd="0" destOrd="0" parTransId="{E0C2A7EA-8BC3-4437-95BF-5B372442165B}" sibTransId="{6F120C9F-A9D1-4AE7-9F29-806477AAE3F5}"/>
    <dgm:cxn modelId="{68272674-B23C-4FFE-B4E4-32C9E5DBCA10}" type="presParOf" srcId="{533DFC4A-0FCD-413F-8BE2-D11434CE97F4}" destId="{9142F382-AA36-4775-9D98-29EB32F5D32C}" srcOrd="0" destOrd="0" presId="urn:microsoft.com/office/officeart/2005/8/layout/hProcess9"/>
    <dgm:cxn modelId="{793FBFCC-90A3-46F2-A4A3-79D4608E37FC}" type="presParOf" srcId="{533DFC4A-0FCD-413F-8BE2-D11434CE97F4}" destId="{D2840A6D-1566-4ED8-BE5B-54CC594CCE39}" srcOrd="1" destOrd="0" presId="urn:microsoft.com/office/officeart/2005/8/layout/hProcess9"/>
    <dgm:cxn modelId="{F162C64B-5B83-4C00-BA4B-6CD129AAEE8A}" type="presParOf" srcId="{D2840A6D-1566-4ED8-BE5B-54CC594CCE39}" destId="{5BEB2F3E-5414-45C4-BB95-47CFFED77BFE}" srcOrd="0" destOrd="0" presId="urn:microsoft.com/office/officeart/2005/8/layout/hProcess9"/>
    <dgm:cxn modelId="{63919BDB-89A6-48FF-9AD3-6B5F1A48D0A3}" type="presParOf" srcId="{D2840A6D-1566-4ED8-BE5B-54CC594CCE39}" destId="{77AB053F-C6CF-45E4-9C05-983FA1F6558A}" srcOrd="1" destOrd="0" presId="urn:microsoft.com/office/officeart/2005/8/layout/hProcess9"/>
    <dgm:cxn modelId="{1775D5D8-26C7-4D18-90DC-BF78F9FFD44C}" type="presParOf" srcId="{D2840A6D-1566-4ED8-BE5B-54CC594CCE39}" destId="{B69CEAF2-3B3E-4B26-BEDB-7F200960396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#6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Así como el minero busca con esfuerzo los metales preciosos escondidos bajo la tierra, las Escrituras deben estudiarse con ferviente meditación, perseverancia y un deseo sincero de encontrar los tesoros de verdad que contiene…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…antes de comenzar el estudio bíblico debe preceder la oración, pidiendo la iluminación y dirección del Espíritu Santo, a fin de que la verdad sea guardada en el corazón, obedecida y apreciada.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1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1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79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1" presStyleCnt="2" custScaleX="277778" custScaleY="4442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212A07F0-C5C3-448D-8FAF-D4884EAA4879}" srcId="{DE777566-25ED-412B-861E-9EE5B3378A4C}" destId="{2B76728A-097C-43F0-99EB-F0F00F7D8CD2}" srcOrd="1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5795768C-FBAB-4F76-AA0F-A701E344C534}" type="presParOf" srcId="{0FCAC325-AD87-4A69-B81C-C68275993DBD}" destId="{E8F38D7C-419A-4106-8414-18AA8A221E7B}" srcOrd="2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298F33-C0B1-4E7F-A48E-53BFF7742BF2}" type="doc">
      <dgm:prSet loTypeId="urn:microsoft.com/office/officeart/2005/8/layout/process4" loCatId="list" qsTypeId="urn:microsoft.com/office/officeart/2005/8/quickstyle/simple1#10" qsCatId="simple" csTypeId="urn:microsoft.com/office/officeart/2005/8/colors/accent0_3#8" csCatId="mainScheme" phldr="1"/>
      <dgm:spPr/>
      <dgm:t>
        <a:bodyPr/>
        <a:lstStyle/>
        <a:p>
          <a:endParaRPr lang="es-EC"/>
        </a:p>
      </dgm:t>
    </dgm:pt>
    <dgm:pt modelId="{76B2DD84-70FA-4E81-9C11-A51F3AEACE96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Jesús utilizó parábolas e ilustraciones tomadas de la naturaleza y de las experiencias cotidianas para fijar la verdad en la mente de sus oyentes…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03870B6-97FD-495A-A01E-F031F8FC6534}" type="parTrans" cxnId="{14067938-9DAD-4436-BDD5-CD5101DF209E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252B01A-39A2-4A3F-9A32-3ABD843E94F2}" type="sibTrans" cxnId="{14067938-9DAD-4436-BDD5-CD5101DF209E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A63D81AC-1762-46D4-9D08-D17016326512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…habló de semillas, aves, flores, árboles, campos, viñas y situaciones comunes para presentar verdades espirituales profundas, al hacer esta relación...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93F5D9F-8E5F-41B9-BB6C-DCE134E95FA3}" type="parTrans" cxnId="{8C6CA62D-DE70-4717-B98A-8F424CF903C7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B475993-F3D1-4BB1-8C92-3E233B1E6C7C}" type="sibTrans" cxnId="{8C6CA62D-DE70-4717-B98A-8F424CF903C7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93DC711F-1FD9-4437-A2E2-15956ACFC6F2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...sus enseñanzas podían ser comprendidas y, posteriormente, recordadas al encontrarse nuevamente con aquellas escenas en la vida diaria.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8BE7838-9BE8-4298-9FF4-71B9E5138110}" type="parTrans" cxnId="{6C601280-B268-46DA-B860-450DC5E5126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2CF907C-9BC9-4E2A-A454-3F2C81B4AB41}" type="sibTrans" cxnId="{6C601280-B268-46DA-B860-450DC5E5126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23628C6-CB48-42E4-B5F1-C2A294F63B22}" type="pres">
      <dgm:prSet presAssocID="{33298F33-C0B1-4E7F-A48E-53BFF7742BF2}" presName="Name0" presStyleCnt="0">
        <dgm:presLayoutVars>
          <dgm:dir/>
          <dgm:animLvl val="lvl"/>
          <dgm:resizeHandles val="exact"/>
        </dgm:presLayoutVars>
      </dgm:prSet>
      <dgm:spPr/>
    </dgm:pt>
    <dgm:pt modelId="{5AFBB27A-7CC5-4EE2-9031-9D5F5E9F444B}" type="pres">
      <dgm:prSet presAssocID="{93DC711F-1FD9-4437-A2E2-15956ACFC6F2}" presName="boxAndChildren" presStyleCnt="0"/>
      <dgm:spPr/>
    </dgm:pt>
    <dgm:pt modelId="{47F9B700-7EA1-4438-B482-8565ED74F608}" type="pres">
      <dgm:prSet presAssocID="{93DC711F-1FD9-4437-A2E2-15956ACFC6F2}" presName="parentTextBox" presStyleLbl="node1" presStyleIdx="0" presStyleCnt="3"/>
      <dgm:spPr/>
    </dgm:pt>
    <dgm:pt modelId="{36B3D068-7AC9-4B18-9848-CE91A399336E}" type="pres">
      <dgm:prSet presAssocID="{6B475993-F3D1-4BB1-8C92-3E233B1E6C7C}" presName="sp" presStyleCnt="0"/>
      <dgm:spPr/>
    </dgm:pt>
    <dgm:pt modelId="{33330E3A-ACEE-48AA-AFE5-F61D9FDB6FC3}" type="pres">
      <dgm:prSet presAssocID="{A63D81AC-1762-46D4-9D08-D17016326512}" presName="arrowAndChildren" presStyleCnt="0"/>
      <dgm:spPr/>
    </dgm:pt>
    <dgm:pt modelId="{328EF92F-08AC-4F1C-B8CE-24245D864CB2}" type="pres">
      <dgm:prSet presAssocID="{A63D81AC-1762-46D4-9D08-D17016326512}" presName="parentTextArrow" presStyleLbl="node1" presStyleIdx="1" presStyleCnt="3"/>
      <dgm:spPr/>
    </dgm:pt>
    <dgm:pt modelId="{0FCCF906-21D3-47C9-85A6-C164F33FED95}" type="pres">
      <dgm:prSet presAssocID="{2252B01A-39A2-4A3F-9A32-3ABD843E94F2}" presName="sp" presStyleCnt="0"/>
      <dgm:spPr/>
    </dgm:pt>
    <dgm:pt modelId="{50858327-037B-4F33-A0E7-E25F6045ABCC}" type="pres">
      <dgm:prSet presAssocID="{76B2DD84-70FA-4E81-9C11-A51F3AEACE96}" presName="arrowAndChildren" presStyleCnt="0"/>
      <dgm:spPr/>
    </dgm:pt>
    <dgm:pt modelId="{B731AFFD-D6B5-4020-AB95-B7B947FFE309}" type="pres">
      <dgm:prSet presAssocID="{76B2DD84-70FA-4E81-9C11-A51F3AEACE96}" presName="parentTextArrow" presStyleLbl="node1" presStyleIdx="2" presStyleCnt="3"/>
      <dgm:spPr/>
    </dgm:pt>
  </dgm:ptLst>
  <dgm:cxnLst>
    <dgm:cxn modelId="{8C6CA62D-DE70-4717-B98A-8F424CF903C7}" srcId="{33298F33-C0B1-4E7F-A48E-53BFF7742BF2}" destId="{A63D81AC-1762-46D4-9D08-D17016326512}" srcOrd="1" destOrd="0" parTransId="{893F5D9F-8E5F-41B9-BB6C-DCE134E95FA3}" sibTransId="{6B475993-F3D1-4BB1-8C92-3E233B1E6C7C}"/>
    <dgm:cxn modelId="{14067938-9DAD-4436-BDD5-CD5101DF209E}" srcId="{33298F33-C0B1-4E7F-A48E-53BFF7742BF2}" destId="{76B2DD84-70FA-4E81-9C11-A51F3AEACE96}" srcOrd="0" destOrd="0" parTransId="{603870B6-97FD-495A-A01E-F031F8FC6534}" sibTransId="{2252B01A-39A2-4A3F-9A32-3ABD843E94F2}"/>
    <dgm:cxn modelId="{6C601280-B268-46DA-B860-450DC5E5126F}" srcId="{33298F33-C0B1-4E7F-A48E-53BFF7742BF2}" destId="{93DC711F-1FD9-4437-A2E2-15956ACFC6F2}" srcOrd="2" destOrd="0" parTransId="{58BE7838-9BE8-4298-9FF4-71B9E5138110}" sibTransId="{42CF907C-9BC9-4E2A-A454-3F2C81B4AB41}"/>
    <dgm:cxn modelId="{C3FAA18B-2AD9-426E-8E1C-BA8E43353382}" type="presOf" srcId="{A63D81AC-1762-46D4-9D08-D17016326512}" destId="{328EF92F-08AC-4F1C-B8CE-24245D864CB2}" srcOrd="0" destOrd="0" presId="urn:microsoft.com/office/officeart/2005/8/layout/process4"/>
    <dgm:cxn modelId="{8115A09D-6133-475D-B740-1EDC0C5D7326}" type="presOf" srcId="{33298F33-C0B1-4E7F-A48E-53BFF7742BF2}" destId="{123628C6-CB48-42E4-B5F1-C2A294F63B22}" srcOrd="0" destOrd="0" presId="urn:microsoft.com/office/officeart/2005/8/layout/process4"/>
    <dgm:cxn modelId="{214784A9-021A-47D8-B9F5-D1A50C9288C0}" type="presOf" srcId="{76B2DD84-70FA-4E81-9C11-A51F3AEACE96}" destId="{B731AFFD-D6B5-4020-AB95-B7B947FFE309}" srcOrd="0" destOrd="0" presId="urn:microsoft.com/office/officeart/2005/8/layout/process4"/>
    <dgm:cxn modelId="{E7C208F3-FAFE-4A11-BCBE-4F956CC9F130}" type="presOf" srcId="{93DC711F-1FD9-4437-A2E2-15956ACFC6F2}" destId="{47F9B700-7EA1-4438-B482-8565ED74F608}" srcOrd="0" destOrd="0" presId="urn:microsoft.com/office/officeart/2005/8/layout/process4"/>
    <dgm:cxn modelId="{7F14BBEA-0283-4AEE-9C3D-E03EE89E0639}" type="presParOf" srcId="{123628C6-CB48-42E4-B5F1-C2A294F63B22}" destId="{5AFBB27A-7CC5-4EE2-9031-9D5F5E9F444B}" srcOrd="0" destOrd="0" presId="urn:microsoft.com/office/officeart/2005/8/layout/process4"/>
    <dgm:cxn modelId="{A035FC00-C399-46E9-95A3-D93B7DA5E1AF}" type="presParOf" srcId="{5AFBB27A-7CC5-4EE2-9031-9D5F5E9F444B}" destId="{47F9B700-7EA1-4438-B482-8565ED74F608}" srcOrd="0" destOrd="0" presId="urn:microsoft.com/office/officeart/2005/8/layout/process4"/>
    <dgm:cxn modelId="{72899EFA-E36F-4BD4-B6B0-E5AF6546FAC8}" type="presParOf" srcId="{123628C6-CB48-42E4-B5F1-C2A294F63B22}" destId="{36B3D068-7AC9-4B18-9848-CE91A399336E}" srcOrd="1" destOrd="0" presId="urn:microsoft.com/office/officeart/2005/8/layout/process4"/>
    <dgm:cxn modelId="{9B65C33A-3351-451E-A52E-79DEE80492A1}" type="presParOf" srcId="{123628C6-CB48-42E4-B5F1-C2A294F63B22}" destId="{33330E3A-ACEE-48AA-AFE5-F61D9FDB6FC3}" srcOrd="2" destOrd="0" presId="urn:microsoft.com/office/officeart/2005/8/layout/process4"/>
    <dgm:cxn modelId="{913E42D6-65FE-4010-A56E-8A3C87ACEB67}" type="presParOf" srcId="{33330E3A-ACEE-48AA-AFE5-F61D9FDB6FC3}" destId="{328EF92F-08AC-4F1C-B8CE-24245D864CB2}" srcOrd="0" destOrd="0" presId="urn:microsoft.com/office/officeart/2005/8/layout/process4"/>
    <dgm:cxn modelId="{018762B4-655F-494D-8662-480DDED39970}" type="presParOf" srcId="{123628C6-CB48-42E4-B5F1-C2A294F63B22}" destId="{0FCCF906-21D3-47C9-85A6-C164F33FED95}" srcOrd="3" destOrd="0" presId="urn:microsoft.com/office/officeart/2005/8/layout/process4"/>
    <dgm:cxn modelId="{EE663C1F-8B5D-4405-BF7B-ECCC7FDA0904}" type="presParOf" srcId="{123628C6-CB48-42E4-B5F1-C2A294F63B22}" destId="{50858327-037B-4F33-A0E7-E25F6045ABCC}" srcOrd="4" destOrd="0" presId="urn:microsoft.com/office/officeart/2005/8/layout/process4"/>
    <dgm:cxn modelId="{58657D0A-7FD5-4E70-B85B-42AFD80ED875}" type="presParOf" srcId="{50858327-037B-4F33-A0E7-E25F6045ABCC}" destId="{B731AFFD-D6B5-4020-AB95-B7B947FFE30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#3" qsCatId="simple" csTypeId="urn:microsoft.com/office/officeart/2005/8/colors/accent0_3#2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naturaleza nos ofrece valiosas lecciones espirituales sobre la confianza, la obediencia, la dependencia de Dios, el orden, la fidelidad y su cuidado constante…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…al observar la creación con atención y a la luz de la Palabra de Dios, podemos reconocer su sabiduría, poder y bondad, y permitir que las cosas creadas fortalezcan nuestra fe y nos acerquen cada día más a Él.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8B74CE-F712-41D4-97F6-4435AE7B8357}" type="doc">
      <dgm:prSet loTypeId="urn:microsoft.com/office/officeart/2005/8/layout/process2" loCatId="process" qsTypeId="urn:microsoft.com/office/officeart/2005/8/quickstyle/simple1#5" qsCatId="simple" csTypeId="urn:microsoft.com/office/officeart/2005/8/colors/accent0_3#4" csCatId="mainScheme" phldr="1"/>
      <dgm:spPr/>
      <dgm:t>
        <a:bodyPr/>
        <a:lstStyle/>
        <a:p>
          <a:endParaRPr lang="es-EC"/>
        </a:p>
      </dgm:t>
    </dgm:pt>
    <dgm:pt modelId="{6D20ACD3-3AB8-4324-B30D-F79CBE0DDF8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Debemos recordar que la nueva tierra será infinitamente más hermosa y gloriosa que todo lo que nuestros ojos pueden contemplar actualmente…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FBDF931-C7D0-4C57-BC81-172F1EA582BA}" type="parTrans" cxnId="{6B9967E6-A7ED-42EF-9A76-15140C41A07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C396CD0-F9D7-41A8-AF6F-63575C69B1AB}" type="sibTrans" cxnId="{6B9967E6-A7ED-42EF-9A76-15140C41A07B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A5EBD72-D810-4732-B630-2040F78F455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…la creación presente es apenas un débil reflejo de lo que Dios ha preparado para sus hijos; en la nueva tierra no habrá pecado y los redimidos vivirán en perfecta armonía con su Creador.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0A3AB7-D78C-4945-9975-EB685D8F0E7F}" type="par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B2A9AC5-0C25-4D9D-A304-4DD616A15B49}" type="sib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E6275D5-DEF1-4D7D-A93F-934C46497D45}" type="pres">
      <dgm:prSet presAssocID="{248B74CE-F712-41D4-97F6-4435AE7B8357}" presName="linearFlow" presStyleCnt="0">
        <dgm:presLayoutVars>
          <dgm:resizeHandles val="exact"/>
        </dgm:presLayoutVars>
      </dgm:prSet>
      <dgm:spPr/>
    </dgm:pt>
    <dgm:pt modelId="{DC32DEFA-9019-453D-8AA6-6FAEF702C67C}" type="pres">
      <dgm:prSet presAssocID="{6D20ACD3-3AB8-4324-B30D-F79CBE0DDF89}" presName="node" presStyleLbl="node1" presStyleIdx="0" presStyleCnt="2" custScaleX="161187">
        <dgm:presLayoutVars>
          <dgm:bulletEnabled val="1"/>
        </dgm:presLayoutVars>
      </dgm:prSet>
      <dgm:spPr/>
    </dgm:pt>
    <dgm:pt modelId="{242605EA-703D-4B21-8254-662F7C3C69A3}" type="pres">
      <dgm:prSet presAssocID="{DC396CD0-F9D7-41A8-AF6F-63575C69B1AB}" presName="sibTrans" presStyleLbl="sibTrans2D1" presStyleIdx="0" presStyleCnt="1"/>
      <dgm:spPr/>
    </dgm:pt>
    <dgm:pt modelId="{EBFEF001-5EAC-44D2-8BDA-1D6731115D96}" type="pres">
      <dgm:prSet presAssocID="{DC396CD0-F9D7-41A8-AF6F-63575C69B1AB}" presName="connectorText" presStyleLbl="sibTrans2D1" presStyleIdx="0" presStyleCnt="1"/>
      <dgm:spPr/>
    </dgm:pt>
    <dgm:pt modelId="{0875F41A-56AD-423C-BAFF-48240EEFDDA1}" type="pres">
      <dgm:prSet presAssocID="{1A5EBD72-D810-4732-B630-2040F78F4559}" presName="node" presStyleLbl="node1" presStyleIdx="1" presStyleCnt="2" custScaleX="161187">
        <dgm:presLayoutVars>
          <dgm:bulletEnabled val="1"/>
        </dgm:presLayoutVars>
      </dgm:prSet>
      <dgm:spPr/>
    </dgm:pt>
  </dgm:ptLst>
  <dgm:cxnLst>
    <dgm:cxn modelId="{9FAA4139-D736-414C-A8A4-B857C4A418D7}" type="presOf" srcId="{DC396CD0-F9D7-41A8-AF6F-63575C69B1AB}" destId="{242605EA-703D-4B21-8254-662F7C3C69A3}" srcOrd="0" destOrd="0" presId="urn:microsoft.com/office/officeart/2005/8/layout/process2"/>
    <dgm:cxn modelId="{3F60295C-9C55-4CEB-A39F-557C01A9F93B}" srcId="{248B74CE-F712-41D4-97F6-4435AE7B8357}" destId="{1A5EBD72-D810-4732-B630-2040F78F4559}" srcOrd="1" destOrd="0" parTransId="{E00A3AB7-D78C-4945-9975-EB685D8F0E7F}" sibTransId="{CB2A9AC5-0C25-4D9D-A304-4DD616A15B49}"/>
    <dgm:cxn modelId="{20E11B90-3B1C-4146-B601-8C25E20BACC9}" type="presOf" srcId="{6D20ACD3-3AB8-4324-B30D-F79CBE0DDF89}" destId="{DC32DEFA-9019-453D-8AA6-6FAEF702C67C}" srcOrd="0" destOrd="0" presId="urn:microsoft.com/office/officeart/2005/8/layout/process2"/>
    <dgm:cxn modelId="{CCE3CD99-79AE-4887-8CE1-08ED648651ED}" type="presOf" srcId="{1A5EBD72-D810-4732-B630-2040F78F4559}" destId="{0875F41A-56AD-423C-BAFF-48240EEFDDA1}" srcOrd="0" destOrd="0" presId="urn:microsoft.com/office/officeart/2005/8/layout/process2"/>
    <dgm:cxn modelId="{6B9967E6-A7ED-42EF-9A76-15140C41A07B}" srcId="{248B74CE-F712-41D4-97F6-4435AE7B8357}" destId="{6D20ACD3-3AB8-4324-B30D-F79CBE0DDF89}" srcOrd="0" destOrd="0" parTransId="{5FBDF931-C7D0-4C57-BC81-172F1EA582BA}" sibTransId="{DC396CD0-F9D7-41A8-AF6F-63575C69B1AB}"/>
    <dgm:cxn modelId="{CDB2A5F1-08E5-4B47-9FC6-318A9562C3CC}" type="presOf" srcId="{DC396CD0-F9D7-41A8-AF6F-63575C69B1AB}" destId="{EBFEF001-5EAC-44D2-8BDA-1D6731115D96}" srcOrd="1" destOrd="0" presId="urn:microsoft.com/office/officeart/2005/8/layout/process2"/>
    <dgm:cxn modelId="{C6C262FD-5F35-4C4D-BBC6-A553AAA6E6E2}" type="presOf" srcId="{248B74CE-F712-41D4-97F6-4435AE7B8357}" destId="{2E6275D5-DEF1-4D7D-A93F-934C46497D45}" srcOrd="0" destOrd="0" presId="urn:microsoft.com/office/officeart/2005/8/layout/process2"/>
    <dgm:cxn modelId="{8216191F-4A43-44CD-966D-CA4DAF4665B6}" type="presParOf" srcId="{2E6275D5-DEF1-4D7D-A93F-934C46497D45}" destId="{DC32DEFA-9019-453D-8AA6-6FAEF702C67C}" srcOrd="0" destOrd="0" presId="urn:microsoft.com/office/officeart/2005/8/layout/process2"/>
    <dgm:cxn modelId="{12954EF5-7372-42FA-A177-219102E26D09}" type="presParOf" srcId="{2E6275D5-DEF1-4D7D-A93F-934C46497D45}" destId="{242605EA-703D-4B21-8254-662F7C3C69A3}" srcOrd="1" destOrd="0" presId="urn:microsoft.com/office/officeart/2005/8/layout/process2"/>
    <dgm:cxn modelId="{3EE563A0-55BA-475E-B52C-D1B2A3E0B152}" type="presParOf" srcId="{242605EA-703D-4B21-8254-662F7C3C69A3}" destId="{EBFEF001-5EAC-44D2-8BDA-1D6731115D96}" srcOrd="0" destOrd="0" presId="urn:microsoft.com/office/officeart/2005/8/layout/process2"/>
    <dgm:cxn modelId="{B64EEE98-65CD-4434-9192-9B57461B0014}" type="presParOf" srcId="{2E6275D5-DEF1-4D7D-A93F-934C46497D45}" destId="{0875F41A-56AD-423C-BAFF-48240EEFDDA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212D3-8692-44EA-A6F9-BD81A49A4C3E}" type="doc">
      <dgm:prSet loTypeId="urn:microsoft.com/office/officeart/2005/8/layout/list1" loCatId="list" qsTypeId="urn:microsoft.com/office/officeart/2005/8/quickstyle/simple1#2" qsCatId="simple" csTypeId="urn:microsoft.com/office/officeart/2005/8/colors/accent0_3#1" csCatId="mainScheme" phldr="1"/>
      <dgm:spPr/>
      <dgm:t>
        <a:bodyPr/>
        <a:lstStyle/>
        <a:p>
          <a:endParaRPr lang="es-MX"/>
        </a:p>
      </dgm:t>
    </dgm:pt>
    <dgm:pt modelId="{DC7F6EB6-565A-435A-897E-C24245AA8816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Los profetas, quienes también fueron seres humanos sujetos a debilidades, desánimo y tentaciones como nosotros, nos enseñan que, en los momentos de dificultad…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F2547B5-EBEE-47DE-AB38-B7856A4EE91B}" type="sibTrans" cxnId="{64C85F6F-CDD6-4B38-9C63-750E0CBE2C0B}">
      <dgm:prSet/>
      <dgm:spPr/>
      <dgm:t>
        <a:bodyPr/>
        <a:lstStyle/>
        <a:p>
          <a:endParaRPr lang="es-MX"/>
        </a:p>
      </dgm:t>
    </dgm:pt>
    <dgm:pt modelId="{CE224E0E-807E-4487-85CB-5F9CB5356C56}" type="parTrans" cxnId="{64C85F6F-CDD6-4B38-9C63-750E0CBE2C0B}">
      <dgm:prSet/>
      <dgm:spPr/>
      <dgm:t>
        <a:bodyPr/>
        <a:lstStyle/>
        <a:p>
          <a:endParaRPr lang="es-MX"/>
        </a:p>
      </dgm:t>
    </dgm:pt>
    <dgm:pt modelId="{8457EC8B-DE6A-47C3-918D-DF6C40DF64E7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…nuestra fortaleza se encuentra en confiar plenamente en el Señor y acudir a Él en oración, con la seguridad de que escucha nuestras peticiones y que, aun en medio de las pruebas, está obrando para nuestro bien.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A96CCB6-63D9-46C5-A31F-715981A261EB}" type="sibTrans" cxnId="{48C7F1DE-04E3-4D90-9DE4-1F8ABC2E9924}">
      <dgm:prSet/>
      <dgm:spPr/>
      <dgm:t>
        <a:bodyPr/>
        <a:lstStyle/>
        <a:p>
          <a:endParaRPr lang="es-MX"/>
        </a:p>
      </dgm:t>
    </dgm:pt>
    <dgm:pt modelId="{67CBF671-FD37-4176-900A-68E662BC29A6}" type="parTrans" cxnId="{48C7F1DE-04E3-4D90-9DE4-1F8ABC2E9924}">
      <dgm:prSet/>
      <dgm:spPr/>
      <dgm:t>
        <a:bodyPr/>
        <a:lstStyle/>
        <a:p>
          <a:endParaRPr lang="es-MX"/>
        </a:p>
      </dgm:t>
    </dgm:pt>
    <dgm:pt modelId="{48AEFA5A-CA24-446D-9030-AD310CF1C734}" type="pres">
      <dgm:prSet presAssocID="{691212D3-8692-44EA-A6F9-BD81A49A4C3E}" presName="linear" presStyleCnt="0">
        <dgm:presLayoutVars>
          <dgm:dir/>
          <dgm:animLvl val="lvl"/>
          <dgm:resizeHandles val="exact"/>
        </dgm:presLayoutVars>
      </dgm:prSet>
      <dgm:spPr/>
    </dgm:pt>
    <dgm:pt modelId="{3A15762F-6B66-4D9A-9F74-5AB793478784}" type="pres">
      <dgm:prSet presAssocID="{DC7F6EB6-565A-435A-897E-C24245AA8816}" presName="parentLin" presStyleCnt="0"/>
      <dgm:spPr/>
    </dgm:pt>
    <dgm:pt modelId="{6CBC956C-7407-4787-BA10-0FD4FE75124D}" type="pres">
      <dgm:prSet presAssocID="{DC7F6EB6-565A-435A-897E-C24245AA8816}" presName="parentLeftMargin" presStyleLbl="node1" presStyleIdx="0" presStyleCnt="2"/>
      <dgm:spPr/>
    </dgm:pt>
    <dgm:pt modelId="{8E20B6DB-72C8-471A-B3AD-CEEB43D31875}" type="pres">
      <dgm:prSet presAssocID="{DC7F6EB6-565A-435A-897E-C24245AA8816}" presName="parentText" presStyleLbl="node1" presStyleIdx="0" presStyleCnt="2" custScaleX="132252" custScaleY="120905" custLinFactNeighborX="-28338">
        <dgm:presLayoutVars>
          <dgm:chMax val="0"/>
          <dgm:bulletEnabled val="1"/>
        </dgm:presLayoutVars>
      </dgm:prSet>
      <dgm:spPr/>
    </dgm:pt>
    <dgm:pt modelId="{8454F625-07EF-4B09-8811-796AE7EC666C}" type="pres">
      <dgm:prSet presAssocID="{DC7F6EB6-565A-435A-897E-C24245AA8816}" presName="negativeSpace" presStyleCnt="0"/>
      <dgm:spPr/>
    </dgm:pt>
    <dgm:pt modelId="{D75A5487-C7E3-4FE1-971D-D3D3D3BFE492}" type="pres">
      <dgm:prSet presAssocID="{DC7F6EB6-565A-435A-897E-C24245AA8816}" presName="childText" presStyleLbl="conFgAcc1" presStyleIdx="0" presStyleCnt="2">
        <dgm:presLayoutVars>
          <dgm:bulletEnabled val="1"/>
        </dgm:presLayoutVars>
      </dgm:prSet>
      <dgm:spPr/>
    </dgm:pt>
    <dgm:pt modelId="{94271EA5-5C92-4484-A34F-D5C120E2A00B}" type="pres">
      <dgm:prSet presAssocID="{4F2547B5-EBEE-47DE-AB38-B7856A4EE91B}" presName="spaceBetweenRectangles" presStyleCnt="0"/>
      <dgm:spPr/>
    </dgm:pt>
    <dgm:pt modelId="{2982BA51-371E-42D7-B21A-FC11E4D2C278}" type="pres">
      <dgm:prSet presAssocID="{8457EC8B-DE6A-47C3-918D-DF6C40DF64E7}" presName="parentLin" presStyleCnt="0"/>
      <dgm:spPr/>
    </dgm:pt>
    <dgm:pt modelId="{D7AFE0A2-2BDF-40D3-8B7D-6C9A59E02686}" type="pres">
      <dgm:prSet presAssocID="{8457EC8B-DE6A-47C3-918D-DF6C40DF64E7}" presName="parentLeftMargin" presStyleLbl="node1" presStyleIdx="0" presStyleCnt="2"/>
      <dgm:spPr/>
    </dgm:pt>
    <dgm:pt modelId="{82664C96-DFCB-4910-983B-F0A25834C52C}" type="pres">
      <dgm:prSet presAssocID="{8457EC8B-DE6A-47C3-918D-DF6C40DF64E7}" presName="parentText" presStyleLbl="node1" presStyleIdx="1" presStyleCnt="2" custScaleX="132252" custScaleY="134507" custLinFactNeighborX="-28338">
        <dgm:presLayoutVars>
          <dgm:chMax val="0"/>
          <dgm:bulletEnabled val="1"/>
        </dgm:presLayoutVars>
      </dgm:prSet>
      <dgm:spPr/>
    </dgm:pt>
    <dgm:pt modelId="{7BFBCDCB-22E0-4D0C-B60B-5E9FF576AAE5}" type="pres">
      <dgm:prSet presAssocID="{8457EC8B-DE6A-47C3-918D-DF6C40DF64E7}" presName="negativeSpace" presStyleCnt="0"/>
      <dgm:spPr/>
    </dgm:pt>
    <dgm:pt modelId="{D1B4FAF6-A660-46EC-9959-3E14F539CFFA}" type="pres">
      <dgm:prSet presAssocID="{8457EC8B-DE6A-47C3-918D-DF6C40DF64E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5B92D0A-8019-4CDA-8407-E9ACE4A8932E}" type="presOf" srcId="{DC7F6EB6-565A-435A-897E-C24245AA8816}" destId="{8E20B6DB-72C8-471A-B3AD-CEEB43D31875}" srcOrd="1" destOrd="0" presId="urn:microsoft.com/office/officeart/2005/8/layout/list1"/>
    <dgm:cxn modelId="{64C85F6F-CDD6-4B38-9C63-750E0CBE2C0B}" srcId="{691212D3-8692-44EA-A6F9-BD81A49A4C3E}" destId="{DC7F6EB6-565A-435A-897E-C24245AA8816}" srcOrd="0" destOrd="0" parTransId="{CE224E0E-807E-4487-85CB-5F9CB5356C56}" sibTransId="{4F2547B5-EBEE-47DE-AB38-B7856A4EE91B}"/>
    <dgm:cxn modelId="{4FC37680-C45A-4E6F-A54E-F8B9041CE29D}" type="presOf" srcId="{8457EC8B-DE6A-47C3-918D-DF6C40DF64E7}" destId="{82664C96-DFCB-4910-983B-F0A25834C52C}" srcOrd="1" destOrd="0" presId="urn:microsoft.com/office/officeart/2005/8/layout/list1"/>
    <dgm:cxn modelId="{8633DE88-40D1-4DBD-9569-2671D61128E3}" type="presOf" srcId="{DC7F6EB6-565A-435A-897E-C24245AA8816}" destId="{6CBC956C-7407-4787-BA10-0FD4FE75124D}" srcOrd="0" destOrd="0" presId="urn:microsoft.com/office/officeart/2005/8/layout/list1"/>
    <dgm:cxn modelId="{8D3644B9-6408-44A8-AE4B-6E55E4E8049D}" type="presOf" srcId="{8457EC8B-DE6A-47C3-918D-DF6C40DF64E7}" destId="{D7AFE0A2-2BDF-40D3-8B7D-6C9A59E02686}" srcOrd="0" destOrd="0" presId="urn:microsoft.com/office/officeart/2005/8/layout/list1"/>
    <dgm:cxn modelId="{3188B7CA-807F-4390-940B-F239E6A26EB9}" type="presOf" srcId="{691212D3-8692-44EA-A6F9-BD81A49A4C3E}" destId="{48AEFA5A-CA24-446D-9030-AD310CF1C734}" srcOrd="0" destOrd="0" presId="urn:microsoft.com/office/officeart/2005/8/layout/list1"/>
    <dgm:cxn modelId="{48C7F1DE-04E3-4D90-9DE4-1F8ABC2E9924}" srcId="{691212D3-8692-44EA-A6F9-BD81A49A4C3E}" destId="{8457EC8B-DE6A-47C3-918D-DF6C40DF64E7}" srcOrd="1" destOrd="0" parTransId="{67CBF671-FD37-4176-900A-68E662BC29A6}" sibTransId="{4A96CCB6-63D9-46C5-A31F-715981A261EB}"/>
    <dgm:cxn modelId="{2B0E900D-5048-41CF-91E0-5DB17CA34E91}" type="presParOf" srcId="{48AEFA5A-CA24-446D-9030-AD310CF1C734}" destId="{3A15762F-6B66-4D9A-9F74-5AB793478784}" srcOrd="0" destOrd="0" presId="urn:microsoft.com/office/officeart/2005/8/layout/list1"/>
    <dgm:cxn modelId="{57148BB9-F701-4990-8D38-EFA34D120EA1}" type="presParOf" srcId="{3A15762F-6B66-4D9A-9F74-5AB793478784}" destId="{6CBC956C-7407-4787-BA10-0FD4FE75124D}" srcOrd="0" destOrd="0" presId="urn:microsoft.com/office/officeart/2005/8/layout/list1"/>
    <dgm:cxn modelId="{59C6D5FC-01C5-4690-975F-45F49780FE98}" type="presParOf" srcId="{3A15762F-6B66-4D9A-9F74-5AB793478784}" destId="{8E20B6DB-72C8-471A-B3AD-CEEB43D31875}" srcOrd="1" destOrd="0" presId="urn:microsoft.com/office/officeart/2005/8/layout/list1"/>
    <dgm:cxn modelId="{4AC6487A-00DC-4E4B-969F-0AB8EED4DE41}" type="presParOf" srcId="{48AEFA5A-CA24-446D-9030-AD310CF1C734}" destId="{8454F625-07EF-4B09-8811-796AE7EC666C}" srcOrd="1" destOrd="0" presId="urn:microsoft.com/office/officeart/2005/8/layout/list1"/>
    <dgm:cxn modelId="{F20A2698-55D1-48EE-B534-545E2FAA887E}" type="presParOf" srcId="{48AEFA5A-CA24-446D-9030-AD310CF1C734}" destId="{D75A5487-C7E3-4FE1-971D-D3D3D3BFE492}" srcOrd="2" destOrd="0" presId="urn:microsoft.com/office/officeart/2005/8/layout/list1"/>
    <dgm:cxn modelId="{E8479124-0A32-4537-ABDE-944067F86894}" type="presParOf" srcId="{48AEFA5A-CA24-446D-9030-AD310CF1C734}" destId="{94271EA5-5C92-4484-A34F-D5C120E2A00B}" srcOrd="3" destOrd="0" presId="urn:microsoft.com/office/officeart/2005/8/layout/list1"/>
    <dgm:cxn modelId="{D7E6F035-835B-46EC-AAA0-20B7FD2513AF}" type="presParOf" srcId="{48AEFA5A-CA24-446D-9030-AD310CF1C734}" destId="{2982BA51-371E-42D7-B21A-FC11E4D2C278}" srcOrd="4" destOrd="0" presId="urn:microsoft.com/office/officeart/2005/8/layout/list1"/>
    <dgm:cxn modelId="{16246465-F6F9-481B-BEA0-096E0CA3627A}" type="presParOf" srcId="{2982BA51-371E-42D7-B21A-FC11E4D2C278}" destId="{D7AFE0A2-2BDF-40D3-8B7D-6C9A59E02686}" srcOrd="0" destOrd="0" presId="urn:microsoft.com/office/officeart/2005/8/layout/list1"/>
    <dgm:cxn modelId="{351B616F-6DD8-4D13-BCF2-23764FC882D5}" type="presParOf" srcId="{2982BA51-371E-42D7-B21A-FC11E4D2C278}" destId="{82664C96-DFCB-4910-983B-F0A25834C52C}" srcOrd="1" destOrd="0" presId="urn:microsoft.com/office/officeart/2005/8/layout/list1"/>
    <dgm:cxn modelId="{BA5AAFAB-D1D4-4359-ABA3-C49C7486EA75}" type="presParOf" srcId="{48AEFA5A-CA24-446D-9030-AD310CF1C734}" destId="{7BFBCDCB-22E0-4D0C-B60B-5E9FF576AAE5}" srcOrd="5" destOrd="0" presId="urn:microsoft.com/office/officeart/2005/8/layout/list1"/>
    <dgm:cxn modelId="{9FA7CDA6-C3E9-4675-8735-62C7DF13E22E}" type="presParOf" srcId="{48AEFA5A-CA24-446D-9030-AD310CF1C734}" destId="{D1B4FAF6-A660-46EC-9959-3E14F539CF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#8" qsCatId="simple" csTypeId="urn:microsoft.com/office/officeart/2005/8/colors/accent0_3#6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r"/>
          <a:r>
            <a:rPr lang="es-ES" sz="2200" dirty="0">
              <a:latin typeface="Bw Modelica" panose="00000600000000000000" pitchFamily="50" charset="0"/>
            </a:rPr>
            <a:t>Si Dios atiende con tanta solicitud las necesidades de las criaturas que dependen de Él…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r"/>
          <a:r>
            <a:rPr lang="es-ES" sz="2200" dirty="0">
              <a:latin typeface="Bw Modelica" panose="00000600000000000000" pitchFamily="50" charset="0"/>
            </a:rPr>
            <a:t>…cuánto más se interesa por sus hijos, a quienes ama y considera de un valor incomparable…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r"/>
          <a:r>
            <a:rPr lang="es-ES" sz="2200" dirty="0">
              <a:latin typeface="Bw Modelica" panose="00000600000000000000" pitchFamily="50" charset="0"/>
            </a:rPr>
            <a:t>…por ello, debemos aprender a vivir cada día confiando en que nuestro Padre conoce nuestras necesidades y proveerá conforme a su sabiduría y amor.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 val="rev"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1105120" custScaleY="853212"/>
      <dgm:spPr>
        <a:prstGeom prst="homePlate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1105120" custScaleY="853212"/>
      <dgm:spPr>
        <a:prstGeom prst="homePlate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1105120" custScaleY="853212"/>
      <dgm:spPr>
        <a:prstGeom prst="homePlate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#9" qsCatId="simple" csTypeId="urn:microsoft.com/office/officeart/2005/8/colors/accent0_3#7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Debe llevarnos a dejar de vivir dominados por la ansiedad y a enfocar nuestra vida en vivir en armonía con la voluntad de Dios…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…no debemos permitir que la preocupación por las necesidades futuras controle nuestra mente y nos diste de buscar el reino de Dios…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…el control de nuestro futuro le pertenece a Dios, nosotros debemos estar seguros que Él conoce nuestras necesidades y nos cuidará conforme su voluntad.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1185527" custScaleY="853212"/>
      <dgm:spPr>
        <a:prstGeom prst="chevron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1185527" custScaleY="853212"/>
      <dgm:spPr>
        <a:prstGeom prst="chevron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1185527" custScaleY="853212"/>
      <dgm:spPr>
        <a:prstGeom prst="chevron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B322D7B-C098-4D01-A00A-86BF55A2DBC5}" type="doc">
      <dgm:prSet loTypeId="urn:microsoft.com/office/officeart/2005/8/layout/process1" loCatId="process" qsTypeId="urn:microsoft.com/office/officeart/2005/8/quickstyle/simple1#1" qsCatId="simple" csTypeId="urn:microsoft.com/office/officeart/2005/8/colors/accent0_3" csCatId="mainScheme" phldr="1"/>
      <dgm:spPr/>
    </dgm:pt>
    <dgm:pt modelId="{C4D801F1-7641-4873-9DCA-75FB103D07B1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Cristo ha colocado las revelaciones más claras de su plan para la salvación en las Sagradas Escrituras…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AD775150-28F8-44E0-B229-953CA89B9B43}" type="parTrans" cxnId="{2FE0D445-94D2-4585-A396-722E5CE7065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67A5721-0FF0-426D-BE14-13DB76FFCF27}" type="sibTrans" cxnId="{2FE0D445-94D2-4585-A396-722E5CE70653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7DB9459-5649-4411-A0F6-B3E6ACC4DE2B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…la Biblia conduce al ser humano al conocimiento de Cristo y de la salvación que se encuentra en Él…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07EB68D9-4C73-448C-AE6D-85500DAA1326}" type="parTrans" cxnId="{F8DD6CB4-B8FB-4B92-8E5B-4E7B880DA8D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09E49CB-48EB-4425-8993-059B8D67F0A2}" type="sibTrans" cxnId="{F8DD6CB4-B8FB-4B92-8E5B-4E7B880DA8DF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32AE46FB-B314-49A0-8251-722181FEC82B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…en ella Dios revela su carácter, su sacrificio y aprendemos a vivir de acuerdo con su voluntad.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7C717BA5-7A81-4901-BF48-4CC8E988FF28}" type="parTrans" cxnId="{74D83E1A-3B29-4A63-98CE-5677DB4211B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C40B39A-94D4-495B-A82E-6DE14AA68A8A}" type="sibTrans" cxnId="{74D83E1A-3B29-4A63-98CE-5677DB4211BF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2EF5015-281A-4E61-9B3D-2C5471ECFDA6}" type="pres">
      <dgm:prSet presAssocID="{7B322D7B-C098-4D01-A00A-86BF55A2DBC5}" presName="Name0" presStyleCnt="0">
        <dgm:presLayoutVars>
          <dgm:dir/>
          <dgm:resizeHandles val="exact"/>
        </dgm:presLayoutVars>
      </dgm:prSet>
      <dgm:spPr/>
    </dgm:pt>
    <dgm:pt modelId="{1CA73B56-0475-4B8B-9371-4B851365DCF7}" type="pres">
      <dgm:prSet presAssocID="{C4D801F1-7641-4873-9DCA-75FB103D07B1}" presName="node" presStyleLbl="node1" presStyleIdx="0" presStyleCnt="3">
        <dgm:presLayoutVars>
          <dgm:bulletEnabled val="1"/>
        </dgm:presLayoutVars>
      </dgm:prSet>
      <dgm:spPr/>
    </dgm:pt>
    <dgm:pt modelId="{A9FE23B6-8A31-41AC-AF5D-4D0DD7333023}" type="pres">
      <dgm:prSet presAssocID="{067A5721-0FF0-426D-BE14-13DB76FFCF27}" presName="sibTrans" presStyleLbl="sibTrans2D1" presStyleIdx="0" presStyleCnt="2"/>
      <dgm:spPr/>
    </dgm:pt>
    <dgm:pt modelId="{A2EF6D07-473F-452C-9501-C8EA4B546B58}" type="pres">
      <dgm:prSet presAssocID="{067A5721-0FF0-426D-BE14-13DB76FFCF27}" presName="connectorText" presStyleLbl="sibTrans2D1" presStyleIdx="0" presStyleCnt="2"/>
      <dgm:spPr/>
    </dgm:pt>
    <dgm:pt modelId="{43F029B8-D424-4DEB-B5C7-8CB90017F5B3}" type="pres">
      <dgm:prSet presAssocID="{07DB9459-5649-4411-A0F6-B3E6ACC4DE2B}" presName="node" presStyleLbl="node1" presStyleIdx="1" presStyleCnt="3">
        <dgm:presLayoutVars>
          <dgm:bulletEnabled val="1"/>
        </dgm:presLayoutVars>
      </dgm:prSet>
      <dgm:spPr/>
    </dgm:pt>
    <dgm:pt modelId="{F45B781A-296E-4B48-90CC-52EE496DBC3A}" type="pres">
      <dgm:prSet presAssocID="{D09E49CB-48EB-4425-8993-059B8D67F0A2}" presName="sibTrans" presStyleLbl="sibTrans2D1" presStyleIdx="1" presStyleCnt="2"/>
      <dgm:spPr/>
    </dgm:pt>
    <dgm:pt modelId="{6E26A4AD-2A5E-4261-8F17-BE5095E3ADD9}" type="pres">
      <dgm:prSet presAssocID="{D09E49CB-48EB-4425-8993-059B8D67F0A2}" presName="connectorText" presStyleLbl="sibTrans2D1" presStyleIdx="1" presStyleCnt="2"/>
      <dgm:spPr/>
    </dgm:pt>
    <dgm:pt modelId="{DD061107-2420-40DF-A5EC-0CC66DE4463C}" type="pres">
      <dgm:prSet presAssocID="{32AE46FB-B314-49A0-8251-722181FEC82B}" presName="node" presStyleLbl="node1" presStyleIdx="2" presStyleCnt="3">
        <dgm:presLayoutVars>
          <dgm:bulletEnabled val="1"/>
        </dgm:presLayoutVars>
      </dgm:prSet>
      <dgm:spPr/>
    </dgm:pt>
  </dgm:ptLst>
  <dgm:cxnLst>
    <dgm:cxn modelId="{74D83E1A-3B29-4A63-98CE-5677DB4211BF}" srcId="{7B322D7B-C098-4D01-A00A-86BF55A2DBC5}" destId="{32AE46FB-B314-49A0-8251-722181FEC82B}" srcOrd="2" destOrd="0" parTransId="{7C717BA5-7A81-4901-BF48-4CC8E988FF28}" sibTransId="{DC40B39A-94D4-495B-A82E-6DE14AA68A8A}"/>
    <dgm:cxn modelId="{B6AD173B-3C93-4A66-9CF4-A1DC62D5DDA0}" type="presOf" srcId="{067A5721-0FF0-426D-BE14-13DB76FFCF27}" destId="{A9FE23B6-8A31-41AC-AF5D-4D0DD7333023}" srcOrd="0" destOrd="0" presId="urn:microsoft.com/office/officeart/2005/8/layout/process1"/>
    <dgm:cxn modelId="{A1B38562-61F9-4975-8555-2A7D59C21608}" type="presOf" srcId="{7B322D7B-C098-4D01-A00A-86BF55A2DBC5}" destId="{F2EF5015-281A-4E61-9B3D-2C5471ECFDA6}" srcOrd="0" destOrd="0" presId="urn:microsoft.com/office/officeart/2005/8/layout/process1"/>
    <dgm:cxn modelId="{2FE0D445-94D2-4585-A396-722E5CE70653}" srcId="{7B322D7B-C098-4D01-A00A-86BF55A2DBC5}" destId="{C4D801F1-7641-4873-9DCA-75FB103D07B1}" srcOrd="0" destOrd="0" parTransId="{AD775150-28F8-44E0-B229-953CA89B9B43}" sibTransId="{067A5721-0FF0-426D-BE14-13DB76FFCF27}"/>
    <dgm:cxn modelId="{D9CB344E-721C-4741-BC63-AD0C1F5FBEFA}" type="presOf" srcId="{D09E49CB-48EB-4425-8993-059B8D67F0A2}" destId="{6E26A4AD-2A5E-4261-8F17-BE5095E3ADD9}" srcOrd="1" destOrd="0" presId="urn:microsoft.com/office/officeart/2005/8/layout/process1"/>
    <dgm:cxn modelId="{BC0BD359-E736-41B5-8E29-F271A42DFD98}" type="presOf" srcId="{067A5721-0FF0-426D-BE14-13DB76FFCF27}" destId="{A2EF6D07-473F-452C-9501-C8EA4B546B58}" srcOrd="1" destOrd="0" presId="urn:microsoft.com/office/officeart/2005/8/layout/process1"/>
    <dgm:cxn modelId="{5EA7617F-D261-4260-8E9D-5DA7F2815996}" type="presOf" srcId="{D09E49CB-48EB-4425-8993-059B8D67F0A2}" destId="{F45B781A-296E-4B48-90CC-52EE496DBC3A}" srcOrd="0" destOrd="0" presId="urn:microsoft.com/office/officeart/2005/8/layout/process1"/>
    <dgm:cxn modelId="{F8DD6CB4-B8FB-4B92-8E5B-4E7B880DA8DF}" srcId="{7B322D7B-C098-4D01-A00A-86BF55A2DBC5}" destId="{07DB9459-5649-4411-A0F6-B3E6ACC4DE2B}" srcOrd="1" destOrd="0" parTransId="{07EB68D9-4C73-448C-AE6D-85500DAA1326}" sibTransId="{D09E49CB-48EB-4425-8993-059B8D67F0A2}"/>
    <dgm:cxn modelId="{7109ADC6-2391-41F3-8829-ED156FCA60FA}" type="presOf" srcId="{32AE46FB-B314-49A0-8251-722181FEC82B}" destId="{DD061107-2420-40DF-A5EC-0CC66DE4463C}" srcOrd="0" destOrd="0" presId="urn:microsoft.com/office/officeart/2005/8/layout/process1"/>
    <dgm:cxn modelId="{2092C5CD-23C8-43C8-B539-D2391D7D7112}" type="presOf" srcId="{07DB9459-5649-4411-A0F6-B3E6ACC4DE2B}" destId="{43F029B8-D424-4DEB-B5C7-8CB90017F5B3}" srcOrd="0" destOrd="0" presId="urn:microsoft.com/office/officeart/2005/8/layout/process1"/>
    <dgm:cxn modelId="{E70053EE-3EFE-4825-8738-2B80E7E81660}" type="presOf" srcId="{C4D801F1-7641-4873-9DCA-75FB103D07B1}" destId="{1CA73B56-0475-4B8B-9371-4B851365DCF7}" srcOrd="0" destOrd="0" presId="urn:microsoft.com/office/officeart/2005/8/layout/process1"/>
    <dgm:cxn modelId="{27FEDE88-6FF5-4B41-83BD-3039DFD530BA}" type="presParOf" srcId="{F2EF5015-281A-4E61-9B3D-2C5471ECFDA6}" destId="{1CA73B56-0475-4B8B-9371-4B851365DCF7}" srcOrd="0" destOrd="0" presId="urn:microsoft.com/office/officeart/2005/8/layout/process1"/>
    <dgm:cxn modelId="{546BBC74-FCB7-4A1E-B75C-1B39F8DB760F}" type="presParOf" srcId="{F2EF5015-281A-4E61-9B3D-2C5471ECFDA6}" destId="{A9FE23B6-8A31-41AC-AF5D-4D0DD7333023}" srcOrd="1" destOrd="0" presId="urn:microsoft.com/office/officeart/2005/8/layout/process1"/>
    <dgm:cxn modelId="{F1EB9290-D1B5-4598-BA01-0488DFF5B767}" type="presParOf" srcId="{A9FE23B6-8A31-41AC-AF5D-4D0DD7333023}" destId="{A2EF6D07-473F-452C-9501-C8EA4B546B58}" srcOrd="0" destOrd="0" presId="urn:microsoft.com/office/officeart/2005/8/layout/process1"/>
    <dgm:cxn modelId="{5E708F0C-6186-47B7-9483-59861AACCF5B}" type="presParOf" srcId="{F2EF5015-281A-4E61-9B3D-2C5471ECFDA6}" destId="{43F029B8-D424-4DEB-B5C7-8CB90017F5B3}" srcOrd="2" destOrd="0" presId="urn:microsoft.com/office/officeart/2005/8/layout/process1"/>
    <dgm:cxn modelId="{8846C103-83F8-424B-96AF-68E811E1A520}" type="presParOf" srcId="{F2EF5015-281A-4E61-9B3D-2C5471ECFDA6}" destId="{F45B781A-296E-4B48-90CC-52EE496DBC3A}" srcOrd="3" destOrd="0" presId="urn:microsoft.com/office/officeart/2005/8/layout/process1"/>
    <dgm:cxn modelId="{E5136FE0-8408-4744-AE49-9309F804D442}" type="presParOf" srcId="{F45B781A-296E-4B48-90CC-52EE496DBC3A}" destId="{6E26A4AD-2A5E-4261-8F17-BE5095E3ADD9}" srcOrd="0" destOrd="0" presId="urn:microsoft.com/office/officeart/2005/8/layout/process1"/>
    <dgm:cxn modelId="{F238F121-9EAC-4F0F-AFE2-1FFD7B1FF2B5}" type="presParOf" srcId="{F2EF5015-281A-4E61-9B3D-2C5471ECFDA6}" destId="{DD061107-2420-40DF-A5EC-0CC66DE4463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#7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Debe alimentarse diariamente de Cristo mediante el estudio de su Palabra, la meditación en su vida, su carácter y su sacrificio, y una constante comunión con Él…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…es mediante esta comunión constante que recibimos la fortaleza necesaria para vencer la tentación y vivir de acuerdo con la voluntad de Dios.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171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699" y="53275"/>
          <a:ext cx="5527507" cy="124341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El Señor procura atraer a los seres humanos hacia Él por medio de la naturaleza y de su Palabra.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3397" y="113973"/>
        <a:ext cx="5406111" cy="1122015"/>
      </dsp:txXfrm>
    </dsp:sp>
    <dsp:sp modelId="{9D041828-6AD9-46A5-9720-92B6CDC6F09B}">
      <dsp:nvSpPr>
        <dsp:cNvPr id="0" name=""/>
        <dsp:cNvSpPr/>
      </dsp:nvSpPr>
      <dsp:spPr>
        <a:xfrm>
          <a:off x="2699" y="1509812"/>
          <a:ext cx="5527507" cy="12573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Los cielos, el sol, los campos, los árboles, las flores, la lluvia y todas las maravillas de la creación anuncian su poder, sabiduría y amor…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4078" y="1571191"/>
        <a:ext cx="5404749" cy="1134592"/>
      </dsp:txXfrm>
    </dsp:sp>
    <dsp:sp modelId="{EBB866DD-D083-4ED5-84F5-2F33000EBA59}">
      <dsp:nvSpPr>
        <dsp:cNvPr id="0" name=""/>
        <dsp:cNvSpPr/>
      </dsp:nvSpPr>
      <dsp:spPr>
        <a:xfrm>
          <a:off x="2699" y="2980287"/>
          <a:ext cx="5527507" cy="12330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…mientras que las Escrituras nos permiten conocer más plenamente su carácter, su voluntad y todo el plan de salvación.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2894" y="3040482"/>
        <a:ext cx="5407117" cy="11127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365" y="198289"/>
          <a:ext cx="4843400" cy="240199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Debemos recibir la Palabra de Dios como el alimento esencial de nuestra vida espiritual, estudiándola con diligencia, profundidad, reverencia y un corazón dispuesto a obedecerla…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19621" y="315545"/>
        <a:ext cx="4608888" cy="2167484"/>
      </dsp:txXfrm>
    </dsp:sp>
    <dsp:sp modelId="{EBB866DD-D083-4ED5-84F5-2F33000EBA59}">
      <dsp:nvSpPr>
        <dsp:cNvPr id="0" name=""/>
        <dsp:cNvSpPr/>
      </dsp:nvSpPr>
      <dsp:spPr>
        <a:xfrm>
          <a:off x="2365" y="2872670"/>
          <a:ext cx="4843400" cy="238205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…sus tesoros no se descubren mediante una lectura superficial, sino mediante una investigación constante, comparando las Escrituras y reuniendo sus verdades para comprender el gran propósito de Dios.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18647" y="2988952"/>
        <a:ext cx="4610836" cy="214949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F382-AA36-4775-9D98-29EB32F5D32C}">
      <dsp:nvSpPr>
        <dsp:cNvPr id="0" name=""/>
        <dsp:cNvSpPr/>
      </dsp:nvSpPr>
      <dsp:spPr>
        <a:xfrm>
          <a:off x="603164" y="0"/>
          <a:ext cx="6835862" cy="4643499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B2F3E-5414-45C4-BB95-47CFFED77BFE}">
      <dsp:nvSpPr>
        <dsp:cNvPr id="0" name=""/>
        <dsp:cNvSpPr/>
      </dsp:nvSpPr>
      <dsp:spPr>
        <a:xfrm>
          <a:off x="61352" y="1208080"/>
          <a:ext cx="3533467" cy="222733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En medio de tiempos difíciles, la Palabra de Dios fue para Jeremías una fuente de consuelo, gozo, fortaleza y dirección…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70082" y="1316810"/>
        <a:ext cx="3316007" cy="2009877"/>
      </dsp:txXfrm>
    </dsp:sp>
    <dsp:sp modelId="{B69CEAF2-3B3E-4B26-BEDB-7F2009603968}">
      <dsp:nvSpPr>
        <dsp:cNvPr id="0" name=""/>
        <dsp:cNvSpPr/>
      </dsp:nvSpPr>
      <dsp:spPr>
        <a:xfrm>
          <a:off x="3924282" y="1208080"/>
          <a:ext cx="4056555" cy="222733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Jeremías consideraba las Escrituras como un alimento espiritual que penetraba profundamente en su corazón y le daba fuerzas para continuar.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4033012" y="1316810"/>
        <a:ext cx="3839095" cy="20098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3310" y="112489"/>
          <a:ext cx="6778924" cy="174586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Así como el minero busca con esfuerzo los metales preciosos escondidos bajo la tierra, las Escrituras deben estudiarse con ferviente meditación, perseverancia y un deseo sincero de encontrar los tesoros de verdad que contiene…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88536" y="197715"/>
        <a:ext cx="6608472" cy="1575412"/>
      </dsp:txXfrm>
    </dsp:sp>
    <dsp:sp modelId="{EBB866DD-D083-4ED5-84F5-2F33000EBA59}">
      <dsp:nvSpPr>
        <dsp:cNvPr id="0" name=""/>
        <dsp:cNvSpPr/>
      </dsp:nvSpPr>
      <dsp:spPr>
        <a:xfrm>
          <a:off x="3310" y="2053210"/>
          <a:ext cx="6778924" cy="173140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…antes de comenzar el estudio bíblico debe preceder la oración, pidiendo la iluminación y dirección del Espíritu Santo, a fin de que la verdad sea guardada en el corazón, obedecida y apreciada.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87830" y="2137730"/>
        <a:ext cx="6609884" cy="15623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9B700-7EA1-4438-B482-8565ED74F608}">
      <dsp:nvSpPr>
        <dsp:cNvPr id="0" name=""/>
        <dsp:cNvSpPr/>
      </dsp:nvSpPr>
      <dsp:spPr>
        <a:xfrm>
          <a:off x="0" y="4078917"/>
          <a:ext cx="5943308" cy="13387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...sus enseñanzas podían ser comprendidas y, posteriormente, recordadas al encontrarse nuevamente con aquellas escenas en la vida diaria.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0" y="4078917"/>
        <a:ext cx="5943308" cy="1338791"/>
      </dsp:txXfrm>
    </dsp:sp>
    <dsp:sp modelId="{328EF92F-08AC-4F1C-B8CE-24245D864CB2}">
      <dsp:nvSpPr>
        <dsp:cNvPr id="0" name=""/>
        <dsp:cNvSpPr/>
      </dsp:nvSpPr>
      <dsp:spPr>
        <a:xfrm rot="10800000">
          <a:off x="0" y="2039937"/>
          <a:ext cx="5943308" cy="2059061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…habló de semillas, aves, flores, árboles, campos, viñas y situaciones comunes para presentar verdades espirituales profundas, al hacer esta relación...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0" y="2039937"/>
        <a:ext cx="5943308" cy="1337916"/>
      </dsp:txXfrm>
    </dsp:sp>
    <dsp:sp modelId="{B731AFFD-D6B5-4020-AB95-B7B947FFE309}">
      <dsp:nvSpPr>
        <dsp:cNvPr id="0" name=""/>
        <dsp:cNvSpPr/>
      </dsp:nvSpPr>
      <dsp:spPr>
        <a:xfrm rot="10800000">
          <a:off x="0" y="957"/>
          <a:ext cx="5943308" cy="2059061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Jesús utilizó parábolas e ilustraciones tomadas de la naturaleza y de las experiencias cotidianas para fijar la verdad en la mente de sus oyentes…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0" y="957"/>
        <a:ext cx="5943308" cy="13379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198" y="205608"/>
          <a:ext cx="4502260" cy="246657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naturaleza nos ofrece valiosas lecciones espirituales sobre la confianza, la obediencia, la dependencia de Dios, el orden, la fidelidad y su cuidado constante…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198" y="205608"/>
        <a:ext cx="4502260" cy="2466577"/>
      </dsp:txXfrm>
    </dsp:sp>
    <dsp:sp modelId="{DE88F729-003C-480C-B2C6-A764B77E9997}">
      <dsp:nvSpPr>
        <dsp:cNvPr id="0" name=""/>
        <dsp:cNvSpPr/>
      </dsp:nvSpPr>
      <dsp:spPr>
        <a:xfrm>
          <a:off x="2198" y="2948987"/>
          <a:ext cx="4502260" cy="2381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…al observar la creación con atención y a la luz de la Palabra de Dios, podemos reconocer su sabiduría, poder y bondad, y permitir que las cosas creadas fortalezcan nuestra fe y nos acerquen cada día más a Él.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198" y="2948987"/>
        <a:ext cx="4502260" cy="2381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2DEFA-9019-453D-8AA6-6FAEF702C67C}">
      <dsp:nvSpPr>
        <dsp:cNvPr id="0" name=""/>
        <dsp:cNvSpPr/>
      </dsp:nvSpPr>
      <dsp:spPr>
        <a:xfrm>
          <a:off x="0" y="550"/>
          <a:ext cx="5778758" cy="180397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Debemos recordar que la nueva tierra será infinitamente más hermosa y gloriosa que todo lo que nuestros ojos pueden contemplar actualmente…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2837" y="53387"/>
        <a:ext cx="5673084" cy="1698299"/>
      </dsp:txXfrm>
    </dsp:sp>
    <dsp:sp modelId="{242605EA-703D-4B21-8254-662F7C3C69A3}">
      <dsp:nvSpPr>
        <dsp:cNvPr id="0" name=""/>
        <dsp:cNvSpPr/>
      </dsp:nvSpPr>
      <dsp:spPr>
        <a:xfrm rot="5400000">
          <a:off x="2551133" y="1849623"/>
          <a:ext cx="676490" cy="81178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 rot="-5400000">
        <a:off x="2645843" y="1917272"/>
        <a:ext cx="487072" cy="473543"/>
      </dsp:txXfrm>
    </dsp:sp>
    <dsp:sp modelId="{0875F41A-56AD-423C-BAFF-48240EEFDDA1}">
      <dsp:nvSpPr>
        <dsp:cNvPr id="0" name=""/>
        <dsp:cNvSpPr/>
      </dsp:nvSpPr>
      <dsp:spPr>
        <a:xfrm>
          <a:off x="0" y="2706510"/>
          <a:ext cx="5778758" cy="180397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…la creación presente es apenas un débil reflejo de lo que Dios ha preparado para sus hijos; en la nueva tierra no habrá pecado y los redimidos vivirán en perfecta armonía con su Creador.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2837" y="2759347"/>
        <a:ext cx="5673084" cy="16982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5487-C7E3-4FE1-971D-D3D3D3BFE492}">
      <dsp:nvSpPr>
        <dsp:cNvPr id="0" name=""/>
        <dsp:cNvSpPr/>
      </dsp:nvSpPr>
      <dsp:spPr>
        <a:xfrm>
          <a:off x="0" y="841726"/>
          <a:ext cx="7806302" cy="982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0B6DB-72C8-471A-B3AD-CEEB43D31875}">
      <dsp:nvSpPr>
        <dsp:cNvPr id="0" name=""/>
        <dsp:cNvSpPr/>
      </dsp:nvSpPr>
      <dsp:spPr>
        <a:xfrm>
          <a:off x="279707" y="25411"/>
          <a:ext cx="7226793" cy="139195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542" tIns="0" rIns="206542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Los profetas, quienes también fueron seres humanos sujetos a debilidades, desánimo y tentaciones como nosotros, nos enseñan que, en los momentos de dificultad…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47657" y="93361"/>
        <a:ext cx="7090893" cy="1256055"/>
      </dsp:txXfrm>
    </dsp:sp>
    <dsp:sp modelId="{D1B4FAF6-A660-46EC-9959-3E14F539CFFA}">
      <dsp:nvSpPr>
        <dsp:cNvPr id="0" name=""/>
        <dsp:cNvSpPr/>
      </dsp:nvSpPr>
      <dsp:spPr>
        <a:xfrm>
          <a:off x="0" y="3008039"/>
          <a:ext cx="7806302" cy="982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4C96-DFCB-4910-983B-F0A25834C52C}">
      <dsp:nvSpPr>
        <dsp:cNvPr id="0" name=""/>
        <dsp:cNvSpPr/>
      </dsp:nvSpPr>
      <dsp:spPr>
        <a:xfrm>
          <a:off x="279707" y="2035126"/>
          <a:ext cx="7226793" cy="154855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542" tIns="0" rIns="206542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…nuestra fortaleza se encuentra en confiar plenamente en el Señor y acudir a Él en oración, con la seguridad de que escucha nuestras peticiones y que, aun en medio de las pruebas, está obrando para nuestro bien.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55301" y="2110720"/>
        <a:ext cx="7075605" cy="13973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 rot="10800000">
          <a:off x="178677" y="2077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Si Dios atiende con tanta solicitud las necesidades de las criaturas que dependen de Él…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612989" y="2077"/>
        <a:ext cx="5191102" cy="1737248"/>
      </dsp:txXfrm>
    </dsp:sp>
    <dsp:sp modelId="{A56FA087-F3E2-4A96-8037-C4ACABD84949}">
      <dsp:nvSpPr>
        <dsp:cNvPr id="0" name=""/>
        <dsp:cNvSpPr/>
      </dsp:nvSpPr>
      <dsp:spPr>
        <a:xfrm rot="10800000">
          <a:off x="178677" y="1767832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…cuánto más se interesa por sus hijos, a quienes ama y considera de un valor incomparable…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612989" y="1767832"/>
        <a:ext cx="5191102" cy="1737248"/>
      </dsp:txXfrm>
    </dsp:sp>
    <dsp:sp modelId="{EEABFEA6-5D8E-4B4B-B2C9-30FF763E556A}">
      <dsp:nvSpPr>
        <dsp:cNvPr id="0" name=""/>
        <dsp:cNvSpPr/>
      </dsp:nvSpPr>
      <dsp:spPr>
        <a:xfrm rot="10800000">
          <a:off x="178677" y="3533586"/>
          <a:ext cx="5625414" cy="1737248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…por ello, debemos aprender a vivir cada día confiando en que nuestro Padre conoce nuestras necesidades y proveerá conforme a su sabiduría y amor.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612989" y="3533586"/>
        <a:ext cx="5191102" cy="17372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>
          <a:off x="3" y="3556"/>
          <a:ext cx="6336458" cy="1824114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 llevarnos a dejar de vivir dominados por la ansiedad y a enfocar nuestra vida en vivir en armonía con la voluntad de Dios…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912060" y="3556"/>
        <a:ext cx="4512344" cy="1824114"/>
      </dsp:txXfrm>
    </dsp:sp>
    <dsp:sp modelId="{A56FA087-F3E2-4A96-8037-C4ACABD84949}">
      <dsp:nvSpPr>
        <dsp:cNvPr id="0" name=""/>
        <dsp:cNvSpPr/>
      </dsp:nvSpPr>
      <dsp:spPr>
        <a:xfrm>
          <a:off x="3" y="1857601"/>
          <a:ext cx="6336458" cy="1824114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…no debemos permitir que la preocupación por las necesidades futuras controle nuestra mente y nos diste de buscar el reino de Dios…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912060" y="1857601"/>
        <a:ext cx="4512344" cy="1824114"/>
      </dsp:txXfrm>
    </dsp:sp>
    <dsp:sp modelId="{EEABFEA6-5D8E-4B4B-B2C9-30FF763E556A}">
      <dsp:nvSpPr>
        <dsp:cNvPr id="0" name=""/>
        <dsp:cNvSpPr/>
      </dsp:nvSpPr>
      <dsp:spPr>
        <a:xfrm>
          <a:off x="3" y="3711647"/>
          <a:ext cx="6336458" cy="1824114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…el control de nuestro futuro le pertenece a Dios, nosotros debemos estar seguros que Él conoce nuestras necesidades y nos cuidará conforme su voluntad.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912060" y="3711647"/>
        <a:ext cx="4512344" cy="18241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73B56-0475-4B8B-9371-4B851365DCF7}">
      <dsp:nvSpPr>
        <dsp:cNvPr id="0" name=""/>
        <dsp:cNvSpPr/>
      </dsp:nvSpPr>
      <dsp:spPr>
        <a:xfrm>
          <a:off x="10330" y="112882"/>
          <a:ext cx="3087766" cy="21131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Cristo ha colocado las revelaciones más claras de su plan para la salvación en las Sagradas Escrituras…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72223" y="174775"/>
        <a:ext cx="2963980" cy="1989404"/>
      </dsp:txXfrm>
    </dsp:sp>
    <dsp:sp modelId="{A9FE23B6-8A31-41AC-AF5D-4D0DD7333023}">
      <dsp:nvSpPr>
        <dsp:cNvPr id="0" name=""/>
        <dsp:cNvSpPr/>
      </dsp:nvSpPr>
      <dsp:spPr>
        <a:xfrm>
          <a:off x="3406874" y="786594"/>
          <a:ext cx="654606" cy="76576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3406874" y="939747"/>
        <a:ext cx="458224" cy="459460"/>
      </dsp:txXfrm>
    </dsp:sp>
    <dsp:sp modelId="{43F029B8-D424-4DEB-B5C7-8CB90017F5B3}">
      <dsp:nvSpPr>
        <dsp:cNvPr id="0" name=""/>
        <dsp:cNvSpPr/>
      </dsp:nvSpPr>
      <dsp:spPr>
        <a:xfrm>
          <a:off x="4333204" y="112882"/>
          <a:ext cx="3087766" cy="21131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…la Biblia conduce al ser humano al conocimiento de Cristo y de la salvación que se encuentra en Él…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395097" y="174775"/>
        <a:ext cx="2963980" cy="1989404"/>
      </dsp:txXfrm>
    </dsp:sp>
    <dsp:sp modelId="{F45B781A-296E-4B48-90CC-52EE496DBC3A}">
      <dsp:nvSpPr>
        <dsp:cNvPr id="0" name=""/>
        <dsp:cNvSpPr/>
      </dsp:nvSpPr>
      <dsp:spPr>
        <a:xfrm>
          <a:off x="7729747" y="786594"/>
          <a:ext cx="654606" cy="76576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7729747" y="939747"/>
        <a:ext cx="458224" cy="459460"/>
      </dsp:txXfrm>
    </dsp:sp>
    <dsp:sp modelId="{DD061107-2420-40DF-A5EC-0CC66DE4463C}">
      <dsp:nvSpPr>
        <dsp:cNvPr id="0" name=""/>
        <dsp:cNvSpPr/>
      </dsp:nvSpPr>
      <dsp:spPr>
        <a:xfrm>
          <a:off x="8656077" y="112882"/>
          <a:ext cx="3087766" cy="211319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…en ella Dios revela su carácter, su sacrificio y aprendemos a vivir de acuerdo con su voluntad.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8717970" y="174775"/>
        <a:ext cx="2963980" cy="19894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295" y="231863"/>
          <a:ext cx="4701463" cy="188371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 alimentarse diariamente de Cristo mediante el estudio de su Palabra, la meditación en su vida, su carácter y su sacrificio, y una constante comunión con Él…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295" y="231863"/>
        <a:ext cx="4701463" cy="1883718"/>
      </dsp:txXfrm>
    </dsp:sp>
    <dsp:sp modelId="{DE88F729-003C-480C-B2C6-A764B77E9997}">
      <dsp:nvSpPr>
        <dsp:cNvPr id="0" name=""/>
        <dsp:cNvSpPr/>
      </dsp:nvSpPr>
      <dsp:spPr>
        <a:xfrm>
          <a:off x="2295" y="2341371"/>
          <a:ext cx="4701463" cy="19425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…es mediante esta comunión constante que recibimos la fortaleza necesaria para vencer la tentación y vivir de acuerdo con la voluntad de Dios.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295" y="2341371"/>
        <a:ext cx="4701463" cy="1942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4A7BB-0907-41D9-99A7-D35765228B78}" type="datetimeFigureOut">
              <a:rPr lang="es-EC" smtClean="0"/>
              <a:t>4/9/2026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E3600-437F-4CDD-92CE-E102E17D15B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01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3794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5588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058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828E-A0F7-3FBD-7FBA-1E720F0D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836A8B-8603-FD29-AE61-36E39752D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86E985F-9A7D-913E-3991-D7DAAAAAF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85E137-B650-ECA2-BD4A-E275FA045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6369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0B8A-B495-8B06-AE3C-A3CA589C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E071F7-AD63-AE9C-8309-FF80427F9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EDBC04-7EB6-B124-7C06-C65C4D20C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B490F2-8F2D-56DB-0441-667DC9878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58354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18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638095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67353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1955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673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140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7300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76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1759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64843-98FF-CD7F-63C8-6E107C32A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0BFF4C-0118-212E-DC20-663B8726B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031111-0CA3-31A8-5D02-37FBEFB9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A4AD9D-D4AA-8BE2-E7AC-BE47DC08C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560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102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656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1429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4731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2013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933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5850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235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531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0994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1711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06108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666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B99C-21E8-4EC3-94AC-89B26B7F2FD4}" type="datetimeFigureOut">
              <a:rPr lang="es-EC" smtClean="0"/>
              <a:t>4/9/2026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28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8.jp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6.pn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9.pn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0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6.pn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6.png"/><Relationship Id="rId9" Type="http://schemas.microsoft.com/office/2007/relationships/diagramDrawing" Target="../diagrams/drawing8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6.png"/><Relationship Id="rId9" Type="http://schemas.microsoft.com/office/2007/relationships/diagramDrawing" Target="../diagrams/drawing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35.jp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16.png"/><Relationship Id="rId9" Type="http://schemas.microsoft.com/office/2007/relationships/diagramDrawing" Target="../diagrams/drawing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16.png"/><Relationship Id="rId9" Type="http://schemas.microsoft.com/office/2007/relationships/diagramDrawing" Target="../diagrams/drawing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6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>
            <a:extLst>
              <a:ext uri="{FF2B5EF4-FFF2-40B4-BE49-F238E27FC236}">
                <a16:creationId xmlns:a16="http://schemas.microsoft.com/office/drawing/2014/main" id="{1BA68FB9-4786-409A-87CC-5244AF6991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61"/>
          <a:stretch/>
        </p:blipFill>
        <p:spPr>
          <a:xfrm>
            <a:off x="6329783" y="-2925"/>
            <a:ext cx="5922137" cy="6858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30C85E8-15B9-4BFE-BDA0-7FD428FF3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956" y="9230287"/>
            <a:ext cx="1611585" cy="960505"/>
          </a:xfrm>
          <a:prstGeom prst="rect">
            <a:avLst/>
          </a:prstGeom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9DC0231-7928-4C36-9FE6-0ABB9CC0927F}"/>
              </a:ext>
            </a:extLst>
          </p:cNvPr>
          <p:cNvCxnSpPr/>
          <p:nvPr/>
        </p:nvCxnSpPr>
        <p:spPr>
          <a:xfrm>
            <a:off x="298156" y="5472793"/>
            <a:ext cx="11696553" cy="0"/>
          </a:xfrm>
          <a:prstGeom prst="line">
            <a:avLst/>
          </a:prstGeom>
          <a:ln w="76200">
            <a:solidFill>
              <a:srgbClr val="0A24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4" name="Imagen 21523">
            <a:extLst>
              <a:ext uri="{FF2B5EF4-FFF2-40B4-BE49-F238E27FC236}">
                <a16:creationId xmlns:a16="http://schemas.microsoft.com/office/drawing/2014/main" id="{FE21020A-F2E3-459A-8F45-F29FA664A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3929" y="5723767"/>
            <a:ext cx="2304488" cy="1085182"/>
          </a:xfrm>
          <a:prstGeom prst="rect">
            <a:avLst/>
          </a:prstGeom>
        </p:spPr>
      </p:pic>
      <p:pic>
        <p:nvPicPr>
          <p:cNvPr id="21529" name="Imagen 21528">
            <a:extLst>
              <a:ext uri="{FF2B5EF4-FFF2-40B4-BE49-F238E27FC236}">
                <a16:creationId xmlns:a16="http://schemas.microsoft.com/office/drawing/2014/main" id="{B9D0FE8C-9E98-4F33-88F0-54086DAC6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74" y="3071949"/>
            <a:ext cx="3179824" cy="1757591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95181B1-9DC0-4632-9148-4034BB43747B}"/>
              </a:ext>
            </a:extLst>
          </p:cNvPr>
          <p:cNvGrpSpPr/>
          <p:nvPr/>
        </p:nvGrpSpPr>
        <p:grpSpPr>
          <a:xfrm>
            <a:off x="6769690" y="-1816386"/>
            <a:ext cx="4922481" cy="745030"/>
            <a:chOff x="7214326" y="4404362"/>
            <a:chExt cx="4922481" cy="74503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AD5A69-2DDD-4092-BE9C-F18FB57FC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917" t="30969" r="15544" b="37846"/>
            <a:stretch/>
          </p:blipFill>
          <p:spPr>
            <a:xfrm>
              <a:off x="7214326" y="4404362"/>
              <a:ext cx="4922481" cy="745030"/>
            </a:xfrm>
            <a:prstGeom prst="rect">
              <a:avLst/>
            </a:prstGeom>
          </p:spPr>
        </p:pic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0F14A6DE-8CEA-41EF-8976-E8672F6CDC1F}"/>
                </a:ext>
              </a:extLst>
            </p:cNvPr>
            <p:cNvCxnSpPr>
              <a:cxnSpLocks/>
            </p:cNvCxnSpPr>
            <p:nvPr/>
          </p:nvCxnSpPr>
          <p:spPr>
            <a:xfrm>
              <a:off x="7330440" y="5013960"/>
              <a:ext cx="16764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F9F2F44E-6464-42C8-9E1A-AD9E5BE8BD54}"/>
                </a:ext>
              </a:extLst>
            </p:cNvPr>
            <p:cNvCxnSpPr>
              <a:cxnSpLocks/>
            </p:cNvCxnSpPr>
            <p:nvPr/>
          </p:nvCxnSpPr>
          <p:spPr>
            <a:xfrm>
              <a:off x="9333842" y="5013960"/>
              <a:ext cx="266086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8025D7C-4E25-9AB5-0B64-9F6A0E1CB24A}"/>
              </a:ext>
            </a:extLst>
          </p:cNvPr>
          <p:cNvGrpSpPr/>
          <p:nvPr/>
        </p:nvGrpSpPr>
        <p:grpSpPr>
          <a:xfrm>
            <a:off x="293354" y="5624395"/>
            <a:ext cx="1909731" cy="1025157"/>
            <a:chOff x="293354" y="5624395"/>
            <a:chExt cx="1909731" cy="1025157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013D7A6-4DDD-720E-C7B4-0D8EF8BDE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82" y="5624395"/>
              <a:ext cx="1551426" cy="626014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DA87205-8907-E074-35C2-6B726B6B36FC}"/>
                </a:ext>
              </a:extLst>
            </p:cNvPr>
            <p:cNvSpPr txBox="1"/>
            <p:nvPr/>
          </p:nvSpPr>
          <p:spPr>
            <a:xfrm>
              <a:off x="293354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ASDMR 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7039808-63D2-1C04-EA7B-CEBDE614EE80}"/>
              </a:ext>
            </a:extLst>
          </p:cNvPr>
          <p:cNvGrpSpPr/>
          <p:nvPr/>
        </p:nvGrpSpPr>
        <p:grpSpPr>
          <a:xfrm>
            <a:off x="2318198" y="5551323"/>
            <a:ext cx="1909731" cy="1098229"/>
            <a:chOff x="2318198" y="5551323"/>
            <a:chExt cx="1909731" cy="1098229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8B0AA89-F6BF-4ADC-2F43-89F0EE28E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73" y="5551323"/>
              <a:ext cx="767390" cy="772157"/>
            </a:xfrm>
            <a:prstGeom prst="rect">
              <a:avLst/>
            </a:prstGeom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B043F1E-CBE7-3399-2D21-867FB81D1FF8}"/>
                </a:ext>
              </a:extLst>
            </p:cNvPr>
            <p:cNvSpPr txBox="1"/>
            <p:nvPr/>
          </p:nvSpPr>
          <p:spPr>
            <a:xfrm>
              <a:off x="2318198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@asdmr.ecuador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18B1688F-8462-EFCA-522C-E86D896247EC}"/>
              </a:ext>
            </a:extLst>
          </p:cNvPr>
          <p:cNvGrpSpPr/>
          <p:nvPr/>
        </p:nvGrpSpPr>
        <p:grpSpPr>
          <a:xfrm>
            <a:off x="7255363" y="5551322"/>
            <a:ext cx="2084003" cy="1092993"/>
            <a:chOff x="7255363" y="5551322"/>
            <a:chExt cx="2084003" cy="1092993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C32652FD-0D86-45F1-A390-75AEFDAFCE7C}"/>
                </a:ext>
              </a:extLst>
            </p:cNvPr>
            <p:cNvSpPr txBox="1"/>
            <p:nvPr/>
          </p:nvSpPr>
          <p:spPr>
            <a:xfrm>
              <a:off x="7255363" y="6274983"/>
              <a:ext cx="2084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b="1" dirty="0">
                  <a:solidFill>
                    <a:srgbClr val="0A2560"/>
                  </a:solidFill>
                </a:rPr>
                <a:t>(+593) 99 583 8626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834A699-F61F-F958-007F-11D118CC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888" y="5551322"/>
              <a:ext cx="772158" cy="77215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C3F3927-016A-BAFF-9DFC-BFC1518154FC}"/>
              </a:ext>
            </a:extLst>
          </p:cNvPr>
          <p:cNvGrpSpPr/>
          <p:nvPr/>
        </p:nvGrpSpPr>
        <p:grpSpPr>
          <a:xfrm>
            <a:off x="9441192" y="5694284"/>
            <a:ext cx="2707670" cy="1111817"/>
            <a:chOff x="9441192" y="5694284"/>
            <a:chExt cx="2707670" cy="1111817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5D697CC-74FC-86BB-D74C-FEC954FD882E}"/>
                </a:ext>
              </a:extLst>
            </p:cNvPr>
            <p:cNvSpPr txBox="1"/>
            <p:nvPr/>
          </p:nvSpPr>
          <p:spPr>
            <a:xfrm>
              <a:off x="9441192" y="6188013"/>
              <a:ext cx="2479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Conectados con Dios Ec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36D82ABF-33EC-C28A-7AE1-D975D346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42"/>
            <a:stretch/>
          </p:blipFill>
          <p:spPr>
            <a:xfrm>
              <a:off x="10064173" y="5694284"/>
              <a:ext cx="1485900" cy="520995"/>
            </a:xfrm>
            <a:prstGeom prst="rect">
              <a:avLst/>
            </a:prstGeom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CAA332-AA0C-903F-A4DF-4727E8DFF61B}"/>
                </a:ext>
              </a:extLst>
            </p:cNvPr>
            <p:cNvSpPr txBox="1"/>
            <p:nvPr/>
          </p:nvSpPr>
          <p:spPr>
            <a:xfrm>
              <a:off x="9441192" y="6436769"/>
              <a:ext cx="27076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Unión Ecuatoriana ASDMR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884D626B-50C1-9E4A-A39A-DD94766BF0E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95" t="10687" r="5265"/>
          <a:stretch/>
        </p:blipFill>
        <p:spPr>
          <a:xfrm>
            <a:off x="21569" y="340788"/>
            <a:ext cx="12148862" cy="51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3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7973939-0C28-AFF6-B612-D1F62F9B0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2"/>
          <a:stretch>
            <a:fillRect/>
          </a:stretch>
        </p:blipFill>
        <p:spPr>
          <a:xfrm>
            <a:off x="-20259" y="0"/>
            <a:ext cx="5935868" cy="472130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153987-FF1E-182E-8994-71D7A5F8B14E}"/>
              </a:ext>
            </a:extLst>
          </p:cNvPr>
          <p:cNvSpPr txBox="1"/>
          <p:nvPr/>
        </p:nvSpPr>
        <p:spPr>
          <a:xfrm>
            <a:off x="93519" y="4659568"/>
            <a:ext cx="121874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debemos recordar sobre la nueva tierra prometida al contemplar la belleza y la paz de la naturaleza virgen?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9636B61-AF73-576A-A18F-78E7CF7D6DB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7CA5EAC-4025-E610-D206-0717B81D8C4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20" name="Título 1">
              <a:extLst>
                <a:ext uri="{FF2B5EF4-FFF2-40B4-BE49-F238E27FC236}">
                  <a16:creationId xmlns:a16="http://schemas.microsoft.com/office/drawing/2014/main" id="{16E237C1-E5F0-EC1D-75DB-FC1698B00EC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Las obras creadas por Dios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4FEBDCB-76D8-4777-D67F-7B5D3EE2D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6AE3EB27-4D6B-F76B-48FE-DFA16F17718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3" name="Subtítulo 2">
              <a:extLst>
                <a:ext uri="{FF2B5EF4-FFF2-40B4-BE49-F238E27FC236}">
                  <a16:creationId xmlns:a16="http://schemas.microsoft.com/office/drawing/2014/main" id="{D3017B97-D482-1AA9-12F1-DFF49C9C06C7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D4EEB340-B56E-DC67-877E-CD453C0D0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2298924"/>
              </p:ext>
            </p:extLst>
          </p:nvPr>
        </p:nvGraphicFramePr>
        <p:xfrm>
          <a:off x="6208891" y="129662"/>
          <a:ext cx="5778758" cy="4511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673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32DEFA-9019-453D-8AA6-6FAEF702C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2605EA-703D-4B21-8254-662F7C3C6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75F41A-56AD-423C-BAFF-48240EEFD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91753" y="4185997"/>
            <a:ext cx="119882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lecciones preciosas pueden aprenderse de los profetas que nos anime en momentos de desánimo y tentación?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34AF310-3462-69D6-75EC-1091390C0430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FB52B49-D73B-448A-2CB2-2965A58CD47B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5" name="Título 1">
              <a:extLst>
                <a:ext uri="{FF2B5EF4-FFF2-40B4-BE49-F238E27FC236}">
                  <a16:creationId xmlns:a16="http://schemas.microsoft.com/office/drawing/2014/main" id="{DFBF7428-104C-B4B2-10CC-D4EC4F6EC61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370189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El testimonio de la providencia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BC79857-87A2-5D00-9223-5F255801B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0D4002F5-7524-2E76-DC66-724713A7E229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Subtítulo 2">
              <a:extLst>
                <a:ext uri="{FF2B5EF4-FFF2-40B4-BE49-F238E27FC236}">
                  <a16:creationId xmlns:a16="http://schemas.microsoft.com/office/drawing/2014/main" id="{F9242B28-4DB5-2A31-2A7F-FAB21C0A4F01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273D8974-DED9-EB00-2F95-C5279DD0B0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374" r="11142"/>
          <a:stretch/>
        </p:blipFill>
        <p:spPr>
          <a:xfrm>
            <a:off x="8039251" y="0"/>
            <a:ext cx="4171068" cy="4214654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4FF6AC6-F1FF-EF32-07D5-94F57CB33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8624321"/>
              </p:ext>
            </p:extLst>
          </p:nvPr>
        </p:nvGraphicFramePr>
        <p:xfrm>
          <a:off x="112013" y="153094"/>
          <a:ext cx="7806302" cy="4016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128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E20B6DB-72C8-471A-B3AD-CEEB43D31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5A5487-C7E3-4FE1-971D-D3D3D3BFE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664C96-DFCB-4910-983B-F0A25834C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B4FAF6-A660-46EC-9959-3E14F539C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4E156F67-ECD5-8538-6277-7327603A3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378491" cy="425232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84759" y="4252327"/>
            <a:ext cx="65981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Si Dios provee para las cosas de la naturaleza, ¿cuánto más proveerá para sus hijos?</a:t>
            </a:r>
            <a:endParaRPr lang="es-ES" sz="3200" dirty="0">
              <a:ln w="0"/>
              <a:effectLst/>
              <a:latin typeface="Noto Sans ExtBd" panose="020B090204050402020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632D20-6D3D-9DFE-1F53-4AC4DF65D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7B1FB54-FBF4-F611-9F05-9E9F936B883D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7DDBDF8-C0B4-1DC2-5775-A0D1EC6927F2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005C6BA0-19DE-05DF-86BC-5F2AB6C2BEB3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El testimonio de la providencia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0E19B4-EF88-6E86-06C7-A2D422305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C047FFA3-C51E-FB79-A2C1-79005119820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64182747-8FD4-DE15-DC49-9EC2C587F7D0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5B54CF47-455A-B625-11F3-FC1D8C288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984494"/>
              </p:ext>
            </p:extLst>
          </p:nvPr>
        </p:nvGraphicFramePr>
        <p:xfrm>
          <a:off x="6215716" y="296311"/>
          <a:ext cx="5982769" cy="5272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2672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2C686-658D-FA1F-D695-7FDA23AA8129}"/>
              </a:ext>
            </a:extLst>
          </p:cNvPr>
          <p:cNvSpPr txBox="1"/>
          <p:nvPr/>
        </p:nvSpPr>
        <p:spPr>
          <a:xfrm>
            <a:off x="6702357" y="4115573"/>
            <a:ext cx="54463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latin typeface="Noto Sans ExtBd" panose="020B0902040504020204"/>
              </a:rPr>
              <a:t>¿En qué debería llevarnos la promesa del cuidado de Dios a enfocarnos?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C72C0F-ABA5-9E38-F256-9A67823C1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B3F1027D-96B9-D239-F5AC-EEE2CE12544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266359-9DC2-C5D4-3DF3-671CCBF1E39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135AE249-2CD5-C726-ED29-64725FC3DEB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7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El testimonio de la providencia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CF970ED-D97E-DE90-84ED-C938D0DA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EA06B0AC-64E5-3836-F6F7-42342456EBB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26E17319-6E46-A8E0-AD17-C19CAC96CC23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395033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720985F-4EB9-D9FA-967A-A782BEBD1D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965256"/>
              </p:ext>
            </p:extLst>
          </p:nvPr>
        </p:nvGraphicFramePr>
        <p:xfrm>
          <a:off x="93517" y="145916"/>
          <a:ext cx="6336465" cy="5539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Cuáles son los síntomas de la ansiedad y depresión?">
            <a:extLst>
              <a:ext uri="{FF2B5EF4-FFF2-40B4-BE49-F238E27FC236}">
                <a16:creationId xmlns:a16="http://schemas.microsoft.com/office/drawing/2014/main" id="{24C1CDF4-9338-0F5F-7B04-FA401B677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/>
          <a:stretch/>
        </p:blipFill>
        <p:spPr bwMode="auto">
          <a:xfrm>
            <a:off x="6556442" y="-1110"/>
            <a:ext cx="5635557" cy="400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4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C92A-68AD-CE15-48DC-18B4BC78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A20FBAEA-5207-3BF1-61BF-891A6B2A5E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440" b="15838"/>
          <a:stretch/>
        </p:blipFill>
        <p:spPr>
          <a:xfrm>
            <a:off x="0" y="-24319"/>
            <a:ext cx="12192000" cy="313562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CDCF2F-414F-BC78-C488-A807E06D3702}"/>
              </a:ext>
            </a:extLst>
          </p:cNvPr>
          <p:cNvSpPr txBox="1"/>
          <p:nvPr/>
        </p:nvSpPr>
        <p:spPr>
          <a:xfrm>
            <a:off x="65012" y="98936"/>
            <a:ext cx="119969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solidFill>
                  <a:schemeClr val="bg1"/>
                </a:solidFill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¿En dónde ha colocado Cristo las revelaciones más claras del plan de Dios para la salvación de los hombres?</a:t>
            </a:r>
            <a:endParaRPr lang="es-MX" sz="3200" b="1" dirty="0">
              <a:ln w="0"/>
              <a:solidFill>
                <a:schemeClr val="bg1"/>
              </a:solidFill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67C61B-F23C-A364-2CB4-40822A9DD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1C1FD86-480E-CF5A-F7EB-A4927477DEDE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BBB07CB-E602-2E6B-0602-CDE8A5A7AF83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5B4E8887-0994-5DD5-C5DF-788670571CD7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revelación de Dios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FAA40A8-BF7F-BF1E-04A0-32BE44CF5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704BAB93-AFA8-01DC-836E-EA7F9A2D02A2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CE71C787-F819-F6AF-61F0-6C4597E40B7F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520472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7F89A477-CBB0-9F66-3262-6353D5350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7780581"/>
              </p:ext>
            </p:extLst>
          </p:nvPr>
        </p:nvGraphicFramePr>
        <p:xfrm>
          <a:off x="218912" y="3249937"/>
          <a:ext cx="11754175" cy="2338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750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1CA73B56-0475-4B8B-9371-4B851365D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A9FE23B6-8A31-41AC-AF5D-4D0DD73330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43F029B8-D424-4DEB-B5C7-8CB90017F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F45B781A-296E-4B48-90CC-52EE496DBC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dgm id="{DD061107-2420-40DF-A5EC-0CC66DE44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6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F06A-D17B-F3CB-AA44-38A9597C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D44BF05-1B5A-BFC7-DAEA-E6F0F61D4CF9}"/>
              </a:ext>
            </a:extLst>
          </p:cNvPr>
          <p:cNvSpPr txBox="1"/>
          <p:nvPr/>
        </p:nvSpPr>
        <p:spPr>
          <a:xfrm>
            <a:off x="0" y="4668959"/>
            <a:ext cx="119684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debe hacer diariamente todo aquel que desea crecer en la fortaleza y el poder de Dios?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6219C5-7917-BDE9-2E00-CEAEC7741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950E934C-D216-8916-64BF-D7144BA30CB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0A970CB-E0EE-5E77-987A-D2A8008ABE8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B40BCF7F-4FB6-DC3D-8C5C-0E110DF3D0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revelación de Dios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D57D069-BA10-C6E6-B4A3-AEE13F958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33BB2358-BBFB-F8C9-D612-9A321EF7EBFB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E9DAEE24-8920-13E4-1416-00A57FD0EA82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421081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AD4E399F-F339-0CBE-D98E-8F6651900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1496368"/>
              </p:ext>
            </p:extLst>
          </p:nvPr>
        </p:nvGraphicFramePr>
        <p:xfrm>
          <a:off x="7271809" y="153164"/>
          <a:ext cx="4706055" cy="4515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EFE0837D-5904-FFB4-4A14-F65ACBEE5A1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11" r="12685"/>
          <a:stretch/>
        </p:blipFill>
        <p:spPr>
          <a:xfrm>
            <a:off x="0" y="0"/>
            <a:ext cx="7130374" cy="465230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5234B20-FC36-8485-8E41-9F6846847F17}"/>
              </a:ext>
            </a:extLst>
          </p:cNvPr>
          <p:cNvSpPr txBox="1"/>
          <p:nvPr/>
        </p:nvSpPr>
        <p:spPr>
          <a:xfrm>
            <a:off x="9728" y="4059723"/>
            <a:ext cx="711011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dirty="0">
                <a:latin typeface="Bw Modelica" panose="00000600000000000000" pitchFamily="50" charset="0"/>
              </a:rPr>
              <a:t>La contemplación diaria de Jesús y de su obra de redención fortalece nuestra vida espiritual y nos capacita para permanecer firmes.</a:t>
            </a:r>
            <a:endParaRPr lang="es-EC" sz="16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0" grpId="0">
        <p:bldSub>
          <a:bldDgm bld="one"/>
        </p:bldSub>
      </p:bldGraphic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Niña Abrazando Biblia — EB Global: Enfoque Bíblico / Bible Focus">
            <a:extLst>
              <a:ext uri="{FF2B5EF4-FFF2-40B4-BE49-F238E27FC236}">
                <a16:creationId xmlns:a16="http://schemas.microsoft.com/office/drawing/2014/main" id="{283CDDB1-FA0A-0892-6AA1-A88C556409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5" r="6457"/>
          <a:stretch/>
        </p:blipFill>
        <p:spPr bwMode="auto">
          <a:xfrm>
            <a:off x="5282118" y="0"/>
            <a:ext cx="6909881" cy="575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5351077" y="161791"/>
            <a:ext cx="397206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solidFill>
                  <a:schemeClr val="bg1"/>
                </a:solidFill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¿Cómo debemos recibir la Palabra de Dios en nuestros corazones?</a:t>
            </a:r>
            <a:endParaRPr lang="es-EC" sz="3200" dirty="0">
              <a:ln w="0"/>
              <a:solidFill>
                <a:schemeClr val="bg1"/>
              </a:solidFill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 revelación de Dios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95B85D45-6127-4CE3-32CF-23E70968B6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9145210"/>
              </p:ext>
            </p:extLst>
          </p:nvPr>
        </p:nvGraphicFramePr>
        <p:xfrm>
          <a:off x="278345" y="145140"/>
          <a:ext cx="4848131" cy="5453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4470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3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1EC75C5-558D-A9BC-7B2E-9BCC65D41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431" y="0"/>
            <a:ext cx="4037570" cy="58320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93519" y="34940"/>
            <a:ext cx="91087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¿Qué le brindó consuelo y ayuda a Jeremías en tiempo tumultuoso?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Estudio bíblico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841FC8B-D270-C4D1-96A6-A6DAFE0D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6608576"/>
              </p:ext>
            </p:extLst>
          </p:nvPr>
        </p:nvGraphicFramePr>
        <p:xfrm>
          <a:off x="197135" y="1112158"/>
          <a:ext cx="8042191" cy="4643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Bocadillo: rectángulo 12">
            <a:extLst>
              <a:ext uri="{FF2B5EF4-FFF2-40B4-BE49-F238E27FC236}">
                <a16:creationId xmlns:a16="http://schemas.microsoft.com/office/drawing/2014/main" id="{B0A26A4B-AA2F-89C0-9384-15DD6ACFCA99}"/>
              </a:ext>
            </a:extLst>
          </p:cNvPr>
          <p:cNvSpPr/>
          <p:nvPr/>
        </p:nvSpPr>
        <p:spPr>
          <a:xfrm>
            <a:off x="8239328" y="4332145"/>
            <a:ext cx="3544110" cy="795115"/>
          </a:xfrm>
          <a:prstGeom prst="wedgeRectCallout">
            <a:avLst>
              <a:gd name="adj1" fmla="val -13971"/>
              <a:gd name="adj2" fmla="val -14303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Bw Modelica" panose="00000600000000000000" pitchFamily="50" charset="0"/>
              </a:rPr>
              <a:t>Fueron halladas tus palabras, y yo las comí; y tu palabra me fue por gozo y por alegría de mi corazón; porque tu nombre se invocó sobre mí, oh Jehová Dios de los ejércitos.</a:t>
            </a:r>
            <a:endParaRPr lang="es-EC" sz="1200" dirty="0">
              <a:solidFill>
                <a:schemeClr val="tx1"/>
              </a:solidFill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8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42F382-AA36-4775-9D98-29EB32F5D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EB2F3E-5414-45C4-BB95-47CFFED77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9CEAF2-3B3E-4B26-BEDB-7F2009603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3" grpId="0">
        <p:bldSub>
          <a:bldDgm bld="one"/>
        </p:bldSub>
      </p:bldGraphic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A075D46-C515-E53A-6470-FB7740CB2F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655" r="17442"/>
          <a:stretch/>
        </p:blipFill>
        <p:spPr>
          <a:xfrm>
            <a:off x="7564042" y="0"/>
            <a:ext cx="4627958" cy="58320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0" y="39477"/>
            <a:ext cx="74705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¿Cómo deben estudiarse las Escrituras y qué debe preceder a ese estudio bíblico?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Estudio bíblico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B7B05CBE-2078-90F3-CDA1-766A119099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940963"/>
              </p:ext>
            </p:extLst>
          </p:nvPr>
        </p:nvGraphicFramePr>
        <p:xfrm>
          <a:off x="342488" y="1631723"/>
          <a:ext cx="6785546" cy="3897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8765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3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: esquinas superiores redondeadas 25"/>
          <p:cNvSpPr/>
          <p:nvPr/>
        </p:nvSpPr>
        <p:spPr>
          <a:xfrm>
            <a:off x="9571897" y="380972"/>
            <a:ext cx="2561051" cy="5345450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La Biblia es una fuente de consuelo, fortaleza, sabiduría y firmeza espiritual, para obtener sus tesoros, debemos estudiarla con ferviente meditación, perseverancia y atención, permitiendo que esta nos transforme.</a:t>
            </a:r>
          </a:p>
        </p:txBody>
      </p:sp>
      <p:sp>
        <p:nvSpPr>
          <p:cNvPr id="22" name="Rectángulo: esquinas superiores redondeadas 21"/>
          <p:cNvSpPr/>
          <p:nvPr/>
        </p:nvSpPr>
        <p:spPr>
          <a:xfrm>
            <a:off x="37409" y="381783"/>
            <a:ext cx="2454937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Dios se revela a la humanidad de diversas maneras, y especialmente a través de la naturaleza y de su Palabra; al contemplar y  meditar en estas revelaciones podremos alcanzar un conocimiento más profundo de nuestro Creador.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163A991-6D6E-408B-A9AE-030EB9CC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239" t="24530" r="8151" b="15233"/>
          <a:stretch/>
        </p:blipFill>
        <p:spPr>
          <a:xfrm>
            <a:off x="57672" y="-485"/>
            <a:ext cx="396628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EB28050-36EC-44F3-A4D1-0E627033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283" r="3992" b="11085"/>
          <a:stretch/>
        </p:blipFill>
        <p:spPr>
          <a:xfrm>
            <a:off x="9632584" y="-37104"/>
            <a:ext cx="550196" cy="674323"/>
          </a:xfrm>
          <a:prstGeom prst="rect">
            <a:avLst/>
          </a:prstGeom>
        </p:spPr>
      </p:pic>
      <p:sp>
        <p:nvSpPr>
          <p:cNvPr id="20" name="Rectángulo: esquinas superiores redondeadas 19">
            <a:extLst>
              <a:ext uri="{FF2B5EF4-FFF2-40B4-BE49-F238E27FC236}">
                <a16:creationId xmlns:a16="http://schemas.microsoft.com/office/drawing/2014/main" id="{A6EE38D9-0B38-43AB-A969-BB8536421FBA}"/>
              </a:ext>
            </a:extLst>
          </p:cNvPr>
          <p:cNvSpPr/>
          <p:nvPr/>
        </p:nvSpPr>
        <p:spPr>
          <a:xfrm>
            <a:off x="2541719" y="381783"/>
            <a:ext cx="2257220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Al contemplar la naturaleza, podemos aprender valiosas lecciones de obediencia y confianza en Dios, y recordar que toda su belleza es apenas un pálido reflejo de la gloria que Él ha preparado para sus hijos.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4017FD-D3A6-44A1-95DF-EEBF18D05C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617" r="29360" b="12577"/>
          <a:stretch/>
        </p:blipFill>
        <p:spPr>
          <a:xfrm>
            <a:off x="2393376" y="6224"/>
            <a:ext cx="521095" cy="598715"/>
          </a:xfrm>
          <a:prstGeom prst="rect">
            <a:avLst/>
          </a:prstGeom>
        </p:spPr>
      </p:pic>
      <p:sp>
        <p:nvSpPr>
          <p:cNvPr id="24" name="Rectángulo: esquinas superiores redondeadas 23"/>
          <p:cNvSpPr/>
          <p:nvPr/>
        </p:nvSpPr>
        <p:spPr>
          <a:xfrm>
            <a:off x="4848650" y="381783"/>
            <a:ext cx="2306594" cy="534463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Así como Dios provee para toda su creación, mucho más cuidará de sus hijos y atenderá sus necesidades; por ello, debemos confiar en su amor y cuidado, y enfocarnos en buscar primero su voluntad.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0CCDE86-9C52-431D-857B-13A37D22E9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439" r="396" b="13325"/>
          <a:stretch/>
        </p:blipFill>
        <p:spPr>
          <a:xfrm>
            <a:off x="4799276" y="-486"/>
            <a:ext cx="570800" cy="609601"/>
          </a:xfrm>
          <a:prstGeom prst="rect">
            <a:avLst/>
          </a:prstGeom>
        </p:spPr>
      </p:pic>
      <p:sp>
        <p:nvSpPr>
          <p:cNvPr id="25" name="Rectángulo: esquinas superiores redondeadas 24"/>
          <p:cNvSpPr/>
          <p:nvPr/>
        </p:nvSpPr>
        <p:spPr>
          <a:xfrm>
            <a:off x="7204618" y="381783"/>
            <a:ext cx="2317907" cy="534544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Para crecer en fortaleza espiritual debemos alimentarnos diariamente de la Palabra de Dios, meditar en el amor y sacrificio de Jesús y mantener nuestros pensamientos en las cosas celestiales.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452A1F-0CC6-4530-B84E-18AA030EC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349" r="396" b="15415"/>
          <a:stretch/>
        </p:blipFill>
        <p:spPr>
          <a:xfrm>
            <a:off x="7215930" y="-486"/>
            <a:ext cx="570800" cy="6096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0E69A3-309C-764C-0104-3B9CE23F7E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0AC2652-3E00-C4B9-DF1D-D3485B944227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60E05CE-B009-8902-92D1-F3C2974CC137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017C7A12-1F96-D5FF-28B1-AD8FC94C7B2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473391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Afirmo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A9311EC-F775-544D-F64C-005804155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3" name="Flecha: pentágono 12">
              <a:extLst>
                <a:ext uri="{FF2B5EF4-FFF2-40B4-BE49-F238E27FC236}">
                  <a16:creationId xmlns:a16="http://schemas.microsoft.com/office/drawing/2014/main" id="{84B18080-35AC-21EC-1FB0-9464184B7853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DDB19AA7-577C-57F6-8FE2-5561610BB7BD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Resumen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93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20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1">
            <a:extLst>
              <a:ext uri="{FF2B5EF4-FFF2-40B4-BE49-F238E27FC236}">
                <a16:creationId xmlns:a16="http://schemas.microsoft.com/office/drawing/2014/main" id="{FBA408B6-7810-4203-94E9-9E05FB251E3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44760" y="1485672"/>
            <a:ext cx="258127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831C6D3D-4C48-43FF-B595-B9F1B103D34D}"/>
              </a:ext>
            </a:extLst>
          </p:cNvPr>
          <p:cNvSpPr>
            <a:spLocks/>
          </p:cNvSpPr>
          <p:nvPr/>
        </p:nvSpPr>
        <p:spPr bwMode="auto">
          <a:xfrm>
            <a:off x="1295560" y="2241322"/>
            <a:ext cx="1847850" cy="893763"/>
          </a:xfrm>
          <a:custGeom>
            <a:avLst/>
            <a:gdLst>
              <a:gd name="T0" fmla="*/ 777 w 1130"/>
              <a:gd name="T1" fmla="*/ 373 h 546"/>
              <a:gd name="T2" fmla="*/ 19 w 1130"/>
              <a:gd name="T3" fmla="*/ 8 h 546"/>
              <a:gd name="T4" fmla="*/ 0 w 1130"/>
              <a:gd name="T5" fmla="*/ 14 h 546"/>
              <a:gd name="T6" fmla="*/ 0 w 1130"/>
              <a:gd name="T7" fmla="*/ 16 h 546"/>
              <a:gd name="T8" fmla="*/ 784 w 1130"/>
              <a:gd name="T9" fmla="*/ 510 h 546"/>
              <a:gd name="T10" fmla="*/ 786 w 1130"/>
              <a:gd name="T11" fmla="*/ 510 h 546"/>
              <a:gd name="T12" fmla="*/ 790 w 1130"/>
              <a:gd name="T13" fmla="*/ 511 h 546"/>
              <a:gd name="T14" fmla="*/ 795 w 1130"/>
              <a:gd name="T15" fmla="*/ 510 h 546"/>
              <a:gd name="T16" fmla="*/ 833 w 1130"/>
              <a:gd name="T17" fmla="*/ 499 h 546"/>
              <a:gd name="T18" fmla="*/ 891 w 1130"/>
              <a:gd name="T19" fmla="*/ 490 h 546"/>
              <a:gd name="T20" fmla="*/ 960 w 1130"/>
              <a:gd name="T21" fmla="*/ 492 h 546"/>
              <a:gd name="T22" fmla="*/ 1046 w 1130"/>
              <a:gd name="T23" fmla="*/ 520 h 546"/>
              <a:gd name="T24" fmla="*/ 1119 w 1130"/>
              <a:gd name="T25" fmla="*/ 545 h 546"/>
              <a:gd name="T26" fmla="*/ 1128 w 1130"/>
              <a:gd name="T27" fmla="*/ 536 h 546"/>
              <a:gd name="T28" fmla="*/ 777 w 1130"/>
              <a:gd name="T29" fmla="*/ 3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30" h="546">
                <a:moveTo>
                  <a:pt x="777" y="373"/>
                </a:moveTo>
                <a:cubicBezTo>
                  <a:pt x="597" y="332"/>
                  <a:pt x="165" y="232"/>
                  <a:pt x="19" y="8"/>
                </a:cubicBezTo>
                <a:cubicBezTo>
                  <a:pt x="14" y="0"/>
                  <a:pt x="0" y="4"/>
                  <a:pt x="0" y="14"/>
                </a:cubicBezTo>
                <a:cubicBezTo>
                  <a:pt x="0" y="16"/>
                  <a:pt x="0" y="16"/>
                  <a:pt x="0" y="16"/>
                </a:cubicBezTo>
                <a:cubicBezTo>
                  <a:pt x="12" y="323"/>
                  <a:pt x="545" y="456"/>
                  <a:pt x="784" y="510"/>
                </a:cubicBezTo>
                <a:cubicBezTo>
                  <a:pt x="786" y="510"/>
                  <a:pt x="786" y="510"/>
                  <a:pt x="786" y="510"/>
                </a:cubicBezTo>
                <a:cubicBezTo>
                  <a:pt x="790" y="511"/>
                  <a:pt x="790" y="511"/>
                  <a:pt x="790" y="511"/>
                </a:cubicBezTo>
                <a:cubicBezTo>
                  <a:pt x="792" y="511"/>
                  <a:pt x="794" y="511"/>
                  <a:pt x="795" y="510"/>
                </a:cubicBezTo>
                <a:cubicBezTo>
                  <a:pt x="807" y="506"/>
                  <a:pt x="820" y="502"/>
                  <a:pt x="833" y="499"/>
                </a:cubicBezTo>
                <a:cubicBezTo>
                  <a:pt x="852" y="494"/>
                  <a:pt x="872" y="490"/>
                  <a:pt x="891" y="490"/>
                </a:cubicBezTo>
                <a:cubicBezTo>
                  <a:pt x="913" y="488"/>
                  <a:pt x="933" y="488"/>
                  <a:pt x="960" y="492"/>
                </a:cubicBezTo>
                <a:cubicBezTo>
                  <a:pt x="984" y="497"/>
                  <a:pt x="1011" y="506"/>
                  <a:pt x="1046" y="520"/>
                </a:cubicBezTo>
                <a:cubicBezTo>
                  <a:pt x="1065" y="528"/>
                  <a:pt x="1091" y="536"/>
                  <a:pt x="1119" y="545"/>
                </a:cubicBezTo>
                <a:cubicBezTo>
                  <a:pt x="1125" y="546"/>
                  <a:pt x="1130" y="541"/>
                  <a:pt x="1128" y="536"/>
                </a:cubicBezTo>
                <a:cubicBezTo>
                  <a:pt x="1077" y="435"/>
                  <a:pt x="958" y="414"/>
                  <a:pt x="777" y="373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9507B032-BA22-4FA5-9189-9E2226021E45}"/>
              </a:ext>
            </a:extLst>
          </p:cNvPr>
          <p:cNvSpPr>
            <a:spLocks/>
          </p:cNvSpPr>
          <p:nvPr/>
        </p:nvSpPr>
        <p:spPr bwMode="auto">
          <a:xfrm>
            <a:off x="1293973" y="2596922"/>
            <a:ext cx="771525" cy="565150"/>
          </a:xfrm>
          <a:custGeom>
            <a:avLst/>
            <a:gdLst>
              <a:gd name="T0" fmla="*/ 317 w 472"/>
              <a:gd name="T1" fmla="*/ 346 h 346"/>
              <a:gd name="T2" fmla="*/ 460 w 472"/>
              <a:gd name="T3" fmla="*/ 302 h 346"/>
              <a:gd name="T4" fmla="*/ 461 w 472"/>
              <a:gd name="T5" fmla="*/ 301 h 346"/>
              <a:gd name="T6" fmla="*/ 465 w 472"/>
              <a:gd name="T7" fmla="*/ 299 h 346"/>
              <a:gd name="T8" fmla="*/ 463 w 472"/>
              <a:gd name="T9" fmla="*/ 281 h 346"/>
              <a:gd name="T10" fmla="*/ 19 w 472"/>
              <a:gd name="T11" fmla="*/ 9 h 346"/>
              <a:gd name="T12" fmla="*/ 0 w 472"/>
              <a:gd name="T13" fmla="*/ 14 h 346"/>
              <a:gd name="T14" fmla="*/ 0 w 472"/>
              <a:gd name="T15" fmla="*/ 25 h 346"/>
              <a:gd name="T16" fmla="*/ 0 w 472"/>
              <a:gd name="T17" fmla="*/ 26 h 346"/>
              <a:gd name="T18" fmla="*/ 317 w 472"/>
              <a:gd name="T19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2" h="346">
                <a:moveTo>
                  <a:pt x="317" y="346"/>
                </a:moveTo>
                <a:cubicBezTo>
                  <a:pt x="364" y="333"/>
                  <a:pt x="415" y="320"/>
                  <a:pt x="460" y="302"/>
                </a:cubicBezTo>
                <a:cubicBezTo>
                  <a:pt x="461" y="301"/>
                  <a:pt x="461" y="301"/>
                  <a:pt x="461" y="301"/>
                </a:cubicBezTo>
                <a:cubicBezTo>
                  <a:pt x="462" y="300"/>
                  <a:pt x="464" y="300"/>
                  <a:pt x="465" y="299"/>
                </a:cubicBezTo>
                <a:cubicBezTo>
                  <a:pt x="472" y="295"/>
                  <a:pt x="472" y="284"/>
                  <a:pt x="463" y="281"/>
                </a:cubicBezTo>
                <a:cubicBezTo>
                  <a:pt x="282" y="229"/>
                  <a:pt x="117" y="152"/>
                  <a:pt x="19" y="9"/>
                </a:cubicBezTo>
                <a:cubicBezTo>
                  <a:pt x="13" y="0"/>
                  <a:pt x="0" y="4"/>
                  <a:pt x="0" y="14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0" y="26"/>
                  <a:pt x="0" y="26"/>
                </a:cubicBezTo>
                <a:cubicBezTo>
                  <a:pt x="10" y="178"/>
                  <a:pt x="115" y="262"/>
                  <a:pt x="317" y="34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AAD69B8C-541C-40E5-B0DB-AA733D958AE5}"/>
              </a:ext>
            </a:extLst>
          </p:cNvPr>
          <p:cNvSpPr>
            <a:spLocks/>
          </p:cNvSpPr>
          <p:nvPr/>
        </p:nvSpPr>
        <p:spPr bwMode="auto">
          <a:xfrm>
            <a:off x="1293973" y="1871435"/>
            <a:ext cx="2063750" cy="1209675"/>
          </a:xfrm>
          <a:custGeom>
            <a:avLst/>
            <a:gdLst>
              <a:gd name="T0" fmla="*/ 764 w 1262"/>
              <a:gd name="T1" fmla="*/ 515 h 739"/>
              <a:gd name="T2" fmla="*/ 1201 w 1262"/>
              <a:gd name="T3" fmla="*/ 733 h 739"/>
              <a:gd name="T4" fmla="*/ 1213 w 1262"/>
              <a:gd name="T5" fmla="*/ 734 h 739"/>
              <a:gd name="T6" fmla="*/ 1259 w 1262"/>
              <a:gd name="T7" fmla="*/ 602 h 739"/>
              <a:gd name="T8" fmla="*/ 1110 w 1262"/>
              <a:gd name="T9" fmla="*/ 476 h 739"/>
              <a:gd name="T10" fmla="*/ 802 w 1262"/>
              <a:gd name="T11" fmla="*/ 392 h 739"/>
              <a:gd name="T12" fmla="*/ 13 w 1262"/>
              <a:gd name="T13" fmla="*/ 5 h 739"/>
              <a:gd name="T14" fmla="*/ 1 w 1262"/>
              <a:gd name="T15" fmla="*/ 9 h 739"/>
              <a:gd name="T16" fmla="*/ 0 w 1262"/>
              <a:gd name="T17" fmla="*/ 27 h 739"/>
              <a:gd name="T18" fmla="*/ 0 w 1262"/>
              <a:gd name="T19" fmla="*/ 27 h 739"/>
              <a:gd name="T20" fmla="*/ 764 w 1262"/>
              <a:gd name="T21" fmla="*/ 515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62" h="739">
                <a:moveTo>
                  <a:pt x="764" y="515"/>
                </a:moveTo>
                <a:cubicBezTo>
                  <a:pt x="973" y="564"/>
                  <a:pt x="1151" y="597"/>
                  <a:pt x="1201" y="733"/>
                </a:cubicBezTo>
                <a:cubicBezTo>
                  <a:pt x="1202" y="738"/>
                  <a:pt x="1210" y="739"/>
                  <a:pt x="1213" y="734"/>
                </a:cubicBezTo>
                <a:cubicBezTo>
                  <a:pt x="1243" y="685"/>
                  <a:pt x="1262" y="642"/>
                  <a:pt x="1259" y="602"/>
                </a:cubicBezTo>
                <a:cubicBezTo>
                  <a:pt x="1256" y="559"/>
                  <a:pt x="1212" y="507"/>
                  <a:pt x="1110" y="476"/>
                </a:cubicBezTo>
                <a:cubicBezTo>
                  <a:pt x="1008" y="445"/>
                  <a:pt x="965" y="437"/>
                  <a:pt x="802" y="392"/>
                </a:cubicBezTo>
                <a:cubicBezTo>
                  <a:pt x="643" y="349"/>
                  <a:pt x="167" y="230"/>
                  <a:pt x="13" y="5"/>
                </a:cubicBezTo>
                <a:cubicBezTo>
                  <a:pt x="10" y="0"/>
                  <a:pt x="1" y="2"/>
                  <a:pt x="1" y="9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3" y="321"/>
                  <a:pt x="548" y="465"/>
                  <a:pt x="764" y="515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5D9D754D-BF06-4AE7-A1CE-BD8638D4A9B9}"/>
              </a:ext>
            </a:extLst>
          </p:cNvPr>
          <p:cNvSpPr>
            <a:spLocks/>
          </p:cNvSpPr>
          <p:nvPr/>
        </p:nvSpPr>
        <p:spPr bwMode="auto">
          <a:xfrm>
            <a:off x="1293973" y="1479322"/>
            <a:ext cx="2579688" cy="1733550"/>
          </a:xfrm>
          <a:custGeom>
            <a:avLst/>
            <a:gdLst>
              <a:gd name="T0" fmla="*/ 1123 w 1577"/>
              <a:gd name="T1" fmla="*/ 626 h 1060"/>
              <a:gd name="T2" fmla="*/ 1347 w 1577"/>
              <a:gd name="T3" fmla="*/ 877 h 1060"/>
              <a:gd name="T4" fmla="*/ 1263 w 1577"/>
              <a:gd name="T5" fmla="*/ 1026 h 1060"/>
              <a:gd name="T6" fmla="*/ 1268 w 1577"/>
              <a:gd name="T7" fmla="*/ 1043 h 1060"/>
              <a:gd name="T8" fmla="*/ 1290 w 1577"/>
              <a:gd name="T9" fmla="*/ 1045 h 1060"/>
              <a:gd name="T10" fmla="*/ 1358 w 1577"/>
              <a:gd name="T11" fmla="*/ 1058 h 1060"/>
              <a:gd name="T12" fmla="*/ 1378 w 1577"/>
              <a:gd name="T13" fmla="*/ 1053 h 1060"/>
              <a:gd name="T14" fmla="*/ 1348 w 1577"/>
              <a:gd name="T15" fmla="*/ 525 h 1060"/>
              <a:gd name="T16" fmla="*/ 19 w 1577"/>
              <a:gd name="T17" fmla="*/ 6 h 1060"/>
              <a:gd name="T18" fmla="*/ 0 w 1577"/>
              <a:gd name="T19" fmla="*/ 12 h 1060"/>
              <a:gd name="T20" fmla="*/ 0 w 1577"/>
              <a:gd name="T21" fmla="*/ 49 h 1060"/>
              <a:gd name="T22" fmla="*/ 1123 w 1577"/>
              <a:gd name="T23" fmla="*/ 626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77" h="1060">
                <a:moveTo>
                  <a:pt x="1123" y="626"/>
                </a:moveTo>
                <a:cubicBezTo>
                  <a:pt x="1245" y="655"/>
                  <a:pt x="1384" y="738"/>
                  <a:pt x="1347" y="877"/>
                </a:cubicBezTo>
                <a:cubicBezTo>
                  <a:pt x="1339" y="903"/>
                  <a:pt x="1315" y="971"/>
                  <a:pt x="1263" y="1026"/>
                </a:cubicBezTo>
                <a:cubicBezTo>
                  <a:pt x="1257" y="1032"/>
                  <a:pt x="1261" y="1042"/>
                  <a:pt x="1268" y="1043"/>
                </a:cubicBezTo>
                <a:cubicBezTo>
                  <a:pt x="1276" y="1044"/>
                  <a:pt x="1283" y="1045"/>
                  <a:pt x="1290" y="1045"/>
                </a:cubicBezTo>
                <a:cubicBezTo>
                  <a:pt x="1313" y="1049"/>
                  <a:pt x="1336" y="1053"/>
                  <a:pt x="1358" y="1058"/>
                </a:cubicBezTo>
                <a:cubicBezTo>
                  <a:pt x="1365" y="1060"/>
                  <a:pt x="1373" y="1058"/>
                  <a:pt x="1378" y="1053"/>
                </a:cubicBezTo>
                <a:cubicBezTo>
                  <a:pt x="1541" y="890"/>
                  <a:pt x="1577" y="661"/>
                  <a:pt x="1348" y="525"/>
                </a:cubicBezTo>
                <a:cubicBezTo>
                  <a:pt x="1155" y="409"/>
                  <a:pt x="341" y="368"/>
                  <a:pt x="19" y="6"/>
                </a:cubicBezTo>
                <a:cubicBezTo>
                  <a:pt x="12" y="0"/>
                  <a:pt x="0" y="3"/>
                  <a:pt x="0" y="12"/>
                </a:cubicBezTo>
                <a:cubicBezTo>
                  <a:pt x="0" y="49"/>
                  <a:pt x="0" y="49"/>
                  <a:pt x="0" y="49"/>
                </a:cubicBezTo>
                <a:cubicBezTo>
                  <a:pt x="2" y="342"/>
                  <a:pt x="710" y="532"/>
                  <a:pt x="1123" y="62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A37CFF67-D77B-4D71-907F-87262CA85917}"/>
              </a:ext>
            </a:extLst>
          </p:cNvPr>
          <p:cNvSpPr>
            <a:spLocks/>
          </p:cNvSpPr>
          <p:nvPr/>
        </p:nvSpPr>
        <p:spPr bwMode="auto">
          <a:xfrm>
            <a:off x="1244760" y="3174772"/>
            <a:ext cx="2584450" cy="392113"/>
          </a:xfrm>
          <a:custGeom>
            <a:avLst/>
            <a:gdLst>
              <a:gd name="T0" fmla="*/ 1578 w 1580"/>
              <a:gd name="T1" fmla="*/ 229 h 240"/>
              <a:gd name="T2" fmla="*/ 1548 w 1580"/>
              <a:gd name="T3" fmla="*/ 162 h 240"/>
              <a:gd name="T4" fmla="*/ 1527 w 1580"/>
              <a:gd name="T5" fmla="*/ 141 h 240"/>
              <a:gd name="T6" fmla="*/ 1312 w 1580"/>
              <a:gd name="T7" fmla="*/ 92 h 240"/>
              <a:gd name="T8" fmla="*/ 1052 w 1580"/>
              <a:gd name="T9" fmla="*/ 28 h 240"/>
              <a:gd name="T10" fmla="*/ 927 w 1580"/>
              <a:gd name="T11" fmla="*/ 2 h 240"/>
              <a:gd name="T12" fmla="*/ 838 w 1580"/>
              <a:gd name="T13" fmla="*/ 24 h 240"/>
              <a:gd name="T14" fmla="*/ 791 w 1580"/>
              <a:gd name="T15" fmla="*/ 65 h 240"/>
              <a:gd name="T16" fmla="*/ 780 w 1580"/>
              <a:gd name="T17" fmla="*/ 65 h 240"/>
              <a:gd name="T18" fmla="*/ 733 w 1580"/>
              <a:gd name="T19" fmla="*/ 24 h 240"/>
              <a:gd name="T20" fmla="*/ 645 w 1580"/>
              <a:gd name="T21" fmla="*/ 2 h 240"/>
              <a:gd name="T22" fmla="*/ 512 w 1580"/>
              <a:gd name="T23" fmla="*/ 30 h 240"/>
              <a:gd name="T24" fmla="*/ 259 w 1580"/>
              <a:gd name="T25" fmla="*/ 92 h 240"/>
              <a:gd name="T26" fmla="*/ 47 w 1580"/>
              <a:gd name="T27" fmla="*/ 141 h 240"/>
              <a:gd name="T28" fmla="*/ 26 w 1580"/>
              <a:gd name="T29" fmla="*/ 162 h 240"/>
              <a:gd name="T30" fmla="*/ 1 w 1580"/>
              <a:gd name="T31" fmla="*/ 230 h 240"/>
              <a:gd name="T32" fmla="*/ 8 w 1580"/>
              <a:gd name="T33" fmla="*/ 240 h 240"/>
              <a:gd name="T34" fmla="*/ 1571 w 1580"/>
              <a:gd name="T35" fmla="*/ 240 h 240"/>
              <a:gd name="T36" fmla="*/ 1578 w 1580"/>
              <a:gd name="T37" fmla="*/ 229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80" h="240">
                <a:moveTo>
                  <a:pt x="1578" y="229"/>
                </a:moveTo>
                <a:cubicBezTo>
                  <a:pt x="1548" y="162"/>
                  <a:pt x="1548" y="162"/>
                  <a:pt x="1548" y="162"/>
                </a:cubicBezTo>
                <a:cubicBezTo>
                  <a:pt x="1544" y="152"/>
                  <a:pt x="1537" y="145"/>
                  <a:pt x="1527" y="141"/>
                </a:cubicBezTo>
                <a:cubicBezTo>
                  <a:pt x="1470" y="119"/>
                  <a:pt x="1382" y="102"/>
                  <a:pt x="1312" y="92"/>
                </a:cubicBezTo>
                <a:cubicBezTo>
                  <a:pt x="1236" y="82"/>
                  <a:pt x="1114" y="54"/>
                  <a:pt x="1052" y="28"/>
                </a:cubicBezTo>
                <a:cubicBezTo>
                  <a:pt x="993" y="2"/>
                  <a:pt x="960" y="0"/>
                  <a:pt x="927" y="2"/>
                </a:cubicBezTo>
                <a:cubicBezTo>
                  <a:pt x="893" y="4"/>
                  <a:pt x="863" y="11"/>
                  <a:pt x="838" y="24"/>
                </a:cubicBezTo>
                <a:cubicBezTo>
                  <a:pt x="817" y="34"/>
                  <a:pt x="800" y="47"/>
                  <a:pt x="791" y="65"/>
                </a:cubicBezTo>
                <a:cubicBezTo>
                  <a:pt x="789" y="69"/>
                  <a:pt x="783" y="69"/>
                  <a:pt x="780" y="65"/>
                </a:cubicBezTo>
                <a:cubicBezTo>
                  <a:pt x="771" y="47"/>
                  <a:pt x="754" y="34"/>
                  <a:pt x="733" y="24"/>
                </a:cubicBezTo>
                <a:cubicBezTo>
                  <a:pt x="709" y="11"/>
                  <a:pt x="678" y="4"/>
                  <a:pt x="645" y="2"/>
                </a:cubicBezTo>
                <a:cubicBezTo>
                  <a:pt x="611" y="0"/>
                  <a:pt x="572" y="4"/>
                  <a:pt x="512" y="30"/>
                </a:cubicBezTo>
                <a:cubicBezTo>
                  <a:pt x="451" y="55"/>
                  <a:pt x="336" y="82"/>
                  <a:pt x="259" y="92"/>
                </a:cubicBezTo>
                <a:cubicBezTo>
                  <a:pt x="190" y="101"/>
                  <a:pt x="104" y="119"/>
                  <a:pt x="47" y="141"/>
                </a:cubicBezTo>
                <a:cubicBezTo>
                  <a:pt x="37" y="145"/>
                  <a:pt x="29" y="151"/>
                  <a:pt x="26" y="162"/>
                </a:cubicBezTo>
                <a:cubicBezTo>
                  <a:pt x="1" y="230"/>
                  <a:pt x="1" y="230"/>
                  <a:pt x="1" y="230"/>
                </a:cubicBezTo>
                <a:cubicBezTo>
                  <a:pt x="0" y="235"/>
                  <a:pt x="3" y="240"/>
                  <a:pt x="8" y="240"/>
                </a:cubicBezTo>
                <a:cubicBezTo>
                  <a:pt x="1571" y="240"/>
                  <a:pt x="1571" y="240"/>
                  <a:pt x="1571" y="240"/>
                </a:cubicBezTo>
                <a:cubicBezTo>
                  <a:pt x="1576" y="240"/>
                  <a:pt x="1580" y="235"/>
                  <a:pt x="1578" y="229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209AE6-C79A-485E-B3FD-83D6D6C7F8B3}"/>
              </a:ext>
            </a:extLst>
          </p:cNvPr>
          <p:cNvSpPr txBox="1"/>
          <p:nvPr/>
        </p:nvSpPr>
        <p:spPr>
          <a:xfrm>
            <a:off x="3896753" y="2179814"/>
            <a:ext cx="7560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C" sz="3300" b="1" i="0" u="none" strike="noStrike" baseline="0" dirty="0">
                <a:solidFill>
                  <a:srgbClr val="001A5A"/>
                </a:solidFill>
                <a:latin typeface="BwModelica-Bold" panose="00000800000000000000" pitchFamily="50" charset="0"/>
              </a:rPr>
              <a:t>ADVENTISTA DEL SÉPTIMO DÍA</a:t>
            </a:r>
            <a:endParaRPr lang="es-EC" sz="3300" b="1" i="0" u="none" strike="noStrike" baseline="0" dirty="0">
              <a:solidFill>
                <a:srgbClr val="001A5A"/>
              </a:solidFill>
              <a:latin typeface="BwModelica-ExtraBold" panose="00000900000000000000" pitchFamily="50" charset="0"/>
            </a:endParaRPr>
          </a:p>
          <a:p>
            <a:pPr algn="ctr"/>
            <a:r>
              <a:rPr lang="es-EC" sz="3900" b="1" i="0" u="none" strike="noStrike" baseline="0" dirty="0">
                <a:solidFill>
                  <a:srgbClr val="001A5A"/>
                </a:solidFill>
                <a:latin typeface="BwModelica-ExtraBold" panose="00000900000000000000" pitchFamily="50" charset="0"/>
              </a:rPr>
              <a:t>MOVIMIENTO DE REFORMA</a:t>
            </a:r>
            <a:endParaRPr lang="es-EC" sz="3900" dirty="0">
              <a:solidFill>
                <a:srgbClr val="001A5A"/>
              </a:solidFill>
              <a:latin typeface="Bw Modelica Black" panose="00000A00000000000000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52ABEC9-4E9D-418B-BE39-DC4662B7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879" y="4360189"/>
            <a:ext cx="950203" cy="10015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DAD6A6-2282-4BA2-88F8-DA30F2A2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20" y="4487779"/>
            <a:ext cx="5696124" cy="8593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734C75-D5B7-45F1-AE0D-CF695BA22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084" y="4408082"/>
            <a:ext cx="2508400" cy="9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lgar arriba - Iconos gratis de manos y gestos">
            <a:extLst>
              <a:ext uri="{FF2B5EF4-FFF2-40B4-BE49-F238E27FC236}">
                <a16:creationId xmlns:a16="http://schemas.microsoft.com/office/drawing/2014/main" id="{39F72389-2AF6-25BC-CE19-11A7CF1A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148" y="82420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E8F2FC9-9613-E81F-00FE-D44F1E4D9F28}"/>
              </a:ext>
            </a:extLst>
          </p:cNvPr>
          <p:cNvSpPr txBox="1"/>
          <p:nvPr/>
        </p:nvSpPr>
        <p:spPr>
          <a:xfrm>
            <a:off x="192148" y="1364160"/>
            <a:ext cx="2769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dirty="0">
                <a:solidFill>
                  <a:schemeClr val="accent1"/>
                </a:solidFill>
                <a:latin typeface="Avenir Next LT Pro Light" panose="020B0304020202020204" pitchFamily="34" charset="0"/>
                <a:cs typeface="Segoe UI Semibold" panose="020B0702040204020203" pitchFamily="34" charset="0"/>
              </a:rPr>
              <a:t>al tomar buenas    decisiones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66348D-97DF-E479-4D72-E975E48F2549}"/>
              </a:ext>
            </a:extLst>
          </p:cNvPr>
          <p:cNvSpPr txBox="1"/>
          <p:nvPr/>
        </p:nvSpPr>
        <p:spPr>
          <a:xfrm>
            <a:off x="203696" y="92458"/>
            <a:ext cx="41316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80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Avanzo</a:t>
            </a:r>
            <a:endParaRPr lang="es-MX" sz="8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BDA65D-9139-48E5-D4B2-9888A11FF3CB}"/>
              </a:ext>
            </a:extLst>
          </p:cNvPr>
          <p:cNvSpPr/>
          <p:nvPr/>
        </p:nvSpPr>
        <p:spPr>
          <a:xfrm>
            <a:off x="5623565" y="3082380"/>
            <a:ext cx="6358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4">
                    <a:lumMod val="75000"/>
                  </a:schemeClr>
                </a:solidFill>
                <a:latin typeface="Eras Demi ITC" panose="020B0805030504020804" pitchFamily="34" charset="0"/>
              </a:rPr>
              <a:t>¡Decido buscar a Dios diariamente y conocerlo más!</a:t>
            </a:r>
            <a:endParaRPr lang="es-MX" sz="3200" dirty="0">
              <a:solidFill>
                <a:schemeClr val="accent4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1E601A8-B517-CAD5-E600-6DA954662F44}"/>
              </a:ext>
            </a:extLst>
          </p:cNvPr>
          <p:cNvSpPr/>
          <p:nvPr/>
        </p:nvSpPr>
        <p:spPr>
          <a:xfrm>
            <a:off x="5449948" y="1200242"/>
            <a:ext cx="64481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Creo que puedo conocer a Dios personalmente a través de su Palabra y experiencia.</a:t>
            </a:r>
            <a:endParaRPr lang="es-MX" sz="3200" dirty="0">
              <a:solidFill>
                <a:schemeClr val="accent2">
                  <a:lumMod val="75000"/>
                </a:schemeClr>
              </a:solidFill>
              <a:latin typeface="Eras Bold ITC" panose="020B0907030504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1D5884E-BC2B-AD1B-D2E1-078CB159244F}"/>
              </a:ext>
            </a:extLst>
          </p:cNvPr>
          <p:cNvGrpSpPr/>
          <p:nvPr/>
        </p:nvGrpSpPr>
        <p:grpSpPr>
          <a:xfrm>
            <a:off x="-20260" y="5739006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FC63DB93-AC8E-7E92-5EB4-34D3403E490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E465ABC5-E65C-FE6E-300A-8B675529115A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Aplico a mi vida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3C6B3C1-CFA6-26A8-9D0A-A2E9A3977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BC265D23-AFF7-628B-A72A-E26CBB9EBA6A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53AD3EBE-7E53-B5D5-8759-6933C8740CA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Decisión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734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9052193-FD8A-4AE4-B798-BDD1BE36CDC1}"/>
              </a:ext>
            </a:extLst>
          </p:cNvPr>
          <p:cNvGrpSpPr/>
          <p:nvPr/>
        </p:nvGrpSpPr>
        <p:grpSpPr>
          <a:xfrm>
            <a:off x="-2" y="0"/>
            <a:ext cx="6129777" cy="6194042"/>
            <a:chOff x="-1" y="0"/>
            <a:chExt cx="5962650" cy="5962650"/>
          </a:xfrm>
        </p:grpSpPr>
        <p:pic>
          <p:nvPicPr>
            <p:cNvPr id="19458" name="Picture 2" descr="Imagen relacionada">
              <a:extLst>
                <a:ext uri="{FF2B5EF4-FFF2-40B4-BE49-F238E27FC236}">
                  <a16:creationId xmlns:a16="http://schemas.microsoft.com/office/drawing/2014/main" id="{3843FCA9-DDAD-46D9-AB15-80CEF97B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5962650" cy="596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76C41F0-ECCB-446B-8232-776767D7F47E}"/>
                </a:ext>
              </a:extLst>
            </p:cNvPr>
            <p:cNvSpPr/>
            <p:nvPr/>
          </p:nvSpPr>
          <p:spPr>
            <a:xfrm>
              <a:off x="2198916" y="3494289"/>
              <a:ext cx="1382485" cy="5898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DIEZMOS</a:t>
              </a:r>
            </a:p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OFRENDAS</a:t>
              </a: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6444343" y="779824"/>
            <a:ext cx="5648084" cy="175432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r"/>
            <a:r>
              <a:rPr lang="es-MX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Planifico mi ofrenda</a:t>
            </a:r>
            <a:endParaRPr lang="es-EC" sz="54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60F5EEA-0818-4E0E-8C11-4D5CE6A119DB}"/>
              </a:ext>
            </a:extLst>
          </p:cNvPr>
          <p:cNvSpPr/>
          <p:nvPr/>
        </p:nvSpPr>
        <p:spPr>
          <a:xfrm>
            <a:off x="6115053" y="8173"/>
            <a:ext cx="605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5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Soy Mayordomo: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F1959B-B268-4BA5-9C04-AB46D072A262}"/>
              </a:ext>
            </a:extLst>
          </p:cNvPr>
          <p:cNvSpPr txBox="1"/>
          <p:nvPr/>
        </p:nvSpPr>
        <p:spPr>
          <a:xfrm>
            <a:off x="6190899" y="2829028"/>
            <a:ext cx="59015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>
                <a:latin typeface="Eras Medium ITC" panose="020B0602030504020804" pitchFamily="34" charset="0"/>
              </a:rPr>
              <a:t>Para transferencias bancarias: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Pacífico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Corriente #637254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Pichincha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de Ahorros #3735728600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RUC: 1790984362001</a:t>
            </a:r>
          </a:p>
          <a:p>
            <a:r>
              <a:rPr lang="es-EC" sz="2000" dirty="0">
                <a:latin typeface="Eras Medium ITC" panose="020B0602030504020804" pitchFamily="34" charset="0"/>
              </a:rPr>
              <a:t>ADVENTISTAS DEL SÉPTIMO DÍA MOVIMIENTO DE REFORMA UNION ECUATORIANA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65E47F-41EB-46E9-8567-5CAD473BB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2363021"/>
            <a:ext cx="4005419" cy="652329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DC0CC2E2-B2AE-6F54-5234-A5028AF371F9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D4ECD46-E849-AF72-85FC-8A03C8DFEF1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AD9376AF-6F4A-10F4-FDAB-351C99740896}"/>
                </a:ext>
              </a:extLst>
            </p:cNvPr>
            <p:cNvSpPr txBox="1">
              <a:spLocks/>
            </p:cNvSpPr>
            <p:nvPr/>
          </p:nvSpPr>
          <p:spPr>
            <a:xfrm>
              <a:off x="3178452" y="5898766"/>
              <a:ext cx="6357324" cy="48351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625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“Hoy más que nunca, la fidelidad se aferra a la promesa” 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BD01A4-F0B8-5CC4-817E-E8E503390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7722BEFD-2D2B-28F5-C78D-8CC4574A6E6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C17FB573-8C92-6E66-94A0-0694E5603B3E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608117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Mayordomía</a:t>
              </a:r>
            </a:p>
          </p:txBody>
        </p: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92AFD155-8D2E-B639-7991-31B7D92B360E}"/>
              </a:ext>
            </a:extLst>
          </p:cNvPr>
          <p:cNvSpPr txBox="1">
            <a:spLocks/>
          </p:cNvSpPr>
          <p:nvPr/>
        </p:nvSpPr>
        <p:spPr>
          <a:xfrm>
            <a:off x="3265681" y="6174186"/>
            <a:ext cx="6357324" cy="4835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Malaquías 3:10</a:t>
            </a:r>
            <a:endParaRPr lang="es-EC" sz="1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l punto de vista bíblico sobre la puntualidad">
            <a:extLst>
              <a:ext uri="{FF2B5EF4-FFF2-40B4-BE49-F238E27FC236}">
                <a16:creationId xmlns:a16="http://schemas.microsoft.com/office/drawing/2014/main" id="{711AA4C7-83D9-4A6E-883D-6DE74D81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7687"/>
            <a:ext cx="7816646" cy="39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87084" y="112216"/>
            <a:ext cx="8337745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s-MX" sz="88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Asiste Puntual</a:t>
            </a:r>
            <a:endParaRPr lang="es-EC" sz="8800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BE137F-DBC2-4E0B-9FA9-0442EE72531C}"/>
              </a:ext>
            </a:extLst>
          </p:cNvPr>
          <p:cNvSpPr txBox="1"/>
          <p:nvPr/>
        </p:nvSpPr>
        <p:spPr>
          <a:xfrm>
            <a:off x="6459795" y="1362060"/>
            <a:ext cx="55484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EC" sz="4000" b="1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Cada sábado 9:00am (Ecuador) por: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CE6EE3F3-ADD8-4C8E-8E6B-E5A839191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492" y="4911520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Unión Ecuatoriana ASDMR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FEFA6618-312E-4F12-81CA-504B07EB2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611" y="3675559"/>
            <a:ext cx="2583919" cy="33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ASDMR ECUADOR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5C888EB-6C0C-4219-C3E5-23D8723A9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2771364"/>
            <a:ext cx="2282636" cy="921064"/>
          </a:xfrm>
          <a:prstGeom prst="rect">
            <a:avLst/>
          </a:prstGeom>
        </p:spPr>
      </p:pic>
      <p:sp>
        <p:nvSpPr>
          <p:cNvPr id="14" name="Text Box 16">
            <a:extLst>
              <a:ext uri="{FF2B5EF4-FFF2-40B4-BE49-F238E27FC236}">
                <a16:creationId xmlns:a16="http://schemas.microsoft.com/office/drawing/2014/main" id="{4D010C68-7F8E-2789-DFD6-269078901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48" y="5276495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Conectados con Dios Ec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9ADBF72-B28A-058E-826D-ECAD5749D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4125915"/>
            <a:ext cx="2282636" cy="78812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41D46593-F02D-CF7B-0E6F-6E384DAB312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5F98EB2-3DDD-6E21-2D19-44C17C56BEB9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2" name="Flecha: pentágono 11">
              <a:extLst>
                <a:ext uri="{FF2B5EF4-FFF2-40B4-BE49-F238E27FC236}">
                  <a16:creationId xmlns:a16="http://schemas.microsoft.com/office/drawing/2014/main" id="{E32E1F70-69E3-A14F-41A6-443547E763DA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FFEEDFF-AABD-5041-7E6D-91E53E69A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63B03215-192F-AB06-912D-979CA0E46E9E}"/>
                </a:ext>
              </a:extLst>
            </p:cNvPr>
            <p:cNvSpPr txBox="1">
              <a:spLocks/>
            </p:cNvSpPr>
            <p:nvPr/>
          </p:nvSpPr>
          <p:spPr>
            <a:xfrm>
              <a:off x="241259" y="5849605"/>
              <a:ext cx="2469535" cy="9547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Registro de asistencia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0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/>
          <p:cNvSpPr txBox="1">
            <a:spLocks/>
          </p:cNvSpPr>
          <p:nvPr/>
        </p:nvSpPr>
        <p:spPr>
          <a:xfrm>
            <a:off x="6259039" y="6260504"/>
            <a:ext cx="4384221" cy="394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MX" sz="16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Sábado, 5 de septiembre de 2026</a:t>
            </a:r>
            <a:endParaRPr lang="es-EC" sz="16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C420512-14B4-9ABC-3D24-E06996B3B42C}"/>
              </a:ext>
            </a:extLst>
          </p:cNvPr>
          <p:cNvGrpSpPr/>
          <p:nvPr/>
        </p:nvGrpSpPr>
        <p:grpSpPr>
          <a:xfrm>
            <a:off x="0" y="-47296"/>
            <a:ext cx="4279900" cy="4361647"/>
            <a:chOff x="496190" y="4139081"/>
            <a:chExt cx="2913724" cy="2913724"/>
          </a:xfrm>
        </p:grpSpPr>
        <p:pic>
          <p:nvPicPr>
            <p:cNvPr id="1036" name="Picture 12" descr="Diseño PNG Y SVG De Crayones Split Icono Para Camisetas">
              <a:extLst>
                <a:ext uri="{FF2B5EF4-FFF2-40B4-BE49-F238E27FC236}">
                  <a16:creationId xmlns:a16="http://schemas.microsoft.com/office/drawing/2014/main" id="{C3E17FDA-FF8F-659A-C093-9F7DA574C0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90" y="4139081"/>
              <a:ext cx="2913724" cy="2913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574532" y="5455148"/>
              <a:ext cx="2709442" cy="5962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MX" sz="2600" dirty="0">
                  <a:effectLst/>
                  <a:latin typeface="Actay Wide Bd" pitchFamily="50" charset="0"/>
                </a:rPr>
                <a:t>La lección de los niños para hoy es:</a:t>
              </a:r>
              <a:endParaRPr lang="es-EC" sz="2600" dirty="0">
                <a:latin typeface="Actay Wide Bd" pitchFamily="50" charset="0"/>
              </a:endParaRPr>
            </a:p>
          </p:txBody>
        </p:sp>
      </p:grpSp>
      <p:pic>
        <p:nvPicPr>
          <p:cNvPr id="2074" name="Picture 26" descr="Imagen relacionada">
            <a:extLst>
              <a:ext uri="{FF2B5EF4-FFF2-40B4-BE49-F238E27FC236}">
                <a16:creationId xmlns:a16="http://schemas.microsoft.com/office/drawing/2014/main" id="{C4AF558D-73D6-4EFE-9C47-3C4BEE2C6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8400" y="4028366"/>
            <a:ext cx="2106618" cy="280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2E0396-ED3D-4B34-9EB5-B65AF9E3F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75" y="5864742"/>
            <a:ext cx="3146610" cy="92333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3600C81-94F6-4AFC-98C6-A062EB6F7F6D}"/>
              </a:ext>
            </a:extLst>
          </p:cNvPr>
          <p:cNvSpPr txBox="1"/>
          <p:nvPr/>
        </p:nvSpPr>
        <p:spPr>
          <a:xfrm>
            <a:off x="115075" y="4386640"/>
            <a:ext cx="105281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6000" b="1" dirty="0"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Un Conocimiento de Dios</a:t>
            </a:r>
            <a:endParaRPr lang="es-EC" sz="6000" b="1" dirty="0">
              <a:effectLst/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13723BD-BAE1-5157-1DF9-25152A0686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6287" y="582343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2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3021D6-0A07-5316-AC73-FAD096039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4508" b="11975"/>
          <a:stretch/>
        </p:blipFill>
        <p:spPr>
          <a:xfrm>
            <a:off x="0" y="-21991"/>
            <a:ext cx="12192000" cy="678366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5098AC-A7CB-8C05-48A1-F55CE64CB6D0}"/>
              </a:ext>
            </a:extLst>
          </p:cNvPr>
          <p:cNvSpPr txBox="1"/>
          <p:nvPr/>
        </p:nvSpPr>
        <p:spPr>
          <a:xfrm>
            <a:off x="106200" y="582057"/>
            <a:ext cx="75708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s-E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Un Conocimiento de Dios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9252B58-47D1-7AAB-70F4-0C1BB0EBAA9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77DA28D-F45D-95BD-5AFD-ED242C7B037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2ED24F02-9917-9B31-A6A6-C78B7CF34899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69455"/>
              <a:ext cx="5832955" cy="47008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5 de septiembre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87CE8FA6-E2C0-672B-1A31-BA5E17C552FC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E9160A1-164B-4DBC-1DFF-5DD88393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4" name="Subtítulo 2">
              <a:extLst>
                <a:ext uri="{FF2B5EF4-FFF2-40B4-BE49-F238E27FC236}">
                  <a16:creationId xmlns:a16="http://schemas.microsoft.com/office/drawing/2014/main" id="{B61E10D4-1060-B8FF-8909-4904BDB2CF49}"/>
                </a:ext>
              </a:extLst>
            </p:cNvPr>
            <p:cNvSpPr txBox="1">
              <a:spLocks/>
            </p:cNvSpPr>
            <p:nvPr/>
          </p:nvSpPr>
          <p:spPr>
            <a:xfrm>
              <a:off x="284056" y="6069456"/>
              <a:ext cx="234484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Lección 10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25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lecha diana en diseño plano. símbolo de signo de objetivos comerciales  5338450 Vector en Vecteezy">
            <a:extLst>
              <a:ext uri="{FF2B5EF4-FFF2-40B4-BE49-F238E27FC236}">
                <a16:creationId xmlns:a16="http://schemas.microsoft.com/office/drawing/2014/main" id="{BCACB866-E98F-6690-A4BD-5EA74D0AA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15104" r="7018" b="17054"/>
          <a:stretch/>
        </p:blipFill>
        <p:spPr bwMode="auto">
          <a:xfrm>
            <a:off x="9997442" y="6016"/>
            <a:ext cx="1889758" cy="17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4" descr="Resultado de imagen para cerebro png">
            <a:extLst>
              <a:ext uri="{FF2B5EF4-FFF2-40B4-BE49-F238E27FC236}">
                <a16:creationId xmlns:a16="http://schemas.microsoft.com/office/drawing/2014/main" id="{8CD7B983-3467-43ED-A9E1-E3B7F4E72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48"/>
          <a:stretch/>
        </p:blipFill>
        <p:spPr bwMode="auto">
          <a:xfrm>
            <a:off x="0" y="4188777"/>
            <a:ext cx="5903614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A7C651F-EFDB-45AE-B124-656BFB84F023}"/>
              </a:ext>
            </a:extLst>
          </p:cNvPr>
          <p:cNvSpPr/>
          <p:nvPr/>
        </p:nvSpPr>
        <p:spPr>
          <a:xfrm>
            <a:off x="55357" y="15700"/>
            <a:ext cx="5848257" cy="4125770"/>
          </a:xfrm>
          <a:prstGeom prst="rect">
            <a:avLst/>
          </a:prstGeom>
          <a:solidFill>
            <a:schemeClr val="accent3">
              <a:lumMod val="75000"/>
              <a:alpha val="8274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24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102011" y="55777"/>
            <a:ext cx="3822425" cy="17140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s-MX" sz="6600" dirty="0">
                <a:solidFill>
                  <a:srgbClr val="C00000"/>
                </a:solidFill>
                <a:latin typeface="Eras Bold ITC" panose="020B0907030504020204" pitchFamily="34" charset="0"/>
              </a:rPr>
              <a:t>Idea central</a:t>
            </a:r>
            <a:endParaRPr lang="es-EC" sz="6600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4771" y="4302853"/>
            <a:ext cx="4614728" cy="129425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  <a:sp3d extrusionH="57150">
              <a:bevelT w="38100" h="38100" prst="angle"/>
            </a:sp3d>
          </a:bodyPr>
          <a:lstStyle/>
          <a:p>
            <a:pPr algn="r">
              <a:lnSpc>
                <a:spcPct val="70000"/>
              </a:lnSpc>
            </a:pPr>
            <a:r>
              <a:rPr lang="es-MX" sz="4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Eras Bold ITC" panose="020B0907030504020204" pitchFamily="34" charset="0"/>
              </a:rPr>
              <a:t>Verso bíblico</a:t>
            </a:r>
            <a:br>
              <a:rPr lang="es-MX" sz="4000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Eras Bold ITC" panose="020B0907030504020204" pitchFamily="34" charset="0"/>
              </a:rPr>
            </a:br>
            <a:r>
              <a:rPr lang="es-MX" sz="5300" u="sng" dirty="0">
                <a:solidFill>
                  <a:schemeClr val="bg1">
                    <a:lumMod val="95000"/>
                  </a:schemeClr>
                </a:solidFill>
                <a:effectLst/>
                <a:latin typeface="Eras Bold ITC" panose="020B0907030504020204" pitchFamily="34" charset="0"/>
              </a:rPr>
              <a:t>de memoria</a:t>
            </a:r>
            <a:endParaRPr lang="es-EC" sz="5300" u="sng" dirty="0">
              <a:solidFill>
                <a:schemeClr val="bg1">
                  <a:lumMod val="95000"/>
                </a:schemeClr>
              </a:solidFill>
              <a:effectLst/>
              <a:latin typeface="Eras Bold ITC" panose="020B0907030504020204" pitchFamily="34" charset="0"/>
            </a:endParaRPr>
          </a:p>
        </p:txBody>
      </p:sp>
      <p:sp>
        <p:nvSpPr>
          <p:cNvPr id="15" name="Subtítulo 10"/>
          <p:cNvSpPr txBox="1">
            <a:spLocks/>
          </p:cNvSpPr>
          <p:nvPr/>
        </p:nvSpPr>
        <p:spPr>
          <a:xfrm>
            <a:off x="5976254" y="1722949"/>
            <a:ext cx="6149503" cy="3836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4000" b="1" dirty="0"/>
              <a:t>“</a:t>
            </a:r>
            <a:r>
              <a:rPr lang="es-ES" sz="4000" b="1" dirty="0"/>
              <a:t>Todo verdadero conocimiento y desarrollo tienen su origen en el conocimiento de Dios . . .</a:t>
            </a:r>
            <a:r>
              <a:rPr lang="es-MX" sz="4000" b="1" dirty="0"/>
              <a:t>”</a:t>
            </a:r>
            <a:endParaRPr lang="es-EC" sz="4000" b="1" dirty="0"/>
          </a:p>
          <a:p>
            <a:r>
              <a:rPr lang="es-ES" i="1" dirty="0"/>
              <a:t>La Educación, pág. 14</a:t>
            </a:r>
            <a:r>
              <a:rPr lang="en-US" i="1" dirty="0"/>
              <a:t>.</a:t>
            </a:r>
            <a:endParaRPr lang="es-EC" i="1" dirty="0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>
          <a:xfrm>
            <a:off x="128362" y="76776"/>
            <a:ext cx="5702246" cy="404090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4000" b="1" dirty="0">
                <a:solidFill>
                  <a:schemeClr val="bg1"/>
                </a:solidFill>
              </a:rPr>
              <a:t>“¿Quién es sabio y guardará estas cosas, y entenderá las misericordias de Jehová?</a:t>
            </a:r>
            <a:r>
              <a:rPr lang="es-MX" sz="4000" b="1" dirty="0">
                <a:solidFill>
                  <a:schemeClr val="bg1"/>
                </a:solidFill>
              </a:rPr>
              <a:t>.”</a:t>
            </a:r>
            <a:endParaRPr lang="es-ES" sz="4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s-EC" b="1" dirty="0">
                <a:solidFill>
                  <a:schemeClr val="bg1"/>
                </a:solidFill>
              </a:rPr>
              <a:t>(Salmos 107:43)</a:t>
            </a:r>
            <a:endParaRPr lang="es-EC" dirty="0">
              <a:solidFill>
                <a:schemeClr val="bg1"/>
              </a:solidFill>
            </a:endParaRPr>
          </a:p>
        </p:txBody>
      </p:sp>
      <p:pic>
        <p:nvPicPr>
          <p:cNvPr id="3086" name="Picture 14" descr="Memorización - Iconos gratis de educación">
            <a:extLst>
              <a:ext uri="{FF2B5EF4-FFF2-40B4-BE49-F238E27FC236}">
                <a16:creationId xmlns:a16="http://schemas.microsoft.com/office/drawing/2014/main" id="{98FEFD7D-B396-68C1-8A36-C4B4F689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0" y="4238707"/>
            <a:ext cx="1436900" cy="14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28DF5CDE-2756-C6AA-A861-40FFC105A93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B4C3D00F-8897-1527-FA59-9509FF666D60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33" name="Título 1">
              <a:extLst>
                <a:ext uri="{FF2B5EF4-FFF2-40B4-BE49-F238E27FC236}">
                  <a16:creationId xmlns:a16="http://schemas.microsoft.com/office/drawing/2014/main" id="{BF8CE826-8291-44EE-BF22-C865C1891C24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45983"/>
              <a:ext cx="615341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5 de septiembre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34" name="Flecha: pentágono 33">
              <a:extLst>
                <a:ext uri="{FF2B5EF4-FFF2-40B4-BE49-F238E27FC236}">
                  <a16:creationId xmlns:a16="http://schemas.microsoft.com/office/drawing/2014/main" id="{322D46F5-7435-A54C-A434-D530AC9ECDC2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9B180B15-964A-C793-BBF0-360446E0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37" name="Subtítulo 2">
              <a:extLst>
                <a:ext uri="{FF2B5EF4-FFF2-40B4-BE49-F238E27FC236}">
                  <a16:creationId xmlns:a16="http://schemas.microsoft.com/office/drawing/2014/main" id="{A669F20C-EA03-57AE-3193-0B947122FB90}"/>
                </a:ext>
              </a:extLst>
            </p:cNvPr>
            <p:cNvSpPr txBox="1">
              <a:spLocks/>
            </p:cNvSpPr>
            <p:nvPr/>
          </p:nvSpPr>
          <p:spPr>
            <a:xfrm>
              <a:off x="55357" y="6111020"/>
              <a:ext cx="2646279" cy="4700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Introducción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907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242FFF27-D415-779C-B666-B4A15DAA7C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22"/>
          <a:stretch>
            <a:fillRect/>
          </a:stretch>
        </p:blipFill>
        <p:spPr>
          <a:xfrm>
            <a:off x="-6262" y="1098410"/>
            <a:ext cx="12184264" cy="544371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4B6808-C68F-868B-B540-9F62AE0AD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16CB22F-2E30-5476-9004-19CAFE5B21A5}"/>
              </a:ext>
            </a:extLst>
          </p:cNvPr>
          <p:cNvSpPr txBox="1"/>
          <p:nvPr/>
        </p:nvSpPr>
        <p:spPr>
          <a:xfrm>
            <a:off x="76003" y="45188"/>
            <a:ext cx="119859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effectLst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¿Por qué cosas en este mundo el Señor está procurando atraer a los hombres hacia Él?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2D9A3EA-AE17-CD7B-70FF-1222EAE0CA71}"/>
              </a:ext>
            </a:extLst>
          </p:cNvPr>
          <p:cNvGrpSpPr/>
          <p:nvPr/>
        </p:nvGrpSpPr>
        <p:grpSpPr>
          <a:xfrm>
            <a:off x="-20260" y="5749158"/>
            <a:ext cx="12212260" cy="1108842"/>
            <a:chOff x="-20260" y="5749158"/>
            <a:chExt cx="12212260" cy="110884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7ED63BD-78D8-E5E8-B36F-19E5DDA47F9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397ED30F-4776-9851-7A7E-B2FD4F1DBBAD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Dios se revela a sí mismo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B9D07FA-40A3-590A-15F4-E7186639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6" name="Flecha: pentágono 15">
              <a:extLst>
                <a:ext uri="{FF2B5EF4-FFF2-40B4-BE49-F238E27FC236}">
                  <a16:creationId xmlns:a16="http://schemas.microsoft.com/office/drawing/2014/main" id="{DF5F90B9-0181-7478-5B6F-E45FA3808E92}"/>
                </a:ext>
              </a:extLst>
            </p:cNvPr>
            <p:cNvSpPr/>
            <p:nvPr/>
          </p:nvSpPr>
          <p:spPr>
            <a:xfrm>
              <a:off x="-20260" y="574915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sp>
          <p:nvSpPr>
            <p:cNvPr id="17" name="Subtítulo 2">
              <a:extLst>
                <a:ext uri="{FF2B5EF4-FFF2-40B4-BE49-F238E27FC236}">
                  <a16:creationId xmlns:a16="http://schemas.microsoft.com/office/drawing/2014/main" id="{ACA5E237-3C22-8B79-02C1-281C1B684412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598F7477-374D-E2E9-CDAE-0AF1AE996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1263882"/>
              </p:ext>
            </p:extLst>
          </p:nvPr>
        </p:nvGraphicFramePr>
        <p:xfrm>
          <a:off x="164305" y="1295670"/>
          <a:ext cx="5532906" cy="426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272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9D041828-6AD9-46A5-9720-92B6CDC6F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8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2F70B68-C36E-4261-9E52-0B2375AB3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9" y="1617804"/>
            <a:ext cx="5943308" cy="412120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47914" y="31493"/>
            <a:ext cx="59146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utilizó Jesús para fijar la verdad en las mentes de sus oyentes?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349E2B5-AD24-1FCD-13BD-2404FA648B3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40F701A-87ED-2E8F-E482-C323E86EE98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3BCF6E82-319A-0E65-1E5D-454E3CCE8E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Dios se revela a sí mismo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863B32B0-853A-155E-EC90-CCCF1C1EA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52BE2186-3CFD-C1D0-446B-F01009DC8C2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0E3980FF-EA6E-F3E6-DD4F-17F74A88625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1E5265A-BA0E-F744-4EA8-47934C1F64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5988562"/>
              </p:ext>
            </p:extLst>
          </p:nvPr>
        </p:nvGraphicFramePr>
        <p:xfrm>
          <a:off x="6096000" y="166765"/>
          <a:ext cx="594330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382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31AFFD-D6B5-4020-AB95-B7B947FFE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EF92F-08AC-4F1C-B8CE-24245D864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F9B700-7EA1-4438-B482-8565ED74F6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C00C1-AA8A-12DB-EDEF-E57201FF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BBD8312-9A42-5F4B-2A91-B0DD979731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29"/>
          <a:stretch>
            <a:fillRect/>
          </a:stretch>
        </p:blipFill>
        <p:spPr>
          <a:xfrm>
            <a:off x="4879910" y="0"/>
            <a:ext cx="7312090" cy="589428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7DF1F5B-9B61-A7B9-E552-4D00362834FD}"/>
              </a:ext>
            </a:extLst>
          </p:cNvPr>
          <p:cNvSpPr txBox="1"/>
          <p:nvPr/>
        </p:nvSpPr>
        <p:spPr>
          <a:xfrm>
            <a:off x="5169159" y="166765"/>
            <a:ext cx="685660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solidFill>
                  <a:schemeClr val="bg1"/>
                </a:solidFill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lecciones pueden aprenderse de la naturaleza, por ejemplo de las flores, los pájaros y las estrellas?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33B1A7A-4FF1-2A51-DAE8-0DF778DC9AA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6AEE19D-CB60-FD45-F6CE-FDB53B1A1EDF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44D4DC5A-2354-BA1B-A880-FDFED29530F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Las obras creadas por Dios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FE6F0A9-D70D-3A9E-63D5-4DDB5DC6B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75A63DDB-8BBB-3DFB-1382-F891EFCA2C8F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CFBD3528-CC90-93D5-AC66-1A12ADE9A264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97F2DF6-9C43-0D86-8644-7973C6E30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1907653"/>
              </p:ext>
            </p:extLst>
          </p:nvPr>
        </p:nvGraphicFramePr>
        <p:xfrm>
          <a:off x="207013" y="99661"/>
          <a:ext cx="4506658" cy="5536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373018C-E58A-1F40-B70F-55683CCC6F44}"/>
              </a:ext>
            </a:extLst>
          </p:cNvPr>
          <p:cNvSpPr txBox="1"/>
          <p:nvPr/>
        </p:nvSpPr>
        <p:spPr>
          <a:xfrm>
            <a:off x="4879910" y="5000342"/>
            <a:ext cx="7312090" cy="7386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400" dirty="0">
                <a:latin typeface="Bw Modelica" panose="00000600000000000000" pitchFamily="50" charset="0"/>
              </a:rPr>
              <a:t>Las flores nos recuerdan su amor y providencia, los pájaros nuestra necesidad de depender de Él y las estrellas la importancia de vivir conforme al orden y la voluntad del Creador.</a:t>
            </a:r>
            <a:endParaRPr lang="es-EC" sz="14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55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  <p:bldP spid="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1282295</TotalTime>
  <Words>1589</Words>
  <Application>Microsoft Office PowerPoint</Application>
  <PresentationFormat>Panorámica</PresentationFormat>
  <Paragraphs>139</Paragraphs>
  <Slides>21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41" baseType="lpstr">
      <vt:lpstr>Actay Wide Bd</vt:lpstr>
      <vt:lpstr>ADLaM Display</vt:lpstr>
      <vt:lpstr>Arial</vt:lpstr>
      <vt:lpstr>Avenir Next LT Pro Light</vt:lpstr>
      <vt:lpstr>Bookman Old Style</vt:lpstr>
      <vt:lpstr>Bw Modelica</vt:lpstr>
      <vt:lpstr>Bw Modelica Black</vt:lpstr>
      <vt:lpstr>Bw Modelica ExtraBold</vt:lpstr>
      <vt:lpstr>BwModelica-Bold</vt:lpstr>
      <vt:lpstr>BwModelica-ExtraBold</vt:lpstr>
      <vt:lpstr>Calibri</vt:lpstr>
      <vt:lpstr>Calibri Light</vt:lpstr>
      <vt:lpstr>Candara</vt:lpstr>
      <vt:lpstr>Eras Bold ITC</vt:lpstr>
      <vt:lpstr>Eras Demi ITC</vt:lpstr>
      <vt:lpstr>Eras Medium ITC</vt:lpstr>
      <vt:lpstr>Noto Sans ExtBd</vt:lpstr>
      <vt:lpstr>Segoe UI Black</vt:lpstr>
      <vt:lpstr>Segoe UI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Verso bíblico de memoria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Cesia Tomalá;Carlos Bazán</dc:creator>
  <cp:lastModifiedBy>Secretaría Unión Ecuatoriana</cp:lastModifiedBy>
  <cp:revision>10564</cp:revision>
  <dcterms:created xsi:type="dcterms:W3CDTF">2017-06-02T15:34:13Z</dcterms:created>
  <dcterms:modified xsi:type="dcterms:W3CDTF">2026-09-04T14:13:19Z</dcterms:modified>
</cp:coreProperties>
</file>