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50" r:id="rId10"/>
    <p:sldId id="571" r:id="rId11"/>
    <p:sldId id="565" r:id="rId12"/>
    <p:sldId id="558" r:id="rId13"/>
    <p:sldId id="572" r:id="rId14"/>
    <p:sldId id="538" r:id="rId15"/>
    <p:sldId id="573" r:id="rId16"/>
    <p:sldId id="276" r:id="rId17"/>
    <p:sldId id="265" r:id="rId18"/>
    <p:sldId id="393" r:id="rId19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FE6"/>
    <a:srgbClr val="B07A3C"/>
    <a:srgbClr val="9B672D"/>
    <a:srgbClr val="AC6E32"/>
    <a:srgbClr val="FF8D6D"/>
    <a:srgbClr val="0A2560"/>
    <a:srgbClr val="FCF7F3"/>
    <a:srgbClr val="F6E1B9"/>
    <a:srgbClr val="D2C0B2"/>
    <a:srgbClr val="F9E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725" autoAdjust="0"/>
  </p:normalViewPr>
  <p:slideViewPr>
    <p:cSldViewPr snapToGrid="0">
      <p:cViewPr varScale="1">
        <p:scale>
          <a:sx n="74" d="100"/>
          <a:sy n="74" d="100"/>
        </p:scale>
        <p:origin x="955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0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#10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12" qsCatId="simple" csTypeId="urn:microsoft.com/office/officeart/2005/8/colors/accent0_3#10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aprender de Pablo a animar a los demás con amor sincero, ternura y esperanza, reconociendo que todos luchamos contra nuestras debilidades…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…en lugar de desalentar a quien ha cometido una falta mediante la indiferencia o la desconfianza, debemos ayudarlo a levantarse y permanecer firme en Cristo.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58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719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#2" qsCatId="simple" csTypeId="urn:microsoft.com/office/officeart/2005/8/colors/accent0_3#1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Las personas mencionadas por Pablo son importantes porque habían colaborado en la predicación del evangelio y sus nombres estaban inscritos en el libro de la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…el caso de </a:t>
          </a:r>
          <a:r>
            <a:rPr lang="es-ES" sz="2200" dirty="0" err="1">
              <a:latin typeface="Bw Modelica" panose="00000600000000000000" pitchFamily="50" charset="0"/>
            </a:rPr>
            <a:t>Evodia</a:t>
          </a:r>
          <a:r>
            <a:rPr lang="es-ES" sz="2200" dirty="0">
              <a:latin typeface="Bw Modelica" panose="00000600000000000000" pitchFamily="50" charset="0"/>
            </a:rPr>
            <a:t> y </a:t>
          </a:r>
          <a:r>
            <a:rPr lang="es-ES" sz="2200" dirty="0" err="1">
              <a:latin typeface="Bw Modelica" panose="00000600000000000000" pitchFamily="50" charset="0"/>
            </a:rPr>
            <a:t>Síntique</a:t>
          </a:r>
          <a:r>
            <a:rPr lang="es-ES" sz="2200" dirty="0">
              <a:latin typeface="Bw Modelica" panose="00000600000000000000" pitchFamily="50" charset="0"/>
            </a:rPr>
            <a:t> también nos enseña la importancia de superar nuestras diferencias y procurar la unidad en Cristo, para que, manteniéndonos firmes en la fe, podamos alcanzar la vida eterna.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0905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4193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#8" qsCatId="simple" csTypeId="urn:microsoft.com/office/officeart/2005/8/colors/accent0_3#6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Pablo nos llama a regocijarnos siempre en el Señor, incluso en medio de las pruebas y adversidades, así como él mismo lo hizo estando en prisión…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…se nos exhorta a alabar al Señor incluso en los momentos de oscuridad y tentación, porque nuestra actitud puede influir positivamente en quienes nos rodean…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…cuando expresamos gratitud y confianza en Dios en medio de las pruebas, nuestra vida se convierte en un rayo de luz que anima a otros y los dirige hacia las realidades eternas.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105120" custScaleY="853212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105120" custScaleY="853212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105120" custScaleY="853212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748F47-175D-4A2F-B4C8-605F12F2070E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A09C9DA-39A2-4DC3-8B19-FE2BF5C16F5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Debemos tener siempre presente que el Señor está cerca, conoce nuestras necesidades, escucha nuestras oraciones y puede auxiliarnos en cualquier emergencia…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887A742-BD74-4E1E-B190-139691CCC03C}" type="par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C23F54-99CC-4617-B858-A8388AE5777D}" type="sib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43A864C-02E8-4BFC-B66E-42B7F8D81E7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…por ello, debemos presentar nuestras ansiedades a Dios con oración, súplica y agradecimiento, confiando que su sabiduría nos guiará y su paz sostendrá nuestro corazón.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D001279-7EDA-485C-93D3-D30D928990C3}" type="par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39A935D-CAE8-49F5-A11E-D7DDF9804CF4}" type="sib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A59221C-8345-4C5A-BE49-3BEED8449EF9}" type="pres">
      <dgm:prSet presAssocID="{9C748F47-175D-4A2F-B4C8-605F12F2070E}" presName="rootnode" presStyleCnt="0">
        <dgm:presLayoutVars>
          <dgm:chMax/>
          <dgm:chPref/>
          <dgm:dir/>
          <dgm:animLvl val="lvl"/>
        </dgm:presLayoutVars>
      </dgm:prSet>
      <dgm:spPr/>
    </dgm:pt>
    <dgm:pt modelId="{480C01AB-D5F4-4427-BD5A-AF49FD948ED6}" type="pres">
      <dgm:prSet presAssocID="{2A09C9DA-39A2-4DC3-8B19-FE2BF5C16F55}" presName="composite" presStyleCnt="0"/>
      <dgm:spPr/>
    </dgm:pt>
    <dgm:pt modelId="{31276048-1609-4AFE-9293-4290819C6381}" type="pres">
      <dgm:prSet presAssocID="{2A09C9DA-39A2-4DC3-8B19-FE2BF5C16F55}" presName="LShape" presStyleLbl="alignNode1" presStyleIdx="0" presStyleCnt="3"/>
      <dgm:spPr/>
    </dgm:pt>
    <dgm:pt modelId="{FADEF870-403C-4945-A6FF-FC13F129F40B}" type="pres">
      <dgm:prSet presAssocID="{2A09C9DA-39A2-4DC3-8B19-FE2BF5C16F55}" presName="ParentText" presStyleLbl="revTx" presStyleIdx="0" presStyleCnt="2" custScaleX="102557">
        <dgm:presLayoutVars>
          <dgm:chMax val="0"/>
          <dgm:chPref val="0"/>
          <dgm:bulletEnabled val="1"/>
        </dgm:presLayoutVars>
      </dgm:prSet>
      <dgm:spPr/>
    </dgm:pt>
    <dgm:pt modelId="{EBA1D7A7-E4BB-4DAC-ACB5-1725DF068E7A}" type="pres">
      <dgm:prSet presAssocID="{2A09C9DA-39A2-4DC3-8B19-FE2BF5C16F55}" presName="Triangle" presStyleLbl="alignNode1" presStyleIdx="1" presStyleCnt="3"/>
      <dgm:spPr/>
    </dgm:pt>
    <dgm:pt modelId="{75DB70B1-35EA-408F-85CE-9933A87D4A32}" type="pres">
      <dgm:prSet presAssocID="{5CC23F54-99CC-4617-B858-A8388AE5777D}" presName="sibTrans" presStyleCnt="0"/>
      <dgm:spPr/>
    </dgm:pt>
    <dgm:pt modelId="{CF8F28A2-08E5-4852-8A02-F48A78843984}" type="pres">
      <dgm:prSet presAssocID="{5CC23F54-99CC-4617-B858-A8388AE5777D}" presName="space" presStyleCnt="0"/>
      <dgm:spPr/>
    </dgm:pt>
    <dgm:pt modelId="{A2098432-0097-4309-AF6A-A3A8516D4265}" type="pres">
      <dgm:prSet presAssocID="{043A864C-02E8-4BFC-B66E-42B7F8D81E7D}" presName="composite" presStyleCnt="0"/>
      <dgm:spPr/>
    </dgm:pt>
    <dgm:pt modelId="{2EF002B7-D025-421F-AECF-8956286BD535}" type="pres">
      <dgm:prSet presAssocID="{043A864C-02E8-4BFC-B66E-42B7F8D81E7D}" presName="LShape" presStyleLbl="alignNode1" presStyleIdx="2" presStyleCnt="3"/>
      <dgm:spPr/>
    </dgm:pt>
    <dgm:pt modelId="{920AFC48-BF41-45B8-8092-610FA138444A}" type="pres">
      <dgm:prSet presAssocID="{043A864C-02E8-4BFC-B66E-42B7F8D81E7D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4C7A4020-30A1-4DF4-9E66-3F1A05807B66}" srcId="{9C748F47-175D-4A2F-B4C8-605F12F2070E}" destId="{2A09C9DA-39A2-4DC3-8B19-FE2BF5C16F55}" srcOrd="0" destOrd="0" parTransId="{9887A742-BD74-4E1E-B190-139691CCC03C}" sibTransId="{5CC23F54-99CC-4617-B858-A8388AE5777D}"/>
    <dgm:cxn modelId="{DC7B7160-C24C-408F-ABC1-B79B8259DFB4}" type="presOf" srcId="{2A09C9DA-39A2-4DC3-8B19-FE2BF5C16F55}" destId="{FADEF870-403C-4945-A6FF-FC13F129F40B}" srcOrd="0" destOrd="0" presId="urn:microsoft.com/office/officeart/2009/3/layout/StepUpProcess"/>
    <dgm:cxn modelId="{897DC07B-05D8-4EAB-9A93-85A5926FCE92}" srcId="{9C748F47-175D-4A2F-B4C8-605F12F2070E}" destId="{043A864C-02E8-4BFC-B66E-42B7F8D81E7D}" srcOrd="1" destOrd="0" parTransId="{2D001279-7EDA-485C-93D3-D30D928990C3}" sibTransId="{439A935D-CAE8-49F5-A11E-D7DDF9804CF4}"/>
    <dgm:cxn modelId="{FEA13D8A-9A7C-4E98-8EDE-1CCCACA04F54}" type="presOf" srcId="{9C748F47-175D-4A2F-B4C8-605F12F2070E}" destId="{0A59221C-8345-4C5A-BE49-3BEED8449EF9}" srcOrd="0" destOrd="0" presId="urn:microsoft.com/office/officeart/2009/3/layout/StepUpProcess"/>
    <dgm:cxn modelId="{5C2841B1-94E7-4A33-8F93-3D473E21ACAC}" type="presOf" srcId="{043A864C-02E8-4BFC-B66E-42B7F8D81E7D}" destId="{920AFC48-BF41-45B8-8092-610FA138444A}" srcOrd="0" destOrd="0" presId="urn:microsoft.com/office/officeart/2009/3/layout/StepUpProcess"/>
    <dgm:cxn modelId="{2F1BA6FF-CC7E-48C9-915C-7FA82FEC3E9E}" type="presParOf" srcId="{0A59221C-8345-4C5A-BE49-3BEED8449EF9}" destId="{480C01AB-D5F4-4427-BD5A-AF49FD948ED6}" srcOrd="0" destOrd="0" presId="urn:microsoft.com/office/officeart/2009/3/layout/StepUpProcess"/>
    <dgm:cxn modelId="{1172F0F7-8B0B-4CF2-8260-4C0F031AFA50}" type="presParOf" srcId="{480C01AB-D5F4-4427-BD5A-AF49FD948ED6}" destId="{31276048-1609-4AFE-9293-4290819C6381}" srcOrd="0" destOrd="0" presId="urn:microsoft.com/office/officeart/2009/3/layout/StepUpProcess"/>
    <dgm:cxn modelId="{CE7DC8F6-A7FB-471B-9B8C-0C469E3C07F5}" type="presParOf" srcId="{480C01AB-D5F4-4427-BD5A-AF49FD948ED6}" destId="{FADEF870-403C-4945-A6FF-FC13F129F40B}" srcOrd="1" destOrd="0" presId="urn:microsoft.com/office/officeart/2009/3/layout/StepUpProcess"/>
    <dgm:cxn modelId="{AD30A74A-F112-4AE8-A827-E8F318C58C9B}" type="presParOf" srcId="{480C01AB-D5F4-4427-BD5A-AF49FD948ED6}" destId="{EBA1D7A7-E4BB-4DAC-ACB5-1725DF068E7A}" srcOrd="2" destOrd="0" presId="urn:microsoft.com/office/officeart/2009/3/layout/StepUpProcess"/>
    <dgm:cxn modelId="{9BA7CE56-A76B-4F02-AA14-1B7315D753EF}" type="presParOf" srcId="{0A59221C-8345-4C5A-BE49-3BEED8449EF9}" destId="{75DB70B1-35EA-408F-85CE-9933A87D4A32}" srcOrd="1" destOrd="0" presId="urn:microsoft.com/office/officeart/2009/3/layout/StepUpProcess"/>
    <dgm:cxn modelId="{6E683E13-DBB7-4933-B78A-58C72F39BAED}" type="presParOf" srcId="{75DB70B1-35EA-408F-85CE-9933A87D4A32}" destId="{CF8F28A2-08E5-4852-8A02-F48A78843984}" srcOrd="0" destOrd="0" presId="urn:microsoft.com/office/officeart/2009/3/layout/StepUpProcess"/>
    <dgm:cxn modelId="{8752F96C-BA30-43BB-99BD-E1851DA87AED}" type="presParOf" srcId="{0A59221C-8345-4C5A-BE49-3BEED8449EF9}" destId="{A2098432-0097-4309-AF6A-A3A8516D4265}" srcOrd="2" destOrd="0" presId="urn:microsoft.com/office/officeart/2009/3/layout/StepUpProcess"/>
    <dgm:cxn modelId="{D5275EEF-C95D-446C-9826-CB016AE3ECFB}" type="presParOf" srcId="{A2098432-0097-4309-AF6A-A3A8516D4265}" destId="{2EF002B7-D025-421F-AECF-8956286BD535}" srcOrd="0" destOrd="0" presId="urn:microsoft.com/office/officeart/2009/3/layout/StepUpProcess"/>
    <dgm:cxn modelId="{89D9F240-D8BF-4977-B908-AF1BA7D4DBA3}" type="presParOf" srcId="{A2098432-0097-4309-AF6A-A3A8516D4265}" destId="{920AFC48-BF41-45B8-8092-610FA13844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8B74CE-F712-41D4-97F6-4435AE7B8357}" type="doc">
      <dgm:prSet loTypeId="urn:microsoft.com/office/officeart/2005/8/layout/process2" loCatId="process" qsTypeId="urn:microsoft.com/office/officeart/2005/8/quickstyle/simple1#5" qsCatId="simple" csTypeId="urn:microsoft.com/office/officeart/2005/8/colors/accent0_3#4" csCatId="mainScheme" phldr="1"/>
      <dgm:spPr/>
      <dgm:t>
        <a:bodyPr/>
        <a:lstStyle/>
        <a:p>
          <a:endParaRPr lang="es-EC"/>
        </a:p>
      </dgm:t>
    </dgm:pt>
    <dgm:pt modelId="{6D20ACD3-3AB8-4324-B30D-F79CBE0DDF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Pablo señala que debemos cultivar pensamientos verdaderos, honestos, justos, puros, amables y de buen nombre, y ocupar nuestra mente en las cosas celestiales, en todo lo virtuoso y digno de alabanza…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FBDF931-C7D0-4C57-BC81-172F1EA582BA}" type="parTrans" cxnId="{6B9967E6-A7ED-42EF-9A76-15140C41A07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396CD0-F9D7-41A8-AF6F-63575C69B1AB}" type="sibTrans" cxnId="{6B9967E6-A7ED-42EF-9A76-15140C41A07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A5EBD72-D810-4732-B630-2040F78F455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…para lograrlo, debemos cooperar con el Espíritu Santo, controlando nuestros pensamientos y apartándolos de todo aquello que contamine el alma, así permitiremos que Dios transforme nuestro carácter desde el interior.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0A3AB7-D78C-4945-9975-EB685D8F0E7F}" type="par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B2A9AC5-0C25-4D9D-A304-4DD616A15B49}" type="sib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E6275D5-DEF1-4D7D-A93F-934C46497D45}" type="pres">
      <dgm:prSet presAssocID="{248B74CE-F712-41D4-97F6-4435AE7B8357}" presName="linearFlow" presStyleCnt="0">
        <dgm:presLayoutVars>
          <dgm:resizeHandles val="exact"/>
        </dgm:presLayoutVars>
      </dgm:prSet>
      <dgm:spPr/>
    </dgm:pt>
    <dgm:pt modelId="{DC32DEFA-9019-453D-8AA6-6FAEF702C67C}" type="pres">
      <dgm:prSet presAssocID="{6D20ACD3-3AB8-4324-B30D-F79CBE0DDF89}" presName="node" presStyleLbl="node1" presStyleIdx="0" presStyleCnt="2" custScaleX="161187">
        <dgm:presLayoutVars>
          <dgm:bulletEnabled val="1"/>
        </dgm:presLayoutVars>
      </dgm:prSet>
      <dgm:spPr/>
    </dgm:pt>
    <dgm:pt modelId="{242605EA-703D-4B21-8254-662F7C3C69A3}" type="pres">
      <dgm:prSet presAssocID="{DC396CD0-F9D7-41A8-AF6F-63575C69B1AB}" presName="sibTrans" presStyleLbl="sibTrans2D1" presStyleIdx="0" presStyleCnt="1"/>
      <dgm:spPr/>
    </dgm:pt>
    <dgm:pt modelId="{EBFEF001-5EAC-44D2-8BDA-1D6731115D96}" type="pres">
      <dgm:prSet presAssocID="{DC396CD0-F9D7-41A8-AF6F-63575C69B1AB}" presName="connectorText" presStyleLbl="sibTrans2D1" presStyleIdx="0" presStyleCnt="1"/>
      <dgm:spPr/>
    </dgm:pt>
    <dgm:pt modelId="{0875F41A-56AD-423C-BAFF-48240EEFDDA1}" type="pres">
      <dgm:prSet presAssocID="{1A5EBD72-D810-4732-B630-2040F78F4559}" presName="node" presStyleLbl="node1" presStyleIdx="1" presStyleCnt="2" custScaleX="161187">
        <dgm:presLayoutVars>
          <dgm:bulletEnabled val="1"/>
        </dgm:presLayoutVars>
      </dgm:prSet>
      <dgm:spPr/>
    </dgm:pt>
  </dgm:ptLst>
  <dgm:cxnLst>
    <dgm:cxn modelId="{9FAA4139-D736-414C-A8A4-B857C4A418D7}" type="presOf" srcId="{DC396CD0-F9D7-41A8-AF6F-63575C69B1AB}" destId="{242605EA-703D-4B21-8254-662F7C3C69A3}" srcOrd="0" destOrd="0" presId="urn:microsoft.com/office/officeart/2005/8/layout/process2"/>
    <dgm:cxn modelId="{3F60295C-9C55-4CEB-A39F-557C01A9F93B}" srcId="{248B74CE-F712-41D4-97F6-4435AE7B8357}" destId="{1A5EBD72-D810-4732-B630-2040F78F4559}" srcOrd="1" destOrd="0" parTransId="{E00A3AB7-D78C-4945-9975-EB685D8F0E7F}" sibTransId="{CB2A9AC5-0C25-4D9D-A304-4DD616A15B49}"/>
    <dgm:cxn modelId="{20E11B90-3B1C-4146-B601-8C25E20BACC9}" type="presOf" srcId="{6D20ACD3-3AB8-4324-B30D-F79CBE0DDF89}" destId="{DC32DEFA-9019-453D-8AA6-6FAEF702C67C}" srcOrd="0" destOrd="0" presId="urn:microsoft.com/office/officeart/2005/8/layout/process2"/>
    <dgm:cxn modelId="{CCE3CD99-79AE-4887-8CE1-08ED648651ED}" type="presOf" srcId="{1A5EBD72-D810-4732-B630-2040F78F4559}" destId="{0875F41A-56AD-423C-BAFF-48240EEFDDA1}" srcOrd="0" destOrd="0" presId="urn:microsoft.com/office/officeart/2005/8/layout/process2"/>
    <dgm:cxn modelId="{6B9967E6-A7ED-42EF-9A76-15140C41A07B}" srcId="{248B74CE-F712-41D4-97F6-4435AE7B8357}" destId="{6D20ACD3-3AB8-4324-B30D-F79CBE0DDF89}" srcOrd="0" destOrd="0" parTransId="{5FBDF931-C7D0-4C57-BC81-172F1EA582BA}" sibTransId="{DC396CD0-F9D7-41A8-AF6F-63575C69B1AB}"/>
    <dgm:cxn modelId="{CDB2A5F1-08E5-4B47-9FC6-318A9562C3CC}" type="presOf" srcId="{DC396CD0-F9D7-41A8-AF6F-63575C69B1AB}" destId="{EBFEF001-5EAC-44D2-8BDA-1D6731115D96}" srcOrd="1" destOrd="0" presId="urn:microsoft.com/office/officeart/2005/8/layout/process2"/>
    <dgm:cxn modelId="{C6C262FD-5F35-4C4D-BBC6-A553AAA6E6E2}" type="presOf" srcId="{248B74CE-F712-41D4-97F6-4435AE7B8357}" destId="{2E6275D5-DEF1-4D7D-A93F-934C46497D45}" srcOrd="0" destOrd="0" presId="urn:microsoft.com/office/officeart/2005/8/layout/process2"/>
    <dgm:cxn modelId="{8216191F-4A43-44CD-966D-CA4DAF4665B6}" type="presParOf" srcId="{2E6275D5-DEF1-4D7D-A93F-934C46497D45}" destId="{DC32DEFA-9019-453D-8AA6-6FAEF702C67C}" srcOrd="0" destOrd="0" presId="urn:microsoft.com/office/officeart/2005/8/layout/process2"/>
    <dgm:cxn modelId="{12954EF5-7372-42FA-A177-219102E26D09}" type="presParOf" srcId="{2E6275D5-DEF1-4D7D-A93F-934C46497D45}" destId="{242605EA-703D-4B21-8254-662F7C3C69A3}" srcOrd="1" destOrd="0" presId="urn:microsoft.com/office/officeart/2005/8/layout/process2"/>
    <dgm:cxn modelId="{3EE563A0-55BA-475E-B52C-D1B2A3E0B152}" type="presParOf" srcId="{242605EA-703D-4B21-8254-662F7C3C69A3}" destId="{EBFEF001-5EAC-44D2-8BDA-1D6731115D96}" srcOrd="0" destOrd="0" presId="urn:microsoft.com/office/officeart/2005/8/layout/process2"/>
    <dgm:cxn modelId="{B64EEE98-65CD-4434-9192-9B57461B0014}" type="presParOf" srcId="{2E6275D5-DEF1-4D7D-A93F-934C46497D45}" destId="{0875F41A-56AD-423C-BAFF-48240EEFDDA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3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Pablo declara que había aprendido a aceptar cada situación con fe (abundancia o escasez), él comprendía que su verdadero tesoro no estaba en las posesiones terrenales, sino en su relación con Cristo…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esta actitud fue fruto de un aprendizaje espiritual y de una confianza plena en el Señor, Pablo disciplinó su mente para que ni las necesidades materiales, ni las dificultades, ni las comodidades determinaran su paz y fidelidad a Dios..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016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4249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7A496E-3C59-4D04-98B0-9CDFA35682E1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BB23B01-FD83-466B-B7F1-081C6CF3986A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Al permanecer en Cristo, nuestro carácter es transformado progresivamente y somos capacitados para producir frutos espirituales que no podríamos alcanzar por nosotros mismos…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4F4D677-FA9E-493F-BF0B-F42C41E4D670}" type="parTrans" cxnId="{82C1EAEE-4F72-4475-A081-8969C709064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883D5B6-7CEE-4362-8ADC-D2A1776902F2}" type="sibTrans" cxnId="{82C1EAEE-4F72-4475-A081-8969C7090641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7FABFE02-6EBB-4E0F-B852-186B830EF9A7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 poder nos permite vencer el pecado, superar nuestras debilidades, afrontar las dificultades y cumplir fielmente nuestras responsabilidades, pues todo es posible si dependemos de Jesús.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ED3D94-8B8C-4631-BD87-2B5C2D451FEA}" type="parTrans" cxnId="{AC0E0100-8688-4098-A4B4-733221BFA5B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AAE65B9-468B-4936-A8A4-CE58BB54C68F}" type="sibTrans" cxnId="{AC0E0100-8688-4098-A4B4-733221BFA5B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3476C13-5E87-4364-B0B9-D5F5A4FD7BE3}" type="pres">
      <dgm:prSet presAssocID="{377A496E-3C59-4D04-98B0-9CDFA35682E1}" presName="Name0" presStyleCnt="0">
        <dgm:presLayoutVars>
          <dgm:dir/>
          <dgm:animLvl val="lvl"/>
          <dgm:resizeHandles val="exact"/>
        </dgm:presLayoutVars>
      </dgm:prSet>
      <dgm:spPr/>
    </dgm:pt>
    <dgm:pt modelId="{DEDE5512-0A54-496F-83E2-C596B6CA4B55}" type="pres">
      <dgm:prSet presAssocID="{7FABFE02-6EBB-4E0F-B852-186B830EF9A7}" presName="boxAndChildren" presStyleCnt="0"/>
      <dgm:spPr/>
    </dgm:pt>
    <dgm:pt modelId="{613283CB-BFA5-4A3E-8FCB-0B4A0B38B5CD}" type="pres">
      <dgm:prSet presAssocID="{7FABFE02-6EBB-4E0F-B852-186B830EF9A7}" presName="parentTextBox" presStyleLbl="node1" presStyleIdx="0" presStyleCnt="2"/>
      <dgm:spPr/>
    </dgm:pt>
    <dgm:pt modelId="{CFE319C4-6A34-4B58-8300-8AC67ACD5E38}" type="pres">
      <dgm:prSet presAssocID="{4883D5B6-7CEE-4362-8ADC-D2A1776902F2}" presName="sp" presStyleCnt="0"/>
      <dgm:spPr/>
    </dgm:pt>
    <dgm:pt modelId="{8955DB43-D442-40B6-BB88-584902C41723}" type="pres">
      <dgm:prSet presAssocID="{2BB23B01-FD83-466B-B7F1-081C6CF3986A}" presName="arrowAndChildren" presStyleCnt="0"/>
      <dgm:spPr/>
    </dgm:pt>
    <dgm:pt modelId="{87912FA8-3F04-4F81-A8D6-2B10EBAC42F7}" type="pres">
      <dgm:prSet presAssocID="{2BB23B01-FD83-466B-B7F1-081C6CF3986A}" presName="parentTextArrow" presStyleLbl="node1" presStyleIdx="1" presStyleCnt="2"/>
      <dgm:spPr/>
    </dgm:pt>
  </dgm:ptLst>
  <dgm:cxnLst>
    <dgm:cxn modelId="{AC0E0100-8688-4098-A4B4-733221BFA5B7}" srcId="{377A496E-3C59-4D04-98B0-9CDFA35682E1}" destId="{7FABFE02-6EBB-4E0F-B852-186B830EF9A7}" srcOrd="1" destOrd="0" parTransId="{8DED3D94-8B8C-4631-BD87-2B5C2D451FEA}" sibTransId="{AAAE65B9-468B-4936-A8A4-CE58BB54C68F}"/>
    <dgm:cxn modelId="{4153B205-2AF3-4219-A895-56EB8FE3A063}" type="presOf" srcId="{7FABFE02-6EBB-4E0F-B852-186B830EF9A7}" destId="{613283CB-BFA5-4A3E-8FCB-0B4A0B38B5CD}" srcOrd="0" destOrd="0" presId="urn:microsoft.com/office/officeart/2005/8/layout/process4"/>
    <dgm:cxn modelId="{DF2268B6-310B-4B38-B44F-646C2FD3A77B}" type="presOf" srcId="{2BB23B01-FD83-466B-B7F1-081C6CF3986A}" destId="{87912FA8-3F04-4F81-A8D6-2B10EBAC42F7}" srcOrd="0" destOrd="0" presId="urn:microsoft.com/office/officeart/2005/8/layout/process4"/>
    <dgm:cxn modelId="{7266B1BC-9829-46C1-97C2-8CF5F4C3279C}" type="presOf" srcId="{377A496E-3C59-4D04-98B0-9CDFA35682E1}" destId="{A3476C13-5E87-4364-B0B9-D5F5A4FD7BE3}" srcOrd="0" destOrd="0" presId="urn:microsoft.com/office/officeart/2005/8/layout/process4"/>
    <dgm:cxn modelId="{82C1EAEE-4F72-4475-A081-8969C7090641}" srcId="{377A496E-3C59-4D04-98B0-9CDFA35682E1}" destId="{2BB23B01-FD83-466B-B7F1-081C6CF3986A}" srcOrd="0" destOrd="0" parTransId="{74F4D677-FA9E-493F-BF0B-F42C41E4D670}" sibTransId="{4883D5B6-7CEE-4362-8ADC-D2A1776902F2}"/>
    <dgm:cxn modelId="{246E51A7-1883-42B8-9B31-F1D1E3C0CFAF}" type="presParOf" srcId="{A3476C13-5E87-4364-B0B9-D5F5A4FD7BE3}" destId="{DEDE5512-0A54-496F-83E2-C596B6CA4B55}" srcOrd="0" destOrd="0" presId="urn:microsoft.com/office/officeart/2005/8/layout/process4"/>
    <dgm:cxn modelId="{F0BC9FC7-22E7-4EEC-BC2F-3C2391B05643}" type="presParOf" srcId="{DEDE5512-0A54-496F-83E2-C596B6CA4B55}" destId="{613283CB-BFA5-4A3E-8FCB-0B4A0B38B5CD}" srcOrd="0" destOrd="0" presId="urn:microsoft.com/office/officeart/2005/8/layout/process4"/>
    <dgm:cxn modelId="{59D12667-D959-4BB5-B409-0120DB3030B1}" type="presParOf" srcId="{A3476C13-5E87-4364-B0B9-D5F5A4FD7BE3}" destId="{CFE319C4-6A34-4B58-8300-8AC67ACD5E38}" srcOrd="1" destOrd="0" presId="urn:microsoft.com/office/officeart/2005/8/layout/process4"/>
    <dgm:cxn modelId="{023B93E9-D66A-4F81-B035-405BFDF98626}" type="presParOf" srcId="{A3476C13-5E87-4364-B0B9-D5F5A4FD7BE3}" destId="{8955DB43-D442-40B6-BB88-584902C41723}" srcOrd="2" destOrd="0" presId="urn:microsoft.com/office/officeart/2005/8/layout/process4"/>
    <dgm:cxn modelId="{4D13F614-8189-49E3-B651-D36826D321CA}" type="presParOf" srcId="{8955DB43-D442-40B6-BB88-584902C41723}" destId="{87912FA8-3F04-4F81-A8D6-2B10EBAC42F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12" qsCatId="simple" csTypeId="urn:microsoft.com/office/officeart/2005/8/colors/accent0_3#10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Así como los Filipos, cuando ayudamos a quienes atraviesan necesidades, nos unimos a la obra de Dios y nos convertimos en instrumentos de su cuidado.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Quienes dedican su vida a socorrer a los hijos de Dios quedan unidos a Él mediante sus promesas, y pueden confiar en su ayuda en los momentos de aflicción y necesidad.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758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719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3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Los conversos de la casa de César son un ejemplo de fidelidad para quienes viven en ambientes difíciles, porque aceptaron a Cristo y mantuvieron su fe en medio de la corrupción, las tentaciones y los peligros…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…su experiencia demuestra que, con la ayuda de Dios, podemos permanecer firmes y ser una luz para otros, sin importar cuán desfavorables sean las circunstancias.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016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4249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12" y="4509"/>
          <a:ext cx="5144551" cy="194212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aprender de Pablo a animar a los demás con amor sincero, ternura y esperanza, reconociendo que todos luchamos contra nuestras debilidades…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7319" y="99316"/>
        <a:ext cx="4954937" cy="1752513"/>
      </dsp:txXfrm>
    </dsp:sp>
    <dsp:sp modelId="{EBB866DD-D083-4ED5-84F5-2F33000EBA59}">
      <dsp:nvSpPr>
        <dsp:cNvPr id="0" name=""/>
        <dsp:cNvSpPr/>
      </dsp:nvSpPr>
      <dsp:spPr>
        <a:xfrm>
          <a:off x="2512" y="2150698"/>
          <a:ext cx="5144551" cy="19260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…en lugar de desalentar a quien ha cometido una falta mediante la indiferencia o la desconfianza, debemos ayudarlo a levantarse y permanecer firme en Cristo.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6532" y="2244718"/>
        <a:ext cx="4956511" cy="1737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1173926"/>
          <a:ext cx="5900272" cy="141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11412" y="1781"/>
          <a:ext cx="5462259" cy="199870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111" tIns="0" rIns="15611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Las personas mencionadas por Pablo son importantes porque habían colaborado en la predicación del evangelio y sus nombres estaban inscritos en el libro de la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8981" y="99350"/>
        <a:ext cx="5267121" cy="1803566"/>
      </dsp:txXfrm>
    </dsp:sp>
    <dsp:sp modelId="{D1B4FAF6-A660-46EC-9959-3E14F539CFFA}">
      <dsp:nvSpPr>
        <dsp:cNvPr id="0" name=""/>
        <dsp:cNvSpPr/>
      </dsp:nvSpPr>
      <dsp:spPr>
        <a:xfrm>
          <a:off x="0" y="4114025"/>
          <a:ext cx="5900272" cy="141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11412" y="2887526"/>
          <a:ext cx="5462259" cy="205305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111" tIns="0" rIns="15611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caso de </a:t>
          </a:r>
          <a:r>
            <a:rPr lang="es-ES" sz="2200" kern="1200" dirty="0" err="1">
              <a:latin typeface="Bw Modelica" panose="00000600000000000000" pitchFamily="50" charset="0"/>
            </a:rPr>
            <a:t>Evodia</a:t>
          </a:r>
          <a:r>
            <a:rPr lang="es-ES" sz="2200" kern="1200" dirty="0">
              <a:latin typeface="Bw Modelica" panose="00000600000000000000" pitchFamily="50" charset="0"/>
            </a:rPr>
            <a:t> y </a:t>
          </a:r>
          <a:r>
            <a:rPr lang="es-ES" sz="2200" kern="1200" dirty="0" err="1">
              <a:latin typeface="Bw Modelica" panose="00000600000000000000" pitchFamily="50" charset="0"/>
            </a:rPr>
            <a:t>Síntique</a:t>
          </a:r>
          <a:r>
            <a:rPr lang="es-ES" sz="2200" kern="1200" dirty="0">
              <a:latin typeface="Bw Modelica" panose="00000600000000000000" pitchFamily="50" charset="0"/>
            </a:rPr>
            <a:t> también nos enseña la importancia de superar nuestras diferencias y procurar la unidad en Cristo, para que, manteniéndonos firmes en la fe, podamos alcanzar la vida eterna.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1634" y="2987748"/>
        <a:ext cx="5261815" cy="18526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367813" y="244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nos llama a regocijarnos siempre en el Señor, incluso en medio de las pruebas y adversidades, así como él mismo lo hizo estando en prisión…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67813" y="244"/>
        <a:ext cx="5291987" cy="1771010"/>
      </dsp:txXfrm>
    </dsp:sp>
    <dsp:sp modelId="{A56FA087-F3E2-4A96-8037-C4ACABD84949}">
      <dsp:nvSpPr>
        <dsp:cNvPr id="0" name=""/>
        <dsp:cNvSpPr/>
      </dsp:nvSpPr>
      <dsp:spPr>
        <a:xfrm>
          <a:off x="367813" y="1800315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…se nos exhorta a alabar al Señor incluso en los momentos de oscuridad y tentación, porque nuestra actitud puede influir positivamente en quienes nos rodean…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67813" y="1800315"/>
        <a:ext cx="5291987" cy="1771010"/>
      </dsp:txXfrm>
    </dsp:sp>
    <dsp:sp modelId="{EEABFEA6-5D8E-4B4B-B2C9-30FF763E556A}">
      <dsp:nvSpPr>
        <dsp:cNvPr id="0" name=""/>
        <dsp:cNvSpPr/>
      </dsp:nvSpPr>
      <dsp:spPr>
        <a:xfrm>
          <a:off x="367813" y="3600386"/>
          <a:ext cx="5734739" cy="1771010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…cuando expresamos gratitud y confianza en Dios en medio de las pruebas, nuestra vida se convierte en un rayo de luz que anima a otros y los dirige hacia las realidades eternas.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67813" y="3600386"/>
        <a:ext cx="5291987" cy="17710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76048-1609-4AFE-9293-4290819C6381}">
      <dsp:nvSpPr>
        <dsp:cNvPr id="0" name=""/>
        <dsp:cNvSpPr/>
      </dsp:nvSpPr>
      <dsp:spPr>
        <a:xfrm rot="5400000">
          <a:off x="1184758" y="265161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EF870-403C-4945-A6FF-FC13F129F40B}">
      <dsp:nvSpPr>
        <dsp:cNvPr id="0" name=""/>
        <dsp:cNvSpPr/>
      </dsp:nvSpPr>
      <dsp:spPr>
        <a:xfrm>
          <a:off x="785901" y="1330539"/>
          <a:ext cx="3301452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Debemos tener siempre presente que el Señor está cerca, conoce nuestras necesidades, escucha nuestras oraciones y puede auxiliarnos en cualquier emergencia…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785901" y="1330539"/>
        <a:ext cx="3301452" cy="2821763"/>
      </dsp:txXfrm>
    </dsp:sp>
    <dsp:sp modelId="{EBA1D7A7-E4BB-4DAC-ACB5-1725DF068E7A}">
      <dsp:nvSpPr>
        <dsp:cNvPr id="0" name=""/>
        <dsp:cNvSpPr/>
      </dsp:nvSpPr>
      <dsp:spPr>
        <a:xfrm>
          <a:off x="3438812" y="2650"/>
          <a:ext cx="607384" cy="60738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002B7-D025-421F-AECF-8956286BD535}">
      <dsp:nvSpPr>
        <dsp:cNvPr id="0" name=""/>
        <dsp:cNvSpPr/>
      </dsp:nvSpPr>
      <dsp:spPr>
        <a:xfrm rot="5400000">
          <a:off x="5166769" y="-710006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AFC48-BF41-45B8-8092-610FA138444A}">
      <dsp:nvSpPr>
        <dsp:cNvPr id="0" name=""/>
        <dsp:cNvSpPr/>
      </dsp:nvSpPr>
      <dsp:spPr>
        <a:xfrm>
          <a:off x="4809069" y="355371"/>
          <a:ext cx="3219138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…por ello, debemos presentar nuestras ansiedades a Dios con oración, súplica y agradecimiento, confiando que su sabiduría nos guiará y su paz sostendrá nuestro corazón.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809069" y="355371"/>
        <a:ext cx="3219138" cy="28217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2DEFA-9019-453D-8AA6-6FAEF702C67C}">
      <dsp:nvSpPr>
        <dsp:cNvPr id="0" name=""/>
        <dsp:cNvSpPr/>
      </dsp:nvSpPr>
      <dsp:spPr>
        <a:xfrm>
          <a:off x="0" y="649"/>
          <a:ext cx="5674818" cy="21280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señala que debemos cultivar pensamientos verdaderos, honestos, justos, puros, amables y de buen nombre, y ocupar nuestra mente en las cosas celestiales, en todo lo virtuoso y digno de alabanza…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327" y="62976"/>
        <a:ext cx="5550164" cy="2003360"/>
      </dsp:txXfrm>
    </dsp:sp>
    <dsp:sp modelId="{242605EA-703D-4B21-8254-662F7C3C69A3}">
      <dsp:nvSpPr>
        <dsp:cNvPr id="0" name=""/>
        <dsp:cNvSpPr/>
      </dsp:nvSpPr>
      <dsp:spPr>
        <a:xfrm rot="5400000">
          <a:off x="2438406" y="2181864"/>
          <a:ext cx="798005" cy="95760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2550127" y="2261665"/>
        <a:ext cx="574564" cy="558604"/>
      </dsp:txXfrm>
    </dsp:sp>
    <dsp:sp modelId="{0875F41A-56AD-423C-BAFF-48240EEFDDA1}">
      <dsp:nvSpPr>
        <dsp:cNvPr id="0" name=""/>
        <dsp:cNvSpPr/>
      </dsp:nvSpPr>
      <dsp:spPr>
        <a:xfrm>
          <a:off x="0" y="3192671"/>
          <a:ext cx="5674818" cy="21280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…para lograrlo, debemos cooperar con el Espíritu Santo, controlando nuestros pensamientos y apartándolos de todo aquello que contamine el alma, así permitiremos que Dios transforme nuestro carácter desde el interior.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2327" y="3254998"/>
        <a:ext cx="5550164" cy="20033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415" y="212778"/>
          <a:ext cx="6993730" cy="161424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Pablo declara que había aprendido a aceptar cada situación con fe (abundancia o escasez), él comprendía que su verdadero tesoro no estaba en las posesiones terrenales, sino en su relación con Cristo…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15" y="212778"/>
        <a:ext cx="6993730" cy="1614244"/>
      </dsp:txXfrm>
    </dsp:sp>
    <dsp:sp modelId="{DE88F729-003C-480C-B2C6-A764B77E9997}">
      <dsp:nvSpPr>
        <dsp:cNvPr id="0" name=""/>
        <dsp:cNvSpPr/>
      </dsp:nvSpPr>
      <dsp:spPr>
        <a:xfrm>
          <a:off x="3415" y="2027983"/>
          <a:ext cx="6993730" cy="177846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esta actitud fue fruto de un aprendizaje espiritual y de una confianza plena en el Señor, Pablo disciplinó su mente para que ni las necesidades materiales, ni las dificultades, ni las comodidades determinaran su paz y fidelidad a Dios..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415" y="2027983"/>
        <a:ext cx="6993730" cy="17784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283CB-BFA5-4A3E-8FCB-0B4A0B38B5CD}">
      <dsp:nvSpPr>
        <dsp:cNvPr id="0" name=""/>
        <dsp:cNvSpPr/>
      </dsp:nvSpPr>
      <dsp:spPr>
        <a:xfrm>
          <a:off x="0" y="3318362"/>
          <a:ext cx="5288972" cy="217720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poder nos permite vencer el pecado, superar nuestras debilidades, afrontar las dificultades y cumplir fielmente nuestras responsabilidades, pues todo es posible si dependemos de Jesús.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318362"/>
        <a:ext cx="5288972" cy="2177204"/>
      </dsp:txXfrm>
    </dsp:sp>
    <dsp:sp modelId="{87912FA8-3F04-4F81-A8D6-2B10EBAC42F7}">
      <dsp:nvSpPr>
        <dsp:cNvPr id="0" name=""/>
        <dsp:cNvSpPr/>
      </dsp:nvSpPr>
      <dsp:spPr>
        <a:xfrm rot="10800000">
          <a:off x="0" y="2479"/>
          <a:ext cx="5288972" cy="3348540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Al permanecer en Cristo, nuestro carácter es transformado progresivamente y somos capacitados para producir frutos espirituales que no podríamos alcanzar por nosotros mismos…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479"/>
        <a:ext cx="5288972" cy="21757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842" y="4535"/>
          <a:ext cx="5821411" cy="195301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Así como los Filipos, cuando ayudamos a quienes atraviesan necesidades, nos unimos a la obra de Dios y nos convertimos en instrumentos de su cuidado.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8180" y="99873"/>
        <a:ext cx="5630735" cy="1762341"/>
      </dsp:txXfrm>
    </dsp:sp>
    <dsp:sp modelId="{EBB866DD-D083-4ED5-84F5-2F33000EBA59}">
      <dsp:nvSpPr>
        <dsp:cNvPr id="0" name=""/>
        <dsp:cNvSpPr/>
      </dsp:nvSpPr>
      <dsp:spPr>
        <a:xfrm>
          <a:off x="2842" y="2162757"/>
          <a:ext cx="5821411" cy="193680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Quienes dedican su vida a socorrer a los hijos de Dios quedan unidos a Él mediante sus promesas, y pueden confiar en su ayuda en los momentos de aflicción y necesidad.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7389" y="2257304"/>
        <a:ext cx="5632317" cy="17477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990" y="214359"/>
          <a:ext cx="6124379" cy="162624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conversos de la casa de César son un ejemplo de fidelidad para quienes viven en ambientes difíciles, porque aceptaron a Cristo y mantuvieron su fe en medio de la corrupción, las tentaciones y los peligros…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990" y="214359"/>
        <a:ext cx="6124379" cy="1626240"/>
      </dsp:txXfrm>
    </dsp:sp>
    <dsp:sp modelId="{DE88F729-003C-480C-B2C6-A764B77E9997}">
      <dsp:nvSpPr>
        <dsp:cNvPr id="0" name=""/>
        <dsp:cNvSpPr/>
      </dsp:nvSpPr>
      <dsp:spPr>
        <a:xfrm>
          <a:off x="2990" y="2043054"/>
          <a:ext cx="6124379" cy="179168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…su experiencia demuestra que, con la ayuda de Dios, podemos permanecer firmes y ser una luz para otros, sin importar cuán desfavorables sean las circunstancias.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2990" y="2043054"/>
        <a:ext cx="6124379" cy="1791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22/10/2026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88337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22/10/2026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6.jpe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jpe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24 de octubre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115075" y="4556035"/>
            <a:ext cx="105281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Fortificados por el Cielo</a:t>
            </a:r>
          </a:p>
        </p:txBody>
      </p:sp>
      <p:pic>
        <p:nvPicPr>
          <p:cNvPr id="1026" name="Picture 2" descr="Página 11 | Imágenes de Nino predicando: descarga gratuita en Magnific  (anteriormente Freepik)">
            <a:extLst>
              <a:ext uri="{FF2B5EF4-FFF2-40B4-BE49-F238E27FC236}">
                <a16:creationId xmlns:a16="http://schemas.microsoft.com/office/drawing/2014/main" id="{AF0FD0B6-DE1C-42B3-D872-CD50C4717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610" y="383080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BFC994D-A191-05D3-B6A2-A275ECF1A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7" b="8757"/>
          <a:stretch/>
        </p:blipFill>
        <p:spPr>
          <a:xfrm>
            <a:off x="0" y="-1"/>
            <a:ext cx="12191482" cy="678788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5049798" y="3263808"/>
            <a:ext cx="68482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/>
            <a:r>
              <a:rPr lang="es-E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Fortificados por el Cielo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24 de octubre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800" b="1" dirty="0"/>
              <a:t>“</a:t>
            </a:r>
            <a:r>
              <a:rPr lang="es-ES" sz="2800" b="1" dirty="0"/>
              <a:t>Nunca se olviden que su fuerza y su victoria consisten en trabajar juntamente con Cristo como su Salvador personal. Esta es la parte que le toca realizar a cada uno. A los que actúan así se les da la promesa: “Mas a todos los que le recibieron, a los que creen en su nombre, les dio potestad de ser hechos hijos de Dios.</a:t>
            </a:r>
            <a:r>
              <a:rPr lang="es-MX" sz="2800" b="1" dirty="0"/>
              <a:t>”</a:t>
            </a:r>
            <a:endParaRPr lang="es-EC" sz="2800" b="1" dirty="0"/>
          </a:p>
          <a:p>
            <a:r>
              <a:rPr lang="es-ES" sz="1600" i="1" dirty="0"/>
              <a:t>Testimonios para la Iglesia, tomo 7, pág. 41</a:t>
            </a:r>
            <a:r>
              <a:rPr lang="en-US" sz="1600" i="1" dirty="0"/>
              <a:t>.</a:t>
            </a:r>
            <a:endParaRPr lang="es-EC" sz="1600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800" b="1" dirty="0">
                <a:solidFill>
                  <a:schemeClr val="bg1"/>
                </a:solidFill>
              </a:rPr>
              <a:t>“Sé vivir humildemente, y sé tener abundancia; en todo y por todo estoy enseñado, así para estar saciado como para tener hambre, así para tener abundancia como para padecer necesidad. Todo lo puedo en Cristo que me fortalece</a:t>
            </a:r>
            <a:r>
              <a:rPr lang="es-MX" sz="2800" b="1" dirty="0">
                <a:solidFill>
                  <a:schemeClr val="bg1"/>
                </a:solidFill>
              </a:rPr>
              <a:t>.”</a:t>
            </a:r>
            <a:endParaRPr lang="es-ES" sz="28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1600" b="1" dirty="0">
                <a:solidFill>
                  <a:schemeClr val="bg1"/>
                </a:solidFill>
              </a:rPr>
              <a:t>(Filipenses 4:12, 13)</a:t>
            </a:r>
            <a:endParaRPr lang="es-EC" sz="16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615341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24 de octubre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38A88DB-7399-1C8F-9339-1DDDD3307C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564"/>
          <a:stretch/>
        </p:blipFill>
        <p:spPr>
          <a:xfrm>
            <a:off x="2230879" y="813294"/>
            <a:ext cx="9961121" cy="527401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61929" y="29183"/>
            <a:ext cx="115431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deberíamos aprender de la manera en que Pablo animaba a los demás?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simpatía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1F2C735-06CD-EF64-60C7-2FFE188219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7377175"/>
              </p:ext>
            </p:extLst>
          </p:nvPr>
        </p:nvGraphicFramePr>
        <p:xfrm>
          <a:off x="249275" y="1337585"/>
          <a:ext cx="5149576" cy="408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7D44F00E-D590-118B-9B0A-4FCB7164CB07}"/>
              </a:ext>
            </a:extLst>
          </p:cNvPr>
          <p:cNvSpPr txBox="1"/>
          <p:nvPr/>
        </p:nvSpPr>
        <p:spPr>
          <a:xfrm>
            <a:off x="10183151" y="1443258"/>
            <a:ext cx="175957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400" dirty="0">
                <a:latin typeface="Bw Modelica" panose="00000600000000000000" pitchFamily="50" charset="0"/>
              </a:rPr>
              <a:t>La exhortación cristiana debe corregir el error sin destruir a la persona.</a:t>
            </a:r>
            <a:endParaRPr lang="es-EC" sz="14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8" grpId="0">
        <p:bldSub>
          <a:bldDgm bld="one"/>
        </p:bldSub>
      </p:bldGraphic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0" y="4214382"/>
            <a:ext cx="58982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es la importancia de algunas de las personas mencionadas por Pablo?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simpatía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09172141-A4E6-D037-BAFC-2EC0FE892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"/>
            <a:ext cx="5898204" cy="4180091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82F489E-59EB-60DF-C6D2-95CA4D42A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525044"/>
              </p:ext>
            </p:extLst>
          </p:nvPr>
        </p:nvGraphicFramePr>
        <p:xfrm>
          <a:off x="6096001" y="145983"/>
          <a:ext cx="5900272" cy="552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9D681B3-612E-A54F-BBEB-52DD23A3D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3" r="9873" b="6024"/>
          <a:stretch/>
        </p:blipFill>
        <p:spPr>
          <a:xfrm flipH="1">
            <a:off x="6132141" y="1184679"/>
            <a:ext cx="6059858" cy="46372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5691741" y="107460"/>
            <a:ext cx="64067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notable llamado hace Pablo desde la prisión?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Luz en la oscuridad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32221DAA-0BEF-ED17-3F4B-C2674C970D4A}"/>
              </a:ext>
            </a:extLst>
          </p:cNvPr>
          <p:cNvSpPr/>
          <p:nvPr/>
        </p:nvSpPr>
        <p:spPr>
          <a:xfrm>
            <a:off x="7004285" y="1451626"/>
            <a:ext cx="2992246" cy="502188"/>
          </a:xfrm>
          <a:prstGeom prst="wedgeRectCallout">
            <a:avLst>
              <a:gd name="adj1" fmla="val 51114"/>
              <a:gd name="adj2" fmla="val 11809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Regocijaos en el Señor siempre. Otra vez digo: ¡Regocijaos!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5B54CF47-455A-B625-11F3-FC1D8C28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973346"/>
              </p:ext>
            </p:extLst>
          </p:nvPr>
        </p:nvGraphicFramePr>
        <p:xfrm>
          <a:off x="93519" y="202239"/>
          <a:ext cx="6470366" cy="5371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Graphic spid="1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93518" y="4642645"/>
            <a:ext cx="119687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un mundo apresurado y estresante, ¿qué deberíamos tener siempre presente?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Luz en la oscuridad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0C9C2E2-29D0-3C64-FF25-E7BBC6109D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9664772"/>
              </p:ext>
            </p:extLst>
          </p:nvPr>
        </p:nvGraphicFramePr>
        <p:xfrm>
          <a:off x="3881144" y="419622"/>
          <a:ext cx="8501554" cy="415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A2709875-DE6F-C814-4B40-042FAACC0FB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444" r="26933"/>
          <a:stretch/>
        </p:blipFill>
        <p:spPr>
          <a:xfrm>
            <a:off x="-20260" y="0"/>
            <a:ext cx="4221805" cy="464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1276048-1609-4AFE-9293-4290819C6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A1D7A7-E4BB-4DAC-ACB5-1725DF068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ADEF870-403C-4945-A6FF-FC13F129F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EF002B7-D025-421F-AECF-8956286BD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0AFC48-BF41-45B8-8092-610FA1384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1831CCC-63E7-0B40-F785-5F9A4ACD44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609"/>
          <a:stretch/>
        </p:blipFill>
        <p:spPr>
          <a:xfrm>
            <a:off x="6096000" y="1684162"/>
            <a:ext cx="6096000" cy="426238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817140" y="114502"/>
            <a:ext cx="6253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Mencione los componentes vitales para la victoria en Cristo. </a:t>
            </a:r>
            <a:endParaRPr lang="es-ES" sz="3200" dirty="0">
              <a:ln w="0"/>
              <a:effectLst/>
              <a:latin typeface="Noto Sans ExtBd" panose="020B090204050402020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Vigor espiritual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7030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4EEB340-B56E-DC67-877E-CD453C0D0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4940649"/>
              </p:ext>
            </p:extLst>
          </p:nvPr>
        </p:nvGraphicFramePr>
        <p:xfrm>
          <a:off x="300290" y="171674"/>
          <a:ext cx="5674818" cy="5321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C32DEFA-9019-453D-8AA6-6FAEF702C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2605EA-703D-4B21-8254-662F7C3C6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75F41A-56AD-423C-BAFF-48240EEFD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43AFA96-0B45-7CF4-F0A8-B38E663AD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79" y="0"/>
            <a:ext cx="4778477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4878215" y="0"/>
            <a:ext cx="71984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Describa la extraordinaria disciplina mental que Pablo cultivó en su vida 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Vigor espiritual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97F2DF6-9C43-0D86-8644-7973C6E30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1710200"/>
              </p:ext>
            </p:extLst>
          </p:nvPr>
        </p:nvGraphicFramePr>
        <p:xfrm>
          <a:off x="4977167" y="1580186"/>
          <a:ext cx="7000561" cy="4019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Bocadillo: rectángulo 7">
            <a:extLst>
              <a:ext uri="{FF2B5EF4-FFF2-40B4-BE49-F238E27FC236}">
                <a16:creationId xmlns:a16="http://schemas.microsoft.com/office/drawing/2014/main" id="{8BD2D27A-BEB2-84B1-D7FA-AE840D5270FF}"/>
              </a:ext>
            </a:extLst>
          </p:cNvPr>
          <p:cNvSpPr/>
          <p:nvPr/>
        </p:nvSpPr>
        <p:spPr>
          <a:xfrm>
            <a:off x="486384" y="296310"/>
            <a:ext cx="3268494" cy="734821"/>
          </a:xfrm>
          <a:prstGeom prst="wedgeRectCallout">
            <a:avLst>
              <a:gd name="adj1" fmla="val 3197"/>
              <a:gd name="adj2" fmla="val 13001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Bw Modelica" panose="00000600000000000000" pitchFamily="50" charset="0"/>
              </a:rPr>
              <a:t>No lo digo porque tenga escasez, pues he aprendido a contentarme, cualquiera que sea mi situación…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346FAF1-C7F5-2422-DCDC-9DE1AF6ECB1C}"/>
              </a:ext>
            </a:extLst>
          </p:cNvPr>
          <p:cNvSpPr txBox="1"/>
          <p:nvPr/>
        </p:nvSpPr>
        <p:spPr>
          <a:xfrm>
            <a:off x="-22698" y="4920141"/>
            <a:ext cx="4785596" cy="83099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Pablo comprendió que las circunstancias podían cambiar, pero su fe y su compromiso con Cristo debían permanecer inalterables.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4" grpId="0">
        <p:bldSub>
          <a:bldDgm bld="one"/>
        </p:bldSub>
      </p:bldGraphic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5631873" y="4157860"/>
            <a:ext cx="65601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Permaneciendo en Cristo, ¿hasta qué punto somos transformados y capacitados?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Fuerza y bendición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EAD4C450-5C84-2403-F618-87F6BD30D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3179759"/>
              </p:ext>
            </p:extLst>
          </p:nvPr>
        </p:nvGraphicFramePr>
        <p:xfrm>
          <a:off x="176646" y="154609"/>
          <a:ext cx="5288972" cy="5498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B93F20C-5DEF-EE49-1ABC-24D4BCEB61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1873" y="0"/>
            <a:ext cx="6560127" cy="415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7912FA8-3F04-4F81-A8D6-2B10EBAC4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13283CB-BFA5-4A3E-8FCB-0B4A0B38B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1778B74-92C0-00DA-F2B8-E1CD77455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27097" cy="582709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5857748" y="52156"/>
            <a:ext cx="61321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Explique el gran valor de la generosidad considerada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Fuerza y bendición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A6C4A32-7C2B-3868-916B-BC50DB20A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4720148"/>
              </p:ext>
            </p:extLst>
          </p:nvPr>
        </p:nvGraphicFramePr>
        <p:xfrm>
          <a:off x="6085869" y="1268002"/>
          <a:ext cx="5827097" cy="4104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DEC1681-C483-F7CB-CB6C-003776E0EA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21" r="5326"/>
          <a:stretch/>
        </p:blipFill>
        <p:spPr>
          <a:xfrm>
            <a:off x="6639713" y="0"/>
            <a:ext cx="5552287" cy="429144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93518" y="4157860"/>
            <a:ext cx="119319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grupo especial de conversos puede ser una verdadera inspiración para todos los que se encuentran en ambientes difíciles, y por qué?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Enfrentando la vileza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197FFC0B-E863-0EFE-326E-565A528A7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0565221"/>
              </p:ext>
            </p:extLst>
          </p:nvPr>
        </p:nvGraphicFramePr>
        <p:xfrm>
          <a:off x="280476" y="108758"/>
          <a:ext cx="6130361" cy="4049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2527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699655" y="380972"/>
            <a:ext cx="2433293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Cada prueba vencida fortalece nuestra experiencia espiritual y nos recuerda que ninguna circunstancia es demasiado difícil para vivir como verdaderos cristianos si dependemos enteramente del poder divino.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30659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verdadera simpatía cristiana nos impulsa a tratar a los demás con amor, paciencia y comprensión, siguiendo el ejemplo de Pablo, quien animaba a los creyentes aun cuando luchaban con sus debilidades.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390647" y="381783"/>
            <a:ext cx="2446763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En lugar de permitir que las preocupaciones dominen nuestros pensamientos, debemos acudir al Señor mediante la oración, la súplica y la gratitud, confiando en que Él escucha nuestras peticiones y nos concede su paz.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86784" y="381783"/>
            <a:ext cx="2445663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El vigor espiritual se fortalece cuando aprendemos a dirigir nuestros pensamientos hacia todo lo verdadero, puro, justo y digno de alabanza, cooperando con el Espíritu Santo para desarrollar un carácter semejante al de Cristo.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381821" y="381783"/>
            <a:ext cx="2268460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Al depender del poder de Dios y avanzar en obediencia, nuestra fe se fortalece y llegamos a ser instrumentos de bendición para los demás, reflejando su amor mediante una vida generosa y dispuesta a servir.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539753" y="3206199"/>
            <a:ext cx="6358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depender de Cristo, llevar mis necesidades a Dios en oración y enfrentar cada día confiando en su poder!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532690"/>
            <a:ext cx="64481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Dios puede darme la fuerza, la paz y el poder que necesito para permanecer firme en cualquier circunstancia.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1286946</TotalTime>
  <Words>1361</Words>
  <Application>Microsoft Office PowerPoint</Application>
  <PresentationFormat>Panorámica</PresentationFormat>
  <Paragraphs>118</Paragraphs>
  <Slides>18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38" baseType="lpstr">
      <vt:lpstr>Actay Wide Bd</vt:lpstr>
      <vt:lpstr>ADLaM Display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10697</cp:revision>
  <dcterms:created xsi:type="dcterms:W3CDTF">2017-06-02T15:34:13Z</dcterms:created>
  <dcterms:modified xsi:type="dcterms:W3CDTF">2026-10-22T22:59:38Z</dcterms:modified>
</cp:coreProperties>
</file>