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50" r:id="rId10"/>
    <p:sldId id="571" r:id="rId11"/>
    <p:sldId id="565" r:id="rId12"/>
    <p:sldId id="558" r:id="rId13"/>
    <p:sldId id="572" r:id="rId14"/>
    <p:sldId id="538" r:id="rId15"/>
    <p:sldId id="573" r:id="rId16"/>
    <p:sldId id="574" r:id="rId17"/>
    <p:sldId id="276" r:id="rId18"/>
    <p:sldId id="265" r:id="rId19"/>
    <p:sldId id="393" r:id="rId20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FE6"/>
    <a:srgbClr val="B07A3C"/>
    <a:srgbClr val="9B672D"/>
    <a:srgbClr val="AC6E32"/>
    <a:srgbClr val="FF8D6D"/>
    <a:srgbClr val="0A2560"/>
    <a:srgbClr val="FCF7F3"/>
    <a:srgbClr val="F6E1B9"/>
    <a:srgbClr val="D2C0B2"/>
    <a:srgbClr val="F9E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725" autoAdjust="0"/>
  </p:normalViewPr>
  <p:slideViewPr>
    <p:cSldViewPr snapToGrid="0">
      <p:cViewPr varScale="1">
        <p:scale>
          <a:sx n="77" d="100"/>
          <a:sy n="77" d="100"/>
        </p:scale>
        <p:origin x="90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10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#4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#6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#4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#2" qsCatId="simple" csTypeId="urn:microsoft.com/office/officeart/2005/8/colors/accent0_3#1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Pablo nos exhorta a buscar las respuestas en Cristo, en quien están escondidos todos los tesoros de la sabiduría y del conocimiento, por ello, como iglesia…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…debemos examinar toda enseñanza a la luz de las Escrituras, para no dejarnos engañar por filosofías, opiniones o enseñanzas humanas que parecen convincentes, pero que se apartan de la verdad.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20905" custLinFactNeighborX="-28338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24193" custLinFactNeighborX="-28338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12" qsCatId="simple" csTypeId="urn:microsoft.com/office/officeart/2005/8/colors/accent0_3#10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El apóstol los elogia por su buen orden y la firmeza de su fe en Cristo, Pablo reconoce que vivían en armonía y en unidad como iglesia, no desorganizados...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…además resalta que, pese a las influencias del mundo, permanecían arraigados en la fe sin dejarse llevar fácilmente por enseñanzas engañosas.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58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719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748F47-175D-4A2F-B4C8-605F12F2070E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A09C9DA-39A2-4DC3-8B19-FE2BF5C16F5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crecer continuamente en Cristo, estando arraigados y edificados en Él, y confirmados en la fe mediante el conocimiento y la obediencia a su Palabra…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887A742-BD74-4E1E-B190-139691CCC03C}" type="parTrans" cxnId="{4C7A4020-30A1-4DF4-9E66-3F1A05807B66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C23F54-99CC-4617-B858-A8388AE5777D}" type="sibTrans" cxnId="{4C7A4020-30A1-4DF4-9E66-3F1A05807B66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43A864C-02E8-4BFC-B66E-42B7F8D81E7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…así mismo, debemos ayudar a la próxima generación a desarrollar una experiencia personal con Cristo, para que su fe tenga raíces profundas y no dependa únicamente de lo que otros les enseñen.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D001279-7EDA-485C-93D3-D30D928990C3}" type="parTrans" cxnId="{897DC07B-05D8-4EAB-9A93-85A5926FCE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39A935D-CAE8-49F5-A11E-D7DDF9804CF4}" type="sibTrans" cxnId="{897DC07B-05D8-4EAB-9A93-85A5926FCE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A59221C-8345-4C5A-BE49-3BEED8449EF9}" type="pres">
      <dgm:prSet presAssocID="{9C748F47-175D-4A2F-B4C8-605F12F2070E}" presName="rootnode" presStyleCnt="0">
        <dgm:presLayoutVars>
          <dgm:chMax/>
          <dgm:chPref/>
          <dgm:dir/>
          <dgm:animLvl val="lvl"/>
        </dgm:presLayoutVars>
      </dgm:prSet>
      <dgm:spPr/>
    </dgm:pt>
    <dgm:pt modelId="{480C01AB-D5F4-4427-BD5A-AF49FD948ED6}" type="pres">
      <dgm:prSet presAssocID="{2A09C9DA-39A2-4DC3-8B19-FE2BF5C16F55}" presName="composite" presStyleCnt="0"/>
      <dgm:spPr/>
    </dgm:pt>
    <dgm:pt modelId="{31276048-1609-4AFE-9293-4290819C6381}" type="pres">
      <dgm:prSet presAssocID="{2A09C9DA-39A2-4DC3-8B19-FE2BF5C16F55}" presName="LShape" presStyleLbl="alignNode1" presStyleIdx="0" presStyleCnt="3"/>
      <dgm:spPr/>
    </dgm:pt>
    <dgm:pt modelId="{FADEF870-403C-4945-A6FF-FC13F129F40B}" type="pres">
      <dgm:prSet presAssocID="{2A09C9DA-39A2-4DC3-8B19-FE2BF5C16F55}" presName="ParentText" presStyleLbl="revTx" presStyleIdx="0" presStyleCnt="2" custScaleX="102557">
        <dgm:presLayoutVars>
          <dgm:chMax val="0"/>
          <dgm:chPref val="0"/>
          <dgm:bulletEnabled val="1"/>
        </dgm:presLayoutVars>
      </dgm:prSet>
      <dgm:spPr/>
    </dgm:pt>
    <dgm:pt modelId="{EBA1D7A7-E4BB-4DAC-ACB5-1725DF068E7A}" type="pres">
      <dgm:prSet presAssocID="{2A09C9DA-39A2-4DC3-8B19-FE2BF5C16F55}" presName="Triangle" presStyleLbl="alignNode1" presStyleIdx="1" presStyleCnt="3"/>
      <dgm:spPr/>
    </dgm:pt>
    <dgm:pt modelId="{75DB70B1-35EA-408F-85CE-9933A87D4A32}" type="pres">
      <dgm:prSet presAssocID="{5CC23F54-99CC-4617-B858-A8388AE5777D}" presName="sibTrans" presStyleCnt="0"/>
      <dgm:spPr/>
    </dgm:pt>
    <dgm:pt modelId="{CF8F28A2-08E5-4852-8A02-F48A78843984}" type="pres">
      <dgm:prSet presAssocID="{5CC23F54-99CC-4617-B858-A8388AE5777D}" presName="space" presStyleCnt="0"/>
      <dgm:spPr/>
    </dgm:pt>
    <dgm:pt modelId="{A2098432-0097-4309-AF6A-A3A8516D4265}" type="pres">
      <dgm:prSet presAssocID="{043A864C-02E8-4BFC-B66E-42B7F8D81E7D}" presName="composite" presStyleCnt="0"/>
      <dgm:spPr/>
    </dgm:pt>
    <dgm:pt modelId="{2EF002B7-D025-421F-AECF-8956286BD535}" type="pres">
      <dgm:prSet presAssocID="{043A864C-02E8-4BFC-B66E-42B7F8D81E7D}" presName="LShape" presStyleLbl="alignNode1" presStyleIdx="2" presStyleCnt="3"/>
      <dgm:spPr/>
    </dgm:pt>
    <dgm:pt modelId="{920AFC48-BF41-45B8-8092-610FA138444A}" type="pres">
      <dgm:prSet presAssocID="{043A864C-02E8-4BFC-B66E-42B7F8D81E7D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4C7A4020-30A1-4DF4-9E66-3F1A05807B66}" srcId="{9C748F47-175D-4A2F-B4C8-605F12F2070E}" destId="{2A09C9DA-39A2-4DC3-8B19-FE2BF5C16F55}" srcOrd="0" destOrd="0" parTransId="{9887A742-BD74-4E1E-B190-139691CCC03C}" sibTransId="{5CC23F54-99CC-4617-B858-A8388AE5777D}"/>
    <dgm:cxn modelId="{DC7B7160-C24C-408F-ABC1-B79B8259DFB4}" type="presOf" srcId="{2A09C9DA-39A2-4DC3-8B19-FE2BF5C16F55}" destId="{FADEF870-403C-4945-A6FF-FC13F129F40B}" srcOrd="0" destOrd="0" presId="urn:microsoft.com/office/officeart/2009/3/layout/StepUpProcess"/>
    <dgm:cxn modelId="{897DC07B-05D8-4EAB-9A93-85A5926FCE92}" srcId="{9C748F47-175D-4A2F-B4C8-605F12F2070E}" destId="{043A864C-02E8-4BFC-B66E-42B7F8D81E7D}" srcOrd="1" destOrd="0" parTransId="{2D001279-7EDA-485C-93D3-D30D928990C3}" sibTransId="{439A935D-CAE8-49F5-A11E-D7DDF9804CF4}"/>
    <dgm:cxn modelId="{FEA13D8A-9A7C-4E98-8EDE-1CCCACA04F54}" type="presOf" srcId="{9C748F47-175D-4A2F-B4C8-605F12F2070E}" destId="{0A59221C-8345-4C5A-BE49-3BEED8449EF9}" srcOrd="0" destOrd="0" presId="urn:microsoft.com/office/officeart/2009/3/layout/StepUpProcess"/>
    <dgm:cxn modelId="{5C2841B1-94E7-4A33-8F93-3D473E21ACAC}" type="presOf" srcId="{043A864C-02E8-4BFC-B66E-42B7F8D81E7D}" destId="{920AFC48-BF41-45B8-8092-610FA138444A}" srcOrd="0" destOrd="0" presId="urn:microsoft.com/office/officeart/2009/3/layout/StepUpProcess"/>
    <dgm:cxn modelId="{2F1BA6FF-CC7E-48C9-915C-7FA82FEC3E9E}" type="presParOf" srcId="{0A59221C-8345-4C5A-BE49-3BEED8449EF9}" destId="{480C01AB-D5F4-4427-BD5A-AF49FD948ED6}" srcOrd="0" destOrd="0" presId="urn:microsoft.com/office/officeart/2009/3/layout/StepUpProcess"/>
    <dgm:cxn modelId="{1172F0F7-8B0B-4CF2-8260-4C0F031AFA50}" type="presParOf" srcId="{480C01AB-D5F4-4427-BD5A-AF49FD948ED6}" destId="{31276048-1609-4AFE-9293-4290819C6381}" srcOrd="0" destOrd="0" presId="urn:microsoft.com/office/officeart/2009/3/layout/StepUpProcess"/>
    <dgm:cxn modelId="{CE7DC8F6-A7FB-471B-9B8C-0C469E3C07F5}" type="presParOf" srcId="{480C01AB-D5F4-4427-BD5A-AF49FD948ED6}" destId="{FADEF870-403C-4945-A6FF-FC13F129F40B}" srcOrd="1" destOrd="0" presId="urn:microsoft.com/office/officeart/2009/3/layout/StepUpProcess"/>
    <dgm:cxn modelId="{AD30A74A-F112-4AE8-A827-E8F318C58C9B}" type="presParOf" srcId="{480C01AB-D5F4-4427-BD5A-AF49FD948ED6}" destId="{EBA1D7A7-E4BB-4DAC-ACB5-1725DF068E7A}" srcOrd="2" destOrd="0" presId="urn:microsoft.com/office/officeart/2009/3/layout/StepUpProcess"/>
    <dgm:cxn modelId="{9BA7CE56-A76B-4F02-AA14-1B7315D753EF}" type="presParOf" srcId="{0A59221C-8345-4C5A-BE49-3BEED8449EF9}" destId="{75DB70B1-35EA-408F-85CE-9933A87D4A32}" srcOrd="1" destOrd="0" presId="urn:microsoft.com/office/officeart/2009/3/layout/StepUpProcess"/>
    <dgm:cxn modelId="{6E683E13-DBB7-4933-B78A-58C72F39BAED}" type="presParOf" srcId="{75DB70B1-35EA-408F-85CE-9933A87D4A32}" destId="{CF8F28A2-08E5-4852-8A02-F48A78843984}" srcOrd="0" destOrd="0" presId="urn:microsoft.com/office/officeart/2009/3/layout/StepUpProcess"/>
    <dgm:cxn modelId="{8752F96C-BA30-43BB-99BD-E1851DA87AED}" type="presParOf" srcId="{0A59221C-8345-4C5A-BE49-3BEED8449EF9}" destId="{A2098432-0097-4309-AF6A-A3A8516D4265}" srcOrd="2" destOrd="0" presId="urn:microsoft.com/office/officeart/2009/3/layout/StepUpProcess"/>
    <dgm:cxn modelId="{D5275EEF-C95D-446C-9826-CB016AE3ECFB}" type="presParOf" srcId="{A2098432-0097-4309-AF6A-A3A8516D4265}" destId="{2EF002B7-D025-421F-AECF-8956286BD535}" srcOrd="0" destOrd="0" presId="urn:microsoft.com/office/officeart/2009/3/layout/StepUpProcess"/>
    <dgm:cxn modelId="{89D9F240-D8BF-4977-B908-AF1BA7D4DBA3}" type="presParOf" srcId="{A2098432-0097-4309-AF6A-A3A8516D4265}" destId="{920AFC48-BF41-45B8-8092-610FA138444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3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tener siempre presente que la sabiduría humana es limitada y no puede estar por encima de la sabiduría de Dios…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eso, no debemos aceptar ciegamente las filosofías, teorías o corrientes seculares que contradicen las Escrituras y nos apartan de Cristo…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8AEC56BB-037C-431D-92D6-1B3FB363E971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…nuestra autoridad y fundamento deben ser Cristo y su Palabra, reconociendo a Dios como Creador y confiando en su revelación por encima de los razonamientos humanos.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ED27DB5-7273-4D22-B001-44F9C0E33046}" type="parTrans" cxnId="{5EBFBEED-DF2C-4F07-8C23-350F5519F3D8}">
      <dgm:prSet/>
      <dgm:spPr/>
      <dgm:t>
        <a:bodyPr/>
        <a:lstStyle/>
        <a:p>
          <a:endParaRPr lang="es-EC"/>
        </a:p>
      </dgm:t>
    </dgm:pt>
    <dgm:pt modelId="{B74E6813-E596-4B5E-B6C0-BE8358B3EBAB}" type="sibTrans" cxnId="{5EBFBEED-DF2C-4F07-8C23-350F5519F3D8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3" custScaleX="277778" custScaleY="4016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3" custScaleX="277778" custScaleY="44249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1B942B2D-D829-4536-96B6-BB5A1B342D73}" type="pres">
      <dgm:prSet presAssocID="{A44E4190-14D7-4FF6-9452-38F7D322DDE8}" presName="sp" presStyleCnt="0"/>
      <dgm:spPr/>
    </dgm:pt>
    <dgm:pt modelId="{7F9E5168-62B7-4447-BB76-29DF1293D557}" type="pres">
      <dgm:prSet presAssocID="{8AEC56BB-037C-431D-92D6-1B3FB363E971}" presName="linNode" presStyleCnt="0"/>
      <dgm:spPr/>
    </dgm:pt>
    <dgm:pt modelId="{621E45A1-D2CC-4A8F-B6EA-30A51497963F}" type="pres">
      <dgm:prSet presAssocID="{8AEC56BB-037C-431D-92D6-1B3FB363E971}" presName="parentText" presStyleLbl="node1" presStyleIdx="2" presStyleCnt="3" custScaleX="277121" custScaleY="44985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8F90A05-CDDD-439F-84D0-86852B109929}" type="presOf" srcId="{8AEC56BB-037C-431D-92D6-1B3FB363E971}" destId="{621E45A1-D2CC-4A8F-B6EA-30A51497963F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5EBFBEED-DF2C-4F07-8C23-350F5519F3D8}" srcId="{DE777566-25ED-412B-861E-9EE5B3378A4C}" destId="{8AEC56BB-037C-431D-92D6-1B3FB363E971}" srcOrd="2" destOrd="0" parTransId="{6ED27DB5-7273-4D22-B001-44F9C0E33046}" sibTransId="{B74E6813-E596-4B5E-B6C0-BE8358B3EBAB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  <dgm:cxn modelId="{444D132B-D1C7-4483-8A13-DF8C165E7906}" type="presParOf" srcId="{0FCAC325-AD87-4A69-B81C-C68275993DBD}" destId="{1B942B2D-D829-4536-96B6-BB5A1B342D73}" srcOrd="3" destOrd="0" presId="urn:microsoft.com/office/officeart/2005/8/layout/vList5"/>
    <dgm:cxn modelId="{FFABE785-B553-4834-BBF2-443E0A495BD3}" type="presParOf" srcId="{0FCAC325-AD87-4A69-B81C-C68275993DBD}" destId="{7F9E5168-62B7-4447-BB76-29DF1293D557}" srcOrd="4" destOrd="0" presId="urn:microsoft.com/office/officeart/2005/8/layout/vList5"/>
    <dgm:cxn modelId="{54C86C1C-E100-4A4E-8965-27523D903E26}" type="presParOf" srcId="{7F9E5168-62B7-4447-BB76-29DF1293D557}" destId="{621E45A1-D2CC-4A8F-B6EA-30A51497963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8B74CE-F712-41D4-97F6-4435AE7B8357}" type="doc">
      <dgm:prSet loTypeId="urn:microsoft.com/office/officeart/2005/8/layout/process2" loCatId="process" qsTypeId="urn:microsoft.com/office/officeart/2005/8/quickstyle/simple1#5" qsCatId="simple" csTypeId="urn:microsoft.com/office/officeart/2005/8/colors/accent0_3#4" csCatId="mainScheme" phldr="1"/>
      <dgm:spPr/>
      <dgm:t>
        <a:bodyPr/>
        <a:lstStyle/>
        <a:p>
          <a:endParaRPr lang="es-EC"/>
        </a:p>
      </dgm:t>
    </dgm:pt>
    <dgm:pt modelId="{6D20ACD3-3AB8-4324-B30D-F79CBE0DDF8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comprender que Jesucristo es plenamente Dios y plenamente hombre, y en Él habita toda la plenitud de la Deidad, pues nunca dejó de ser divino al asumir la humanidad…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FBDF931-C7D0-4C57-BC81-172F1EA582BA}" type="parTrans" cxnId="{6B9967E6-A7ED-42EF-9A76-15140C41A07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C396CD0-F9D7-41A8-AF6F-63575C69B1AB}" type="sibTrans" cxnId="{6B9967E6-A7ED-42EF-9A76-15140C41A07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A5EBD72-D810-4732-B630-2040F78F455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…vivió como ser humano, experimentó nuestras dificultades y fue tentado en todo, pero permaneció sin pecado y sin inclinación alguna hacia el mal.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00A3AB7-D78C-4945-9975-EB685D8F0E7F}" type="parTrans" cxnId="{3F60295C-9C55-4CEB-A39F-557C01A9F9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B2A9AC5-0C25-4D9D-A304-4DD616A15B49}" type="sibTrans" cxnId="{3F60295C-9C55-4CEB-A39F-557C01A9F9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E6275D5-DEF1-4D7D-A93F-934C46497D45}" type="pres">
      <dgm:prSet presAssocID="{248B74CE-F712-41D4-97F6-4435AE7B8357}" presName="linearFlow" presStyleCnt="0">
        <dgm:presLayoutVars>
          <dgm:resizeHandles val="exact"/>
        </dgm:presLayoutVars>
      </dgm:prSet>
      <dgm:spPr/>
    </dgm:pt>
    <dgm:pt modelId="{DC32DEFA-9019-453D-8AA6-6FAEF702C67C}" type="pres">
      <dgm:prSet presAssocID="{6D20ACD3-3AB8-4324-B30D-F79CBE0DDF89}" presName="node" presStyleLbl="node1" presStyleIdx="0" presStyleCnt="2" custScaleX="161187">
        <dgm:presLayoutVars>
          <dgm:bulletEnabled val="1"/>
        </dgm:presLayoutVars>
      </dgm:prSet>
      <dgm:spPr/>
    </dgm:pt>
    <dgm:pt modelId="{242605EA-703D-4B21-8254-662F7C3C69A3}" type="pres">
      <dgm:prSet presAssocID="{DC396CD0-F9D7-41A8-AF6F-63575C69B1AB}" presName="sibTrans" presStyleLbl="sibTrans2D1" presStyleIdx="0" presStyleCnt="1"/>
      <dgm:spPr/>
    </dgm:pt>
    <dgm:pt modelId="{EBFEF001-5EAC-44D2-8BDA-1D6731115D96}" type="pres">
      <dgm:prSet presAssocID="{DC396CD0-F9D7-41A8-AF6F-63575C69B1AB}" presName="connectorText" presStyleLbl="sibTrans2D1" presStyleIdx="0" presStyleCnt="1"/>
      <dgm:spPr/>
    </dgm:pt>
    <dgm:pt modelId="{0875F41A-56AD-423C-BAFF-48240EEFDDA1}" type="pres">
      <dgm:prSet presAssocID="{1A5EBD72-D810-4732-B630-2040F78F4559}" presName="node" presStyleLbl="node1" presStyleIdx="1" presStyleCnt="2" custScaleX="161187">
        <dgm:presLayoutVars>
          <dgm:bulletEnabled val="1"/>
        </dgm:presLayoutVars>
      </dgm:prSet>
      <dgm:spPr/>
    </dgm:pt>
  </dgm:ptLst>
  <dgm:cxnLst>
    <dgm:cxn modelId="{9FAA4139-D736-414C-A8A4-B857C4A418D7}" type="presOf" srcId="{DC396CD0-F9D7-41A8-AF6F-63575C69B1AB}" destId="{242605EA-703D-4B21-8254-662F7C3C69A3}" srcOrd="0" destOrd="0" presId="urn:microsoft.com/office/officeart/2005/8/layout/process2"/>
    <dgm:cxn modelId="{3F60295C-9C55-4CEB-A39F-557C01A9F93B}" srcId="{248B74CE-F712-41D4-97F6-4435AE7B8357}" destId="{1A5EBD72-D810-4732-B630-2040F78F4559}" srcOrd="1" destOrd="0" parTransId="{E00A3AB7-D78C-4945-9975-EB685D8F0E7F}" sibTransId="{CB2A9AC5-0C25-4D9D-A304-4DD616A15B49}"/>
    <dgm:cxn modelId="{20E11B90-3B1C-4146-B601-8C25E20BACC9}" type="presOf" srcId="{6D20ACD3-3AB8-4324-B30D-F79CBE0DDF89}" destId="{DC32DEFA-9019-453D-8AA6-6FAEF702C67C}" srcOrd="0" destOrd="0" presId="urn:microsoft.com/office/officeart/2005/8/layout/process2"/>
    <dgm:cxn modelId="{CCE3CD99-79AE-4887-8CE1-08ED648651ED}" type="presOf" srcId="{1A5EBD72-D810-4732-B630-2040F78F4559}" destId="{0875F41A-56AD-423C-BAFF-48240EEFDDA1}" srcOrd="0" destOrd="0" presId="urn:microsoft.com/office/officeart/2005/8/layout/process2"/>
    <dgm:cxn modelId="{6B9967E6-A7ED-42EF-9A76-15140C41A07B}" srcId="{248B74CE-F712-41D4-97F6-4435AE7B8357}" destId="{6D20ACD3-3AB8-4324-B30D-F79CBE0DDF89}" srcOrd="0" destOrd="0" parTransId="{5FBDF931-C7D0-4C57-BC81-172F1EA582BA}" sibTransId="{DC396CD0-F9D7-41A8-AF6F-63575C69B1AB}"/>
    <dgm:cxn modelId="{CDB2A5F1-08E5-4B47-9FC6-318A9562C3CC}" type="presOf" srcId="{DC396CD0-F9D7-41A8-AF6F-63575C69B1AB}" destId="{EBFEF001-5EAC-44D2-8BDA-1D6731115D96}" srcOrd="1" destOrd="0" presId="urn:microsoft.com/office/officeart/2005/8/layout/process2"/>
    <dgm:cxn modelId="{C6C262FD-5F35-4C4D-BBC6-A553AAA6E6E2}" type="presOf" srcId="{248B74CE-F712-41D4-97F6-4435AE7B8357}" destId="{2E6275D5-DEF1-4D7D-A93F-934C46497D45}" srcOrd="0" destOrd="0" presId="urn:microsoft.com/office/officeart/2005/8/layout/process2"/>
    <dgm:cxn modelId="{8216191F-4A43-44CD-966D-CA4DAF4665B6}" type="presParOf" srcId="{2E6275D5-DEF1-4D7D-A93F-934C46497D45}" destId="{DC32DEFA-9019-453D-8AA6-6FAEF702C67C}" srcOrd="0" destOrd="0" presId="urn:microsoft.com/office/officeart/2005/8/layout/process2"/>
    <dgm:cxn modelId="{12954EF5-7372-42FA-A177-219102E26D09}" type="presParOf" srcId="{2E6275D5-DEF1-4D7D-A93F-934C46497D45}" destId="{242605EA-703D-4B21-8254-662F7C3C69A3}" srcOrd="1" destOrd="0" presId="urn:microsoft.com/office/officeart/2005/8/layout/process2"/>
    <dgm:cxn modelId="{3EE563A0-55BA-475E-B52C-D1B2A3E0B152}" type="presParOf" srcId="{242605EA-703D-4B21-8254-662F7C3C69A3}" destId="{EBFEF001-5EAC-44D2-8BDA-1D6731115D96}" srcOrd="0" destOrd="0" presId="urn:microsoft.com/office/officeart/2005/8/layout/process2"/>
    <dgm:cxn modelId="{B64EEE98-65CD-4434-9192-9B57461B0014}" type="presParOf" srcId="{2E6275D5-DEF1-4D7D-A93F-934C46497D45}" destId="{0875F41A-56AD-423C-BAFF-48240EEFDDA1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12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Jesucristo posee toda autoridad y poder, por lo que no necesitamos buscar en ninguna otra fuente lo que solamente Él puede ofrecernos...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…mediante su obediencia y su obra redentora, Cristo hizo posible la reconciliación entre Dios y la humanidad, permitiéndonos, al permanecer unidos a Él por la fe, participar de la naturaleza divina.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58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719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#8" qsCatId="simple" csTypeId="urn:microsoft.com/office/officeart/2005/8/colors/accent0_3#6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El bautismo representa la muerte a la antigua vida de pecado y el nacimiento a una nueva vida en Cristo...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…es una declaración pública de que renunciamos al mundo y al servicio de Satanás para pertenecer a la familia de Dios...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r"/>
          <a:r>
            <a:rPr lang="es-ES" sz="2200" dirty="0">
              <a:latin typeface="Bw Modelica" panose="00000600000000000000" pitchFamily="50" charset="0"/>
            </a:rPr>
            <a:t>…al ser bautizados, mediante la fe y el poder del Espíritu Santo, comenzamos una vida de obediencia, transformación y fidelidad al Señor.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1105120" custScaleY="853212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1105120" custScaleY="853212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1105120" custScaleY="853212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77A496E-3C59-4D04-98B0-9CDFA35682E1}" type="doc">
      <dgm:prSet loTypeId="urn:microsoft.com/office/officeart/2005/8/layout/process4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BB23B01-FD83-466B-B7F1-081C6CF3986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entender que estas corresponden a la ley ceremonial, compuesta por sacrificios, ofrendas y ritos que simbolizaban el sacrificio y la obra de Cristo; estas dejaron de tener vigencia cuando Jesús cumplió…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4F4D677-FA9E-493F-BF0B-F42C41E4D670}" type="parTrans" cxnId="{82C1EAEE-4F72-4475-A081-8969C709064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883D5B6-7CEE-4362-8ADC-D2A1776902F2}" type="sibTrans" cxnId="{82C1EAEE-4F72-4475-A081-8969C709064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FABFE02-6EBB-4E0F-B852-186B830EF9A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…su propósito mediante su muerte, sin embargo, esto no significa que la ley de los Diez Mandamientos haya sido abolida, pues la ley moral permanece vigente como expresión del carácter y de la voluntad de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ED3D94-8B8C-4631-BD87-2B5C2D451FEA}" type="parTrans" cxnId="{AC0E0100-8688-4098-A4B4-733221BFA5B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AAE65B9-468B-4936-A8A4-CE58BB54C68F}" type="sibTrans" cxnId="{AC0E0100-8688-4098-A4B4-733221BFA5B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3476C13-5E87-4364-B0B9-D5F5A4FD7BE3}" type="pres">
      <dgm:prSet presAssocID="{377A496E-3C59-4D04-98B0-9CDFA35682E1}" presName="Name0" presStyleCnt="0">
        <dgm:presLayoutVars>
          <dgm:dir/>
          <dgm:animLvl val="lvl"/>
          <dgm:resizeHandles val="exact"/>
        </dgm:presLayoutVars>
      </dgm:prSet>
      <dgm:spPr/>
    </dgm:pt>
    <dgm:pt modelId="{DEDE5512-0A54-496F-83E2-C596B6CA4B55}" type="pres">
      <dgm:prSet presAssocID="{7FABFE02-6EBB-4E0F-B852-186B830EF9A7}" presName="boxAndChildren" presStyleCnt="0"/>
      <dgm:spPr/>
    </dgm:pt>
    <dgm:pt modelId="{613283CB-BFA5-4A3E-8FCB-0B4A0B38B5CD}" type="pres">
      <dgm:prSet presAssocID="{7FABFE02-6EBB-4E0F-B852-186B830EF9A7}" presName="parentTextBox" presStyleLbl="node1" presStyleIdx="0" presStyleCnt="2"/>
      <dgm:spPr/>
    </dgm:pt>
    <dgm:pt modelId="{CFE319C4-6A34-4B58-8300-8AC67ACD5E38}" type="pres">
      <dgm:prSet presAssocID="{4883D5B6-7CEE-4362-8ADC-D2A1776902F2}" presName="sp" presStyleCnt="0"/>
      <dgm:spPr/>
    </dgm:pt>
    <dgm:pt modelId="{8955DB43-D442-40B6-BB88-584902C41723}" type="pres">
      <dgm:prSet presAssocID="{2BB23B01-FD83-466B-B7F1-081C6CF3986A}" presName="arrowAndChildren" presStyleCnt="0"/>
      <dgm:spPr/>
    </dgm:pt>
    <dgm:pt modelId="{87912FA8-3F04-4F81-A8D6-2B10EBAC42F7}" type="pres">
      <dgm:prSet presAssocID="{2BB23B01-FD83-466B-B7F1-081C6CF3986A}" presName="parentTextArrow" presStyleLbl="node1" presStyleIdx="1" presStyleCnt="2"/>
      <dgm:spPr/>
    </dgm:pt>
  </dgm:ptLst>
  <dgm:cxnLst>
    <dgm:cxn modelId="{AC0E0100-8688-4098-A4B4-733221BFA5B7}" srcId="{377A496E-3C59-4D04-98B0-9CDFA35682E1}" destId="{7FABFE02-6EBB-4E0F-B852-186B830EF9A7}" srcOrd="1" destOrd="0" parTransId="{8DED3D94-8B8C-4631-BD87-2B5C2D451FEA}" sibTransId="{AAAE65B9-468B-4936-A8A4-CE58BB54C68F}"/>
    <dgm:cxn modelId="{4153B205-2AF3-4219-A895-56EB8FE3A063}" type="presOf" srcId="{7FABFE02-6EBB-4E0F-B852-186B830EF9A7}" destId="{613283CB-BFA5-4A3E-8FCB-0B4A0B38B5CD}" srcOrd="0" destOrd="0" presId="urn:microsoft.com/office/officeart/2005/8/layout/process4"/>
    <dgm:cxn modelId="{DF2268B6-310B-4B38-B44F-646C2FD3A77B}" type="presOf" srcId="{2BB23B01-FD83-466B-B7F1-081C6CF3986A}" destId="{87912FA8-3F04-4F81-A8D6-2B10EBAC42F7}" srcOrd="0" destOrd="0" presId="urn:microsoft.com/office/officeart/2005/8/layout/process4"/>
    <dgm:cxn modelId="{7266B1BC-9829-46C1-97C2-8CF5F4C3279C}" type="presOf" srcId="{377A496E-3C59-4D04-98B0-9CDFA35682E1}" destId="{A3476C13-5E87-4364-B0B9-D5F5A4FD7BE3}" srcOrd="0" destOrd="0" presId="urn:microsoft.com/office/officeart/2005/8/layout/process4"/>
    <dgm:cxn modelId="{82C1EAEE-4F72-4475-A081-8969C7090641}" srcId="{377A496E-3C59-4D04-98B0-9CDFA35682E1}" destId="{2BB23B01-FD83-466B-B7F1-081C6CF3986A}" srcOrd="0" destOrd="0" parTransId="{74F4D677-FA9E-493F-BF0B-F42C41E4D670}" sibTransId="{4883D5B6-7CEE-4362-8ADC-D2A1776902F2}"/>
    <dgm:cxn modelId="{246E51A7-1883-42B8-9B31-F1D1E3C0CFAF}" type="presParOf" srcId="{A3476C13-5E87-4364-B0B9-D5F5A4FD7BE3}" destId="{DEDE5512-0A54-496F-83E2-C596B6CA4B55}" srcOrd="0" destOrd="0" presId="urn:microsoft.com/office/officeart/2005/8/layout/process4"/>
    <dgm:cxn modelId="{F0BC9FC7-22E7-4EEC-BC2F-3C2391B05643}" type="presParOf" srcId="{DEDE5512-0A54-496F-83E2-C596B6CA4B55}" destId="{613283CB-BFA5-4A3E-8FCB-0B4A0B38B5CD}" srcOrd="0" destOrd="0" presId="urn:microsoft.com/office/officeart/2005/8/layout/process4"/>
    <dgm:cxn modelId="{59D12667-D959-4BB5-B409-0120DB3030B1}" type="presParOf" srcId="{A3476C13-5E87-4364-B0B9-D5F5A4FD7BE3}" destId="{CFE319C4-6A34-4B58-8300-8AC67ACD5E38}" srcOrd="1" destOrd="0" presId="urn:microsoft.com/office/officeart/2005/8/layout/process4"/>
    <dgm:cxn modelId="{023B93E9-D66A-4F81-B035-405BFDF98626}" type="presParOf" srcId="{A3476C13-5E87-4364-B0B9-D5F5A4FD7BE3}" destId="{8955DB43-D442-40B6-BB88-584902C41723}" srcOrd="2" destOrd="0" presId="urn:microsoft.com/office/officeart/2005/8/layout/process4"/>
    <dgm:cxn modelId="{4D13F614-8189-49E3-B651-D36826D321CA}" type="presParOf" srcId="{8955DB43-D442-40B6-BB88-584902C41723}" destId="{87912FA8-3F04-4F81-A8D6-2B10EBAC42F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3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En Colosenses, la palabra “sábado” se refiere a los días de reposo ceremoniales relacionados con las fiestas religiosas de Israel, los cuales eran sombras que señalaban a Cristo y dejaron de tener vigencia cuando Él cumplió su significado…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…en cambio, el sábado del séptimo día, es un día de reposo semanal establecido desde la creación y escrito en los Diez Mandamientos, es un mandato de la ley moral que conmemora la creación y permanece vigente por la eternidad.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016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4249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48B74CE-F712-41D4-97F6-4435AE7B8357}" type="doc">
      <dgm:prSet loTypeId="urn:microsoft.com/office/officeart/2005/8/layout/process2" loCatId="process" qsTypeId="urn:microsoft.com/office/officeart/2005/8/quickstyle/simple1#5" qsCatId="simple" csTypeId="urn:microsoft.com/office/officeart/2005/8/colors/accent0_3#4" csCatId="mainScheme" phldr="1"/>
      <dgm:spPr/>
      <dgm:t>
        <a:bodyPr/>
        <a:lstStyle/>
        <a:p>
          <a:endParaRPr lang="es-EC"/>
        </a:p>
      </dgm:t>
    </dgm:pt>
    <dgm:pt modelId="{6D20ACD3-3AB8-4324-B30D-F79CBE0DDF8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Pablo advierte contra el culto a los ángeles, la falsa humildad, las visiones, las enseñanzas basadas en mandamientos humanos y las prohibiciones religiosas que aparentan santidad, pero no transforman el corazón…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FBDF931-C7D0-4C57-BC81-172F1EA582BA}" type="parTrans" cxnId="{6B9967E6-A7ED-42EF-9A76-15140C41A07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C396CD0-F9D7-41A8-AF6F-63575C69B1AB}" type="sibTrans" cxnId="{6B9967E6-A7ED-42EF-9A76-15140C41A07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A5EBD72-D810-4732-B630-2040F78F455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…debemos ser cuidadosos con las enseñanzas y prácticas religiosas que se presentan como espirituales, pero que no tienen fundamento bíblico, no debemos dejarnos convencer sin antes haber examinado primero a la luz de la Palabra.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00A3AB7-D78C-4945-9975-EB685D8F0E7F}" type="parTrans" cxnId="{3F60295C-9C55-4CEB-A39F-557C01A9F9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B2A9AC5-0C25-4D9D-A304-4DD616A15B49}" type="sibTrans" cxnId="{3F60295C-9C55-4CEB-A39F-557C01A9F9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E6275D5-DEF1-4D7D-A93F-934C46497D45}" type="pres">
      <dgm:prSet presAssocID="{248B74CE-F712-41D4-97F6-4435AE7B8357}" presName="linearFlow" presStyleCnt="0">
        <dgm:presLayoutVars>
          <dgm:resizeHandles val="exact"/>
        </dgm:presLayoutVars>
      </dgm:prSet>
      <dgm:spPr/>
    </dgm:pt>
    <dgm:pt modelId="{DC32DEFA-9019-453D-8AA6-6FAEF702C67C}" type="pres">
      <dgm:prSet presAssocID="{6D20ACD3-3AB8-4324-B30D-F79CBE0DDF89}" presName="node" presStyleLbl="node1" presStyleIdx="0" presStyleCnt="2" custScaleX="161187">
        <dgm:presLayoutVars>
          <dgm:bulletEnabled val="1"/>
        </dgm:presLayoutVars>
      </dgm:prSet>
      <dgm:spPr/>
    </dgm:pt>
    <dgm:pt modelId="{242605EA-703D-4B21-8254-662F7C3C69A3}" type="pres">
      <dgm:prSet presAssocID="{DC396CD0-F9D7-41A8-AF6F-63575C69B1AB}" presName="sibTrans" presStyleLbl="sibTrans2D1" presStyleIdx="0" presStyleCnt="1"/>
      <dgm:spPr/>
    </dgm:pt>
    <dgm:pt modelId="{EBFEF001-5EAC-44D2-8BDA-1D6731115D96}" type="pres">
      <dgm:prSet presAssocID="{DC396CD0-F9D7-41A8-AF6F-63575C69B1AB}" presName="connectorText" presStyleLbl="sibTrans2D1" presStyleIdx="0" presStyleCnt="1"/>
      <dgm:spPr/>
    </dgm:pt>
    <dgm:pt modelId="{0875F41A-56AD-423C-BAFF-48240EEFDDA1}" type="pres">
      <dgm:prSet presAssocID="{1A5EBD72-D810-4732-B630-2040F78F4559}" presName="node" presStyleLbl="node1" presStyleIdx="1" presStyleCnt="2" custScaleX="161187">
        <dgm:presLayoutVars>
          <dgm:bulletEnabled val="1"/>
        </dgm:presLayoutVars>
      </dgm:prSet>
      <dgm:spPr/>
    </dgm:pt>
  </dgm:ptLst>
  <dgm:cxnLst>
    <dgm:cxn modelId="{9FAA4139-D736-414C-A8A4-B857C4A418D7}" type="presOf" srcId="{DC396CD0-F9D7-41A8-AF6F-63575C69B1AB}" destId="{242605EA-703D-4B21-8254-662F7C3C69A3}" srcOrd="0" destOrd="0" presId="urn:microsoft.com/office/officeart/2005/8/layout/process2"/>
    <dgm:cxn modelId="{3F60295C-9C55-4CEB-A39F-557C01A9F93B}" srcId="{248B74CE-F712-41D4-97F6-4435AE7B8357}" destId="{1A5EBD72-D810-4732-B630-2040F78F4559}" srcOrd="1" destOrd="0" parTransId="{E00A3AB7-D78C-4945-9975-EB685D8F0E7F}" sibTransId="{CB2A9AC5-0C25-4D9D-A304-4DD616A15B49}"/>
    <dgm:cxn modelId="{20E11B90-3B1C-4146-B601-8C25E20BACC9}" type="presOf" srcId="{6D20ACD3-3AB8-4324-B30D-F79CBE0DDF89}" destId="{DC32DEFA-9019-453D-8AA6-6FAEF702C67C}" srcOrd="0" destOrd="0" presId="urn:microsoft.com/office/officeart/2005/8/layout/process2"/>
    <dgm:cxn modelId="{CCE3CD99-79AE-4887-8CE1-08ED648651ED}" type="presOf" srcId="{1A5EBD72-D810-4732-B630-2040F78F4559}" destId="{0875F41A-56AD-423C-BAFF-48240EEFDDA1}" srcOrd="0" destOrd="0" presId="urn:microsoft.com/office/officeart/2005/8/layout/process2"/>
    <dgm:cxn modelId="{6B9967E6-A7ED-42EF-9A76-15140C41A07B}" srcId="{248B74CE-F712-41D4-97F6-4435AE7B8357}" destId="{6D20ACD3-3AB8-4324-B30D-F79CBE0DDF89}" srcOrd="0" destOrd="0" parTransId="{5FBDF931-C7D0-4C57-BC81-172F1EA582BA}" sibTransId="{DC396CD0-F9D7-41A8-AF6F-63575C69B1AB}"/>
    <dgm:cxn modelId="{CDB2A5F1-08E5-4B47-9FC6-318A9562C3CC}" type="presOf" srcId="{DC396CD0-F9D7-41A8-AF6F-63575C69B1AB}" destId="{EBFEF001-5EAC-44D2-8BDA-1D6731115D96}" srcOrd="1" destOrd="0" presId="urn:microsoft.com/office/officeart/2005/8/layout/process2"/>
    <dgm:cxn modelId="{C6C262FD-5F35-4C4D-BBC6-A553AAA6E6E2}" type="presOf" srcId="{248B74CE-F712-41D4-97F6-4435AE7B8357}" destId="{2E6275D5-DEF1-4D7D-A93F-934C46497D45}" srcOrd="0" destOrd="0" presId="urn:microsoft.com/office/officeart/2005/8/layout/process2"/>
    <dgm:cxn modelId="{8216191F-4A43-44CD-966D-CA4DAF4665B6}" type="presParOf" srcId="{2E6275D5-DEF1-4D7D-A93F-934C46497D45}" destId="{DC32DEFA-9019-453D-8AA6-6FAEF702C67C}" srcOrd="0" destOrd="0" presId="urn:microsoft.com/office/officeart/2005/8/layout/process2"/>
    <dgm:cxn modelId="{12954EF5-7372-42FA-A177-219102E26D09}" type="presParOf" srcId="{2E6275D5-DEF1-4D7D-A93F-934C46497D45}" destId="{242605EA-703D-4B21-8254-662F7C3C69A3}" srcOrd="1" destOrd="0" presId="urn:microsoft.com/office/officeart/2005/8/layout/process2"/>
    <dgm:cxn modelId="{3EE563A0-55BA-475E-B52C-D1B2A3E0B152}" type="presParOf" srcId="{242605EA-703D-4B21-8254-662F7C3C69A3}" destId="{EBFEF001-5EAC-44D2-8BDA-1D6731115D96}" srcOrd="0" destOrd="0" presId="urn:microsoft.com/office/officeart/2005/8/layout/process2"/>
    <dgm:cxn modelId="{B64EEE98-65CD-4434-9192-9B57461B0014}" type="presParOf" srcId="{2E6275D5-DEF1-4D7D-A93F-934C46497D45}" destId="{0875F41A-56AD-423C-BAFF-48240EEFDDA1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965026"/>
          <a:ext cx="7062592" cy="1108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53059" y="44056"/>
          <a:ext cx="6538293" cy="15704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864" tIns="0" rIns="186864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Pablo nos exhorta a buscar las respuestas en Cristo, en quien están escondidos todos los tesoros de la sabiduría y del conocimiento, por ello, como iglesia…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29720" y="120717"/>
        <a:ext cx="6384971" cy="1417088"/>
      </dsp:txXfrm>
    </dsp:sp>
    <dsp:sp modelId="{D1B4FAF6-A660-46EC-9959-3E14F539CFFA}">
      <dsp:nvSpPr>
        <dsp:cNvPr id="0" name=""/>
        <dsp:cNvSpPr/>
      </dsp:nvSpPr>
      <dsp:spPr>
        <a:xfrm>
          <a:off x="0" y="3275104"/>
          <a:ext cx="7062592" cy="1108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53059" y="2311426"/>
          <a:ext cx="6538293" cy="161311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864" tIns="0" rIns="186864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…debemos examinar toda enseñanza a la luz de las Escrituras, para no dejarnos engañar por filosofías, opiniones o enseñanzas humanas que parecen convincentes, pero que se apartan de la verdad.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31805" y="2390172"/>
        <a:ext cx="6380801" cy="14556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342" y="5095"/>
          <a:ext cx="4796845" cy="219447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apóstol los elogia por su buen orden y la firmeza de su fe en Cristo, Pablo reconoce que vivían en armonía y en unidad como iglesia, no desorganizados...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9467" y="112220"/>
        <a:ext cx="4582595" cy="1980224"/>
      </dsp:txXfrm>
    </dsp:sp>
    <dsp:sp modelId="{EBB866DD-D083-4ED5-84F5-2F33000EBA59}">
      <dsp:nvSpPr>
        <dsp:cNvPr id="0" name=""/>
        <dsp:cNvSpPr/>
      </dsp:nvSpPr>
      <dsp:spPr>
        <a:xfrm>
          <a:off x="2342" y="2430144"/>
          <a:ext cx="4796845" cy="217625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…además resalta que, pese a las influencias del mundo, permanecían arraigados en la fe sin dejarse llevar fácilmente por enseñanzas engañosas.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8578" y="2536380"/>
        <a:ext cx="4584373" cy="1963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76048-1609-4AFE-9293-4290819C6381}">
      <dsp:nvSpPr>
        <dsp:cNvPr id="0" name=""/>
        <dsp:cNvSpPr/>
      </dsp:nvSpPr>
      <dsp:spPr>
        <a:xfrm rot="5400000">
          <a:off x="1184758" y="265161"/>
          <a:ext cx="2142880" cy="356570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EF870-403C-4945-A6FF-FC13F129F40B}">
      <dsp:nvSpPr>
        <dsp:cNvPr id="0" name=""/>
        <dsp:cNvSpPr/>
      </dsp:nvSpPr>
      <dsp:spPr>
        <a:xfrm>
          <a:off x="785901" y="1330539"/>
          <a:ext cx="3301452" cy="2821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crecer continuamente en Cristo, estando arraigados y edificados en Él, y confirmados en la fe mediante el conocimiento y la obediencia a su Palabra…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85901" y="1330539"/>
        <a:ext cx="3301452" cy="2821763"/>
      </dsp:txXfrm>
    </dsp:sp>
    <dsp:sp modelId="{EBA1D7A7-E4BB-4DAC-ACB5-1725DF068E7A}">
      <dsp:nvSpPr>
        <dsp:cNvPr id="0" name=""/>
        <dsp:cNvSpPr/>
      </dsp:nvSpPr>
      <dsp:spPr>
        <a:xfrm>
          <a:off x="3438812" y="2650"/>
          <a:ext cx="607384" cy="607384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002B7-D025-421F-AECF-8956286BD535}">
      <dsp:nvSpPr>
        <dsp:cNvPr id="0" name=""/>
        <dsp:cNvSpPr/>
      </dsp:nvSpPr>
      <dsp:spPr>
        <a:xfrm rot="5400000">
          <a:off x="5166769" y="-710006"/>
          <a:ext cx="2142880" cy="356570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AFC48-BF41-45B8-8092-610FA138444A}">
      <dsp:nvSpPr>
        <dsp:cNvPr id="0" name=""/>
        <dsp:cNvSpPr/>
      </dsp:nvSpPr>
      <dsp:spPr>
        <a:xfrm>
          <a:off x="4809069" y="355371"/>
          <a:ext cx="3219138" cy="2821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…así mismo, debemos ayudar a la próxima generación a desarrollar una experiencia personal con Cristo, para que su fe tenga raíces profundas y no dependa únicamente de lo que otros les enseñen.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809069" y="355371"/>
        <a:ext cx="3219138" cy="28217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40" y="1812"/>
          <a:ext cx="6225755" cy="129394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tener siempre presente que la sabiduría humana es limitada y no puede estar por encima de la sabiduría de Dios…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40" y="1812"/>
        <a:ext cx="6225755" cy="1293949"/>
      </dsp:txXfrm>
    </dsp:sp>
    <dsp:sp modelId="{DE88F729-003C-480C-B2C6-A764B77E9997}">
      <dsp:nvSpPr>
        <dsp:cNvPr id="0" name=""/>
        <dsp:cNvSpPr/>
      </dsp:nvSpPr>
      <dsp:spPr>
        <a:xfrm>
          <a:off x="3040" y="1456849"/>
          <a:ext cx="6225755" cy="142558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eso, no debemos aceptar ciegamente las filosofías, teorías o corrientes seculares que contradicen las Escrituras y nos apartan de Cristo…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3040" y="1456849"/>
        <a:ext cx="6225755" cy="1425589"/>
      </dsp:txXfrm>
    </dsp:sp>
    <dsp:sp modelId="{621E45A1-D2CC-4A8F-B6EA-30A51497963F}">
      <dsp:nvSpPr>
        <dsp:cNvPr id="0" name=""/>
        <dsp:cNvSpPr/>
      </dsp:nvSpPr>
      <dsp:spPr>
        <a:xfrm>
          <a:off x="3040" y="3043525"/>
          <a:ext cx="6217101" cy="144930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…nuestra autoridad y fundamento deben ser Cristo y su Palabra, reconociendo a Dios como Creador y confiando en su revelación por encima de los razonamientos humanos.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40" y="3043525"/>
        <a:ext cx="6217101" cy="14493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2DEFA-9019-453D-8AA6-6FAEF702C67C}">
      <dsp:nvSpPr>
        <dsp:cNvPr id="0" name=""/>
        <dsp:cNvSpPr/>
      </dsp:nvSpPr>
      <dsp:spPr>
        <a:xfrm>
          <a:off x="0" y="2569"/>
          <a:ext cx="5795710" cy="16822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comprender que Jesucristo es plenamente Dios y plenamente hombre, y en Él habita toda la plenitud de la Deidad, pues nunca dejó de ser divino al asumir la humanidad…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273" y="51842"/>
        <a:ext cx="5697164" cy="1583742"/>
      </dsp:txXfrm>
    </dsp:sp>
    <dsp:sp modelId="{242605EA-703D-4B21-8254-662F7C3C69A3}">
      <dsp:nvSpPr>
        <dsp:cNvPr id="0" name=""/>
        <dsp:cNvSpPr/>
      </dsp:nvSpPr>
      <dsp:spPr>
        <a:xfrm rot="5400000">
          <a:off x="2582425" y="1726915"/>
          <a:ext cx="630858" cy="7570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670746" y="1790001"/>
        <a:ext cx="454217" cy="441601"/>
      </dsp:txXfrm>
    </dsp:sp>
    <dsp:sp modelId="{0875F41A-56AD-423C-BAFF-48240EEFDDA1}">
      <dsp:nvSpPr>
        <dsp:cNvPr id="0" name=""/>
        <dsp:cNvSpPr/>
      </dsp:nvSpPr>
      <dsp:spPr>
        <a:xfrm>
          <a:off x="0" y="2526002"/>
          <a:ext cx="5795710" cy="16822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…vivió como ser humano, experimentó nuestras dificultades y fue tentado en todo, pero permaneció sin pecado y sin inclinación alguna hacia el mal.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273" y="2575275"/>
        <a:ext cx="5697164" cy="15837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087" y="5829"/>
          <a:ext cx="6321930" cy="17404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Jesucristo posee toda autoridad y poder, por lo que no necesitamos buscar en ninguna otra fuente lo que solamente Él puede ofrecernos...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8049" y="90791"/>
        <a:ext cx="6152006" cy="1570525"/>
      </dsp:txXfrm>
    </dsp:sp>
    <dsp:sp modelId="{EBB866DD-D083-4ED5-84F5-2F33000EBA59}">
      <dsp:nvSpPr>
        <dsp:cNvPr id="0" name=""/>
        <dsp:cNvSpPr/>
      </dsp:nvSpPr>
      <dsp:spPr>
        <a:xfrm>
          <a:off x="3087" y="1929149"/>
          <a:ext cx="6321930" cy="17260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…mediante su obediencia y su obra redentora, Cristo hizo posible la reconciliación entre Dios y la humanidad, permitiéndonos, al permanecer unidos a Él por la fe, participar de la naturaleza divina.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7343" y="2013405"/>
        <a:ext cx="6153418" cy="15574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 rot="10800000">
          <a:off x="367813" y="244"/>
          <a:ext cx="5734739" cy="177101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bautismo representa la muerte a la antigua vida de pecado y el nacimiento a una nueva vida en Cristo...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810565" y="244"/>
        <a:ext cx="5291987" cy="1771010"/>
      </dsp:txXfrm>
    </dsp:sp>
    <dsp:sp modelId="{A56FA087-F3E2-4A96-8037-C4ACABD84949}">
      <dsp:nvSpPr>
        <dsp:cNvPr id="0" name=""/>
        <dsp:cNvSpPr/>
      </dsp:nvSpPr>
      <dsp:spPr>
        <a:xfrm rot="10800000">
          <a:off x="367813" y="1800315"/>
          <a:ext cx="5734739" cy="177101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…es una declaración pública de que renunciamos al mundo y al servicio de Satanás para pertenecer a la familia de Dios...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810565" y="1800315"/>
        <a:ext cx="5291987" cy="1771010"/>
      </dsp:txXfrm>
    </dsp:sp>
    <dsp:sp modelId="{EEABFEA6-5D8E-4B4B-B2C9-30FF763E556A}">
      <dsp:nvSpPr>
        <dsp:cNvPr id="0" name=""/>
        <dsp:cNvSpPr/>
      </dsp:nvSpPr>
      <dsp:spPr>
        <a:xfrm rot="10800000">
          <a:off x="367813" y="3600386"/>
          <a:ext cx="5734739" cy="177101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970" rIns="2794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…al ser bautizados, mediante la fe y el poder del Espíritu Santo, comenzamos una vida de obediencia, transformación y fidelidad al Señor.</a:t>
          </a:r>
          <a:endParaRPr lang="es-MX" sz="2200" kern="1200" dirty="0">
            <a:latin typeface="Bw Modelica" panose="00000600000000000000" pitchFamily="50" charset="0"/>
          </a:endParaRPr>
        </a:p>
      </dsp:txBody>
      <dsp:txXfrm rot="10800000">
        <a:off x="810565" y="3600386"/>
        <a:ext cx="5291987" cy="177101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283CB-BFA5-4A3E-8FCB-0B4A0B38B5CD}">
      <dsp:nvSpPr>
        <dsp:cNvPr id="0" name=""/>
        <dsp:cNvSpPr/>
      </dsp:nvSpPr>
      <dsp:spPr>
        <a:xfrm>
          <a:off x="0" y="3230345"/>
          <a:ext cx="5937714" cy="211945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…su propósito mediante su muerte, sin embargo, esto no significa que la ley de los Diez Mandamientos haya sido abolida, pues la ley moral permanece vigente como expresión del carácter y de la voluntad de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230345"/>
        <a:ext cx="5937714" cy="2119456"/>
      </dsp:txXfrm>
    </dsp:sp>
    <dsp:sp modelId="{87912FA8-3F04-4F81-A8D6-2B10EBAC42F7}">
      <dsp:nvSpPr>
        <dsp:cNvPr id="0" name=""/>
        <dsp:cNvSpPr/>
      </dsp:nvSpPr>
      <dsp:spPr>
        <a:xfrm rot="10800000">
          <a:off x="0" y="2413"/>
          <a:ext cx="5937714" cy="3259723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entender que estas corresponden a la ley ceremonial, compuesta por sacrificios, ofrendas y ritos que simbolizaban el sacrificio y la obra de Cristo; estas dejaron de tener vigencia cuando Jesús cumplió…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2413"/>
        <a:ext cx="5937714" cy="21180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433" y="214359"/>
          <a:ext cx="7030969" cy="162624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En Colosenses, la palabra “sábado” se refiere a los días de reposo ceremoniales relacionados con las fiestas religiosas de Israel, los cuales eran sombras que señalaban a Cristo y dejaron de tener vigencia cuando Él cumplió su significado…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33" y="214359"/>
        <a:ext cx="7030969" cy="1626240"/>
      </dsp:txXfrm>
    </dsp:sp>
    <dsp:sp modelId="{DE88F729-003C-480C-B2C6-A764B77E9997}">
      <dsp:nvSpPr>
        <dsp:cNvPr id="0" name=""/>
        <dsp:cNvSpPr/>
      </dsp:nvSpPr>
      <dsp:spPr>
        <a:xfrm>
          <a:off x="3433" y="2043054"/>
          <a:ext cx="7030969" cy="179168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…en cambio, el sábado del séptimo día, es un día de reposo semanal establecido desde la creación y escrito en los Diez Mandamientos, es un mandato de la ley moral que conmemora la creación y permanece vigente por la eternidad.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3433" y="2043054"/>
        <a:ext cx="7030969" cy="17916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2DEFA-9019-453D-8AA6-6FAEF702C67C}">
      <dsp:nvSpPr>
        <dsp:cNvPr id="0" name=""/>
        <dsp:cNvSpPr/>
      </dsp:nvSpPr>
      <dsp:spPr>
        <a:xfrm>
          <a:off x="0" y="653"/>
          <a:ext cx="5942785" cy="21397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Pablo advierte contra el culto a los ángeles, la falsa humildad, las visiones, las enseñanzas basadas en mandamientos humanos y las prohibiciones religiosas que aparentan santidad, pero no transforman el corazón…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2670" y="63323"/>
        <a:ext cx="5817445" cy="2014372"/>
      </dsp:txXfrm>
    </dsp:sp>
    <dsp:sp modelId="{242605EA-703D-4B21-8254-662F7C3C69A3}">
      <dsp:nvSpPr>
        <dsp:cNvPr id="0" name=""/>
        <dsp:cNvSpPr/>
      </dsp:nvSpPr>
      <dsp:spPr>
        <a:xfrm rot="5400000">
          <a:off x="2570196" y="2193858"/>
          <a:ext cx="802392" cy="96287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682531" y="2274097"/>
        <a:ext cx="577722" cy="561674"/>
      </dsp:txXfrm>
    </dsp:sp>
    <dsp:sp modelId="{0875F41A-56AD-423C-BAFF-48240EEFDDA1}">
      <dsp:nvSpPr>
        <dsp:cNvPr id="0" name=""/>
        <dsp:cNvSpPr/>
      </dsp:nvSpPr>
      <dsp:spPr>
        <a:xfrm>
          <a:off x="0" y="3210222"/>
          <a:ext cx="5942785" cy="21397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…debemos ser cuidadosos con las enseñanzas y prácticas religiosas que se presentan como espirituales, pero que no tienen fundamento bíblico, no debemos dejarnos convencer sin antes haber examinado primero a la luz de la Palabra.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2670" y="3272892"/>
        <a:ext cx="5817445" cy="2014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6/11/2026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88337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E26EF-C740-AC56-57DE-E1485D8A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5419678-5435-C71E-874D-ED309A1F0A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B6A7A72-E64E-2717-A1E7-C83FB6AB34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8632C0-E082-4024-A317-F91453A115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919556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6/11/2026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6/11/2026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6/11/2026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6/11/2026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6/11/2026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6/11/2026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6/11/2026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6/11/2026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5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7.jp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0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2.jp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4.jp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7 de noviembre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115075" y="3959687"/>
            <a:ext cx="105281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Fortalecidos por el Salvador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BAB7F7-13D8-0866-C52D-19A5010CDB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18046"/>
            <a:ext cx="3741641" cy="374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8165532F-991E-B51E-B456-BA8DC066C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0"/>
            <a:ext cx="12192000" cy="683463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115091" y="164143"/>
            <a:ext cx="89262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Fortalecidos por el Salvador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7 de noviembre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3200" b="1" dirty="0"/>
              <a:t>“</a:t>
            </a:r>
            <a:r>
              <a:rPr lang="es-ES" sz="3200" b="1" dirty="0"/>
              <a:t>Tenéis el modelo: Cristo Jesús. Andad en sus pisadas y estaréis capacitados para ocupar cualquier puesto que se os llame a desempeñar.</a:t>
            </a:r>
            <a:r>
              <a:rPr lang="es-MX" sz="3200" b="1" dirty="0"/>
              <a:t>”</a:t>
            </a:r>
            <a:endParaRPr lang="es-EC" sz="3200" b="1" dirty="0"/>
          </a:p>
          <a:p>
            <a:r>
              <a:rPr lang="en-US" sz="1800" i="1" dirty="0"/>
              <a:t>Fundamentals of Christian Education, </a:t>
            </a:r>
            <a:r>
              <a:rPr lang="en-US" sz="1800" i="1" dirty="0" err="1"/>
              <a:t>pág</a:t>
            </a:r>
            <a:r>
              <a:rPr lang="en-US" sz="1800" i="1" dirty="0"/>
              <a:t>. 429.</a:t>
            </a:r>
            <a:endParaRPr lang="es-EC" sz="18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2800" b="1" dirty="0">
                <a:solidFill>
                  <a:schemeClr val="bg1"/>
                </a:solidFill>
              </a:rPr>
              <a:t>“Por tanto, de la manera que habéis recibido al Señor Jesucristo, andad en él; arraigados y sobreedificados en él, y confirmados en la fe, así como habéis sido enseñados, abundando en acciones de gracias</a:t>
            </a:r>
            <a:r>
              <a:rPr lang="es-MX" sz="2800" b="1" dirty="0">
                <a:solidFill>
                  <a:schemeClr val="bg1"/>
                </a:solidFill>
              </a:rPr>
              <a:t>.”</a:t>
            </a:r>
            <a:endParaRPr lang="es-ES" sz="28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600" b="1" dirty="0">
                <a:solidFill>
                  <a:schemeClr val="bg1"/>
                </a:solidFill>
              </a:rPr>
              <a:t>(Colosenses 2:6, 7)</a:t>
            </a:r>
            <a:endParaRPr lang="es-EC" sz="16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615341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7 de noviembre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ágenes de Biblia reina valera: descarga gratuita en Magnific  (anteriormente Freepik)">
            <a:extLst>
              <a:ext uri="{FF2B5EF4-FFF2-40B4-BE49-F238E27FC236}">
                <a16:creationId xmlns:a16="http://schemas.microsoft.com/office/drawing/2014/main" id="{899F6CE2-CCBD-109F-09C1-60A786E347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346"/>
          <a:stretch>
            <a:fillRect/>
          </a:stretch>
        </p:blipFill>
        <p:spPr>
          <a:xfrm>
            <a:off x="-1" y="1112900"/>
            <a:ext cx="4876147" cy="465892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61928" y="29183"/>
            <a:ext cx="120000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En una época en la que hay tanta información disponible, ¿dónde nos exhorta el apóstol a buscar respuestas?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49158"/>
            <a:ext cx="12212260" cy="1108842"/>
            <a:chOff x="-20260" y="5749158"/>
            <a:chExt cx="12212260" cy="1108842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Fuente Sólida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4915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182F489E-59EB-60DF-C6D2-95CA4D42A6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6549071"/>
              </p:ext>
            </p:extLst>
          </p:nvPr>
        </p:nvGraphicFramePr>
        <p:xfrm>
          <a:off x="4999383" y="1170013"/>
          <a:ext cx="7062592" cy="4427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0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38100" y="4695090"/>
            <a:ext cx="12115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¿Por qué preciosas cualidades, en específico, el apóstol elogia a los creyentes colosenses?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Fuente Sólida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61F2C735-06CD-EF64-60C7-2FFE188219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709736"/>
              </p:ext>
            </p:extLst>
          </p:nvPr>
        </p:nvGraphicFramePr>
        <p:xfrm>
          <a:off x="7215808" y="83591"/>
          <a:ext cx="4801531" cy="4611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6A91DF71-CB7A-BF7B-6502-8A7E7232919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781" r="10489"/>
          <a:stretch>
            <a:fillRect/>
          </a:stretch>
        </p:blipFill>
        <p:spPr>
          <a:xfrm>
            <a:off x="-1" y="0"/>
            <a:ext cx="7086601" cy="478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7B0FD0E-4A43-37A8-6BB0-B76316A44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075" y="1591548"/>
            <a:ext cx="4209925" cy="420992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282362" y="21888"/>
            <a:ext cx="1190963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debemos crecer en cada paso de nuestro caminar cristiano, y cómo debe esto guiarnos también en la educación de la próxima generación?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Aprendiendo en el mundo hoy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0C9C2E2-29D0-3C64-FF25-E7BBC6109D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3048878"/>
              </p:ext>
            </p:extLst>
          </p:nvPr>
        </p:nvGraphicFramePr>
        <p:xfrm>
          <a:off x="-269869" y="1619656"/>
          <a:ext cx="8501554" cy="4153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1276048-1609-4AFE-9293-4290819C6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A1D7A7-E4BB-4DAC-ACB5-1725DF068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ADEF870-403C-4945-A6FF-FC13F129F4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EF002B7-D025-421F-AECF-8956286BD5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20AFC48-BF41-45B8-8092-610FA1384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93519" y="4678055"/>
            <a:ext cx="1192289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Considerando la mentalidad secular de hoy, ¿qué perspectiva vital debemos tener siempre presente?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Aprendiendo en el mundo hoy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97F2DF6-9C43-0D86-8644-7973C6E30A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6493080"/>
              </p:ext>
            </p:extLst>
          </p:nvPr>
        </p:nvGraphicFramePr>
        <p:xfrm>
          <a:off x="5784574" y="166764"/>
          <a:ext cx="6231836" cy="449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E8E97FA7-4AD1-6E7D-F251-78401A3493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54"/>
          <a:stretch>
            <a:fillRect/>
          </a:stretch>
        </p:blipFill>
        <p:spPr>
          <a:xfrm>
            <a:off x="0" y="0"/>
            <a:ext cx="5615609" cy="466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1E45A1-D2CC-4A8F-B6EA-30A5149796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43198EE0-F71C-B1C5-7DE8-33A052363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693"/>
            <a:ext cx="12192000" cy="6096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0"/>
            <a:ext cx="73350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debemos comprender acerca de la naturaleza de Cristo?</a:t>
            </a:r>
            <a:endParaRPr lang="es-ES" sz="3200" dirty="0">
              <a:ln w="0"/>
              <a:effectLst/>
              <a:latin typeface="Noto Sans ExtBd" panose="020B090204050402020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Salvador completo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7030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D4EEB340-B56E-DC67-877E-CD453C0D0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5468590"/>
              </p:ext>
            </p:extLst>
          </p:nvPr>
        </p:nvGraphicFramePr>
        <p:xfrm>
          <a:off x="300290" y="1282148"/>
          <a:ext cx="5795710" cy="4210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2FE6C530-2FED-E5BD-DE6C-B6234BBD4532}"/>
              </a:ext>
            </a:extLst>
          </p:cNvPr>
          <p:cNvSpPr txBox="1"/>
          <p:nvPr/>
        </p:nvSpPr>
        <p:spPr>
          <a:xfrm>
            <a:off x="10058400" y="112597"/>
            <a:ext cx="2003576" cy="24622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es-EC" sz="1400" dirty="0">
                <a:solidFill>
                  <a:schemeClr val="bg1"/>
                </a:solidFill>
                <a:latin typeface="Bw Modelica" panose="00000600000000000000" pitchFamily="50" charset="0"/>
              </a:rPr>
              <a:t>“</a:t>
            </a:r>
            <a:r>
              <a:rPr lang="es-ES" sz="1400" dirty="0">
                <a:solidFill>
                  <a:schemeClr val="bg1"/>
                </a:solidFill>
                <a:latin typeface="Bw Modelica" panose="00000600000000000000" pitchFamily="50" charset="0"/>
              </a:rPr>
              <a:t>El veló su divinidad con la vestidura de la humanidad; pero no se desprendió de su divinidad… </a:t>
            </a:r>
            <a:r>
              <a:rPr lang="es-EC" sz="1400" dirty="0">
                <a:solidFill>
                  <a:schemeClr val="bg1"/>
                </a:solidFill>
                <a:latin typeface="Bw Modelica" panose="00000600000000000000" pitchFamily="50" charset="0"/>
              </a:rPr>
              <a:t>Cristo no había cambiado su divinidad por humanidad; sino que revistió su divinidad con humanidad.”</a:t>
            </a:r>
          </a:p>
        </p:txBody>
      </p:sp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C32DEFA-9019-453D-8AA6-6FAEF702C6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2605EA-703D-4B21-8254-662F7C3C69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875F41A-56AD-423C-BAFF-48240EEFD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5 novelas históricas sobre Jesucristo y la Semana Santa">
            <a:extLst>
              <a:ext uri="{FF2B5EF4-FFF2-40B4-BE49-F238E27FC236}">
                <a16:creationId xmlns:a16="http://schemas.microsoft.com/office/drawing/2014/main" id="{1F386064-68BB-B7AD-557E-28FF39F58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119792" y="82347"/>
            <a:ext cx="835919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revela su poder poderoso y plenamente suficiente para salvarnos?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Un Salvador completo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2A6C4A32-7C2B-3868-916B-BC50DB20A9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834958"/>
              </p:ext>
            </p:extLst>
          </p:nvPr>
        </p:nvGraphicFramePr>
        <p:xfrm>
          <a:off x="331112" y="1637476"/>
          <a:ext cx="6328105" cy="3660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9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DB9FBCDB-BE83-0137-C9F3-E55576EBAF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93" r="50462" b="27049"/>
          <a:stretch>
            <a:fillRect/>
          </a:stretch>
        </p:blipFill>
        <p:spPr>
          <a:xfrm>
            <a:off x="-20260" y="0"/>
            <a:ext cx="6220708" cy="472826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0" y="4728269"/>
            <a:ext cx="65601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Describa la experiencia representada por el bautismo.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Contemplando métodos de Dios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52047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5B54CF47-455A-B625-11F3-FC1D8C288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2663505"/>
              </p:ext>
            </p:extLst>
          </p:nvPr>
        </p:nvGraphicFramePr>
        <p:xfrm>
          <a:off x="5895488" y="217250"/>
          <a:ext cx="6470366" cy="5371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6849554-3590-0540-662C-AF6234314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05"/>
          <a:stretch>
            <a:fillRect/>
          </a:stretch>
        </p:blipFill>
        <p:spPr>
          <a:xfrm>
            <a:off x="6350362" y="2032350"/>
            <a:ext cx="5841637" cy="401295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6022341" y="0"/>
            <a:ext cx="613218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debemos entender acerca de aquellas ordenanzas clavadas en la cruz?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Contemplando métodos de Dios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9503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AD4C450-5C84-2403-F618-87F6BD30DC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108986"/>
              </p:ext>
            </p:extLst>
          </p:nvPr>
        </p:nvGraphicFramePr>
        <p:xfrm>
          <a:off x="254364" y="157445"/>
          <a:ext cx="5937714" cy="5352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912FA8-3F04-4F81-A8D6-2B10EBAC4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3283CB-BFA5-4A3E-8FCB-0B4A0B38B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6364" y="3813039"/>
            <a:ext cx="1200561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En contraste con el sábado del séptimo día en los Diez Mandamientos, ¿en qué contexto diferente aparece también la palabra “sábado” en Colosenses? Explique la diferencia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Desarrollando discernimiento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9503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197FFC0B-E863-0EFE-326E-565A528A73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6639577"/>
              </p:ext>
            </p:extLst>
          </p:nvPr>
        </p:nvGraphicFramePr>
        <p:xfrm>
          <a:off x="4860235" y="0"/>
          <a:ext cx="7037837" cy="4049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01EBFFEB-6A76-C2DC-7EE1-AFAEA24B04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8" t="4865" b="11604"/>
          <a:stretch>
            <a:fillRect/>
          </a:stretch>
        </p:blipFill>
        <p:spPr>
          <a:xfrm>
            <a:off x="0" y="0"/>
            <a:ext cx="4696332" cy="381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7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55297-8179-4FB0-A31A-DEB0AD2D3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A12C5DE-4C16-F799-EA03-6FA0FB49B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8" t="4251" r="5766" b="6411"/>
          <a:stretch>
            <a:fillRect/>
          </a:stretch>
        </p:blipFill>
        <p:spPr>
          <a:xfrm>
            <a:off x="6249215" y="1757742"/>
            <a:ext cx="5942785" cy="408428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B2DC5C-EBF1-5E62-E758-A4C7F697278D}"/>
              </a:ext>
            </a:extLst>
          </p:cNvPr>
          <p:cNvSpPr txBox="1"/>
          <p:nvPr/>
        </p:nvSpPr>
        <p:spPr>
          <a:xfrm>
            <a:off x="6119191" y="108758"/>
            <a:ext cx="594278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Dé ejemplos de lo que Pablo advierte en Colosenses 2:18–23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D00CB90-4490-4BC0-68D0-075A71744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349FE6C8-EA48-8B10-2338-F51A75886E5B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F0974C20-5F12-024C-6A88-4215C72B337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FA0C43C6-72E3-FC7B-FA41-6C89CD2337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Desarrollando discernimiento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BC336453-D750-FF9B-A9B1-4B17AA3D2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42255D6D-201E-D8DD-B047-F0B1256D8745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5DE0E3D7-E282-1E55-EBC9-3D3EA171532C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9503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2DFBAAD8-33CE-4283-7B1A-2E91EDD297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9265259"/>
              </p:ext>
            </p:extLst>
          </p:nvPr>
        </p:nvGraphicFramePr>
        <p:xfrm>
          <a:off x="166467" y="247570"/>
          <a:ext cx="5942785" cy="5350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8235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32DEFA-9019-453D-8AA6-6FAEF702C6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2605EA-703D-4B21-8254-662F7C3C69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75F41A-56AD-423C-BAFF-48240EEFD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764425" y="380972"/>
            <a:ext cx="236852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Somos llamados a estudiar las Escrituras con profunda reflexión a fin de permanecer alerta ante las filosofías, los engaños y las falsas enseñanzas que buscan apartarnos de la verdad y debilitar nuestra fe.</a:t>
            </a: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30659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En medio de tantas ideas y enseñanzas que pueden confundir nuestra fe, Cristo y su Palabra deben ser siempre nuestra fuente de verdad y sabiduría, no debemos dejarnos llevar por razonamientos humanos.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90647" y="381783"/>
            <a:ext cx="244676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Nuestro crecimiento cristiano debe ser continuo, permaneciendo arraigados y cimentados en Cristo y en las enseñanzas de su Palabra, para que nuestra vida sea un ejemplo de fe y servicio para las nuevas generaciones.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86784" y="381783"/>
            <a:ext cx="244566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Cristo tomó nuestra naturaleza humana sin perder su divinidad ni participar del pecado, para convertirse en nuestro perfecto Salvador; por su obediencia y sacrificio hizo posible nuestra redención y reconciliación con Dios.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81820" y="381783"/>
            <a:ext cx="2333232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Dios nos invita, mediante el bautismo, a renunciar al pecado y a una vida alejada de él, para comenzar una nueva experiencia como hijos suyos, apartados de todo aquello que nos separa de su voluntad.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39753" y="3047973"/>
            <a:ext cx="6358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permanecer unido a Jesús, arraigar mi vida en su Palabra y caminar cada día siguiendo sus pasos!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673392"/>
            <a:ext cx="644812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en Cristo encuentro todo lo que necesito para permanecer firme, crecer espiritualmente y vencer.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1287611</TotalTime>
  <Words>1428</Words>
  <Application>Microsoft Office PowerPoint</Application>
  <PresentationFormat>Panorámica</PresentationFormat>
  <Paragraphs>122</Paragraphs>
  <Slides>19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9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user01</cp:lastModifiedBy>
  <cp:revision>10726</cp:revision>
  <dcterms:created xsi:type="dcterms:W3CDTF">2017-06-02T15:34:13Z</dcterms:created>
  <dcterms:modified xsi:type="dcterms:W3CDTF">2026-11-06T17:48:59Z</dcterms:modified>
</cp:coreProperties>
</file>